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comments/comment1.xml" ContentType="application/vnd.openxmlformats-officedocument.presentationml.comments+xml"/>
  <Override PartName="/ppt/tags/tag33.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 id="2147483788" r:id="rId2"/>
  </p:sldMasterIdLst>
  <p:notesMasterIdLst>
    <p:notesMasterId r:id="rId144"/>
  </p:notesMasterIdLst>
  <p:sldIdLst>
    <p:sldId id="381" r:id="rId3"/>
    <p:sldId id="382" r:id="rId4"/>
    <p:sldId id="256" r:id="rId5"/>
    <p:sldId id="259" r:id="rId6"/>
    <p:sldId id="379" r:id="rId7"/>
    <p:sldId id="380" r:id="rId8"/>
    <p:sldId id="258" r:id="rId9"/>
    <p:sldId id="260" r:id="rId10"/>
    <p:sldId id="261" r:id="rId11"/>
    <p:sldId id="262" r:id="rId12"/>
    <p:sldId id="263" r:id="rId13"/>
    <p:sldId id="264" r:id="rId14"/>
    <p:sldId id="257" r:id="rId15"/>
    <p:sldId id="401" r:id="rId16"/>
    <p:sldId id="265" r:id="rId17"/>
    <p:sldId id="266" r:id="rId18"/>
    <p:sldId id="267" r:id="rId19"/>
    <p:sldId id="269" r:id="rId20"/>
    <p:sldId id="268" r:id="rId21"/>
    <p:sldId id="272" r:id="rId22"/>
    <p:sldId id="270" r:id="rId23"/>
    <p:sldId id="271" r:id="rId24"/>
    <p:sldId id="273" r:id="rId25"/>
    <p:sldId id="274" r:id="rId26"/>
    <p:sldId id="277" r:id="rId27"/>
    <p:sldId id="275" r:id="rId28"/>
    <p:sldId id="276" r:id="rId29"/>
    <p:sldId id="278" r:id="rId30"/>
    <p:sldId id="383" r:id="rId31"/>
    <p:sldId id="311" r:id="rId32"/>
    <p:sldId id="384" r:id="rId33"/>
    <p:sldId id="279" r:id="rId34"/>
    <p:sldId id="280" r:id="rId35"/>
    <p:sldId id="281" r:id="rId36"/>
    <p:sldId id="282" r:id="rId37"/>
    <p:sldId id="283" r:id="rId38"/>
    <p:sldId id="284" r:id="rId39"/>
    <p:sldId id="285" r:id="rId40"/>
    <p:sldId id="286" r:id="rId41"/>
    <p:sldId id="385" r:id="rId42"/>
    <p:sldId id="390" r:id="rId43"/>
    <p:sldId id="287" r:id="rId44"/>
    <p:sldId id="288" r:id="rId45"/>
    <p:sldId id="402" r:id="rId46"/>
    <p:sldId id="289" r:id="rId47"/>
    <p:sldId id="387" r:id="rId48"/>
    <p:sldId id="386" r:id="rId49"/>
    <p:sldId id="291" r:id="rId50"/>
    <p:sldId id="292" r:id="rId51"/>
    <p:sldId id="403" r:id="rId52"/>
    <p:sldId id="293" r:id="rId53"/>
    <p:sldId id="294" r:id="rId54"/>
    <p:sldId id="295" r:id="rId55"/>
    <p:sldId id="297" r:id="rId56"/>
    <p:sldId id="298" r:id="rId57"/>
    <p:sldId id="299" r:id="rId58"/>
    <p:sldId id="300" r:id="rId59"/>
    <p:sldId id="301" r:id="rId60"/>
    <p:sldId id="302" r:id="rId61"/>
    <p:sldId id="303" r:id="rId62"/>
    <p:sldId id="879" r:id="rId63"/>
    <p:sldId id="304" r:id="rId64"/>
    <p:sldId id="305" r:id="rId65"/>
    <p:sldId id="680" r:id="rId66"/>
    <p:sldId id="681" r:id="rId67"/>
    <p:sldId id="682" r:id="rId68"/>
    <p:sldId id="683" r:id="rId69"/>
    <p:sldId id="684" r:id="rId70"/>
    <p:sldId id="312" r:id="rId71"/>
    <p:sldId id="388" r:id="rId72"/>
    <p:sldId id="389" r:id="rId73"/>
    <p:sldId id="313" r:id="rId74"/>
    <p:sldId id="314" r:id="rId75"/>
    <p:sldId id="315" r:id="rId76"/>
    <p:sldId id="316" r:id="rId77"/>
    <p:sldId id="685" r:id="rId78"/>
    <p:sldId id="686" r:id="rId79"/>
    <p:sldId id="319" r:id="rId80"/>
    <p:sldId id="320" r:id="rId81"/>
    <p:sldId id="321" r:id="rId82"/>
    <p:sldId id="391" r:id="rId83"/>
    <p:sldId id="322" r:id="rId84"/>
    <p:sldId id="323" r:id="rId85"/>
    <p:sldId id="325" r:id="rId86"/>
    <p:sldId id="326" r:id="rId87"/>
    <p:sldId id="324" r:id="rId88"/>
    <p:sldId id="687" r:id="rId89"/>
    <p:sldId id="688" r:id="rId90"/>
    <p:sldId id="689" r:id="rId91"/>
    <p:sldId id="330" r:id="rId92"/>
    <p:sldId id="690" r:id="rId93"/>
    <p:sldId id="332" r:id="rId94"/>
    <p:sldId id="333" r:id="rId95"/>
    <p:sldId id="334" r:id="rId96"/>
    <p:sldId id="335" r:id="rId97"/>
    <p:sldId id="336" r:id="rId98"/>
    <p:sldId id="337" r:id="rId99"/>
    <p:sldId id="338" r:id="rId100"/>
    <p:sldId id="339" r:id="rId101"/>
    <p:sldId id="340" r:id="rId102"/>
    <p:sldId id="341" r:id="rId103"/>
    <p:sldId id="342" r:id="rId104"/>
    <p:sldId id="345" r:id="rId105"/>
    <p:sldId id="343" r:id="rId106"/>
    <p:sldId id="344" r:id="rId107"/>
    <p:sldId id="346" r:id="rId108"/>
    <p:sldId id="347" r:id="rId109"/>
    <p:sldId id="348" r:id="rId110"/>
    <p:sldId id="691" r:id="rId111"/>
    <p:sldId id="350" r:id="rId112"/>
    <p:sldId id="351" r:id="rId113"/>
    <p:sldId id="352" r:id="rId114"/>
    <p:sldId id="353" r:id="rId115"/>
    <p:sldId id="354" r:id="rId116"/>
    <p:sldId id="692" r:id="rId117"/>
    <p:sldId id="693" r:id="rId118"/>
    <p:sldId id="357" r:id="rId119"/>
    <p:sldId id="359" r:id="rId120"/>
    <p:sldId id="358" r:id="rId121"/>
    <p:sldId id="676" r:id="rId122"/>
    <p:sldId id="677" r:id="rId123"/>
    <p:sldId id="394" r:id="rId124"/>
    <p:sldId id="678" r:id="rId125"/>
    <p:sldId id="364" r:id="rId126"/>
    <p:sldId id="365" r:id="rId127"/>
    <p:sldId id="366" r:id="rId128"/>
    <p:sldId id="694" r:id="rId129"/>
    <p:sldId id="368" r:id="rId130"/>
    <p:sldId id="698" r:id="rId131"/>
    <p:sldId id="369" r:id="rId132"/>
    <p:sldId id="370" r:id="rId133"/>
    <p:sldId id="371" r:id="rId134"/>
    <p:sldId id="695" r:id="rId135"/>
    <p:sldId id="696" r:id="rId136"/>
    <p:sldId id="373" r:id="rId137"/>
    <p:sldId id="375" r:id="rId138"/>
    <p:sldId id="374" r:id="rId139"/>
    <p:sldId id="697" r:id="rId140"/>
    <p:sldId id="377" r:id="rId141"/>
    <p:sldId id="378" r:id="rId142"/>
    <p:sldId id="878" r:id="rId14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مصطفى مصطفى رعد" initials="مصطفى" lastIdx="2" clrIdx="0">
    <p:extLst>
      <p:ext uri="{19B8F6BF-5375-455C-9EA6-DF929625EA0E}">
        <p15:presenceInfo xmlns:p15="http://schemas.microsoft.com/office/powerpoint/2012/main" userId="مصطفى مصطفى رعد"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28AE"/>
    <a:srgbClr val="FFFFFF"/>
    <a:srgbClr val="F8F8F8"/>
    <a:srgbClr val="A91B1B"/>
    <a:srgbClr val="CF231F"/>
    <a:srgbClr val="E6E6E6"/>
    <a:srgbClr val="2470CC"/>
    <a:srgbClr val="AC6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3657" autoAdjust="0"/>
  </p:normalViewPr>
  <p:slideViewPr>
    <p:cSldViewPr snapToGrid="0" snapToObjects="1">
      <p:cViewPr varScale="1">
        <p:scale>
          <a:sx n="62" d="100"/>
          <a:sy n="62" d="100"/>
        </p:scale>
        <p:origin x="836" y="36"/>
      </p:cViewPr>
      <p:guideLst/>
    </p:cSldViewPr>
  </p:slideViewPr>
  <p:outlineViewPr>
    <p:cViewPr>
      <p:scale>
        <a:sx n="33" d="100"/>
        <a:sy n="33" d="100"/>
      </p:scale>
      <p:origin x="0" y="-134056"/>
    </p:cViewPr>
  </p:outlineViewPr>
  <p:notesTextViewPr>
    <p:cViewPr>
      <p:scale>
        <a:sx n="1" d="1"/>
        <a:sy n="1" d="1"/>
      </p:scale>
      <p:origin x="0" y="0"/>
    </p:cViewPr>
  </p:notesTextViewPr>
  <p:sorterViewPr>
    <p:cViewPr>
      <p:scale>
        <a:sx n="100" d="100"/>
        <a:sy n="100" d="100"/>
      </p:scale>
      <p:origin x="0" y="-3483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tableStyles" Target="tableStyles.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notesMaster" Target="notesMasters/notesMaster1.xml"/><Relationship Id="rId90" Type="http://schemas.openxmlformats.org/officeDocument/2006/relationships/slide" Target="slides/slide8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2T16:59:44.872" idx="2">
    <p:pos x="7415" y="1413"/>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503A5-D952-4C95-BF01-50D363520979}" type="doc">
      <dgm:prSet loTypeId="urn:microsoft.com/office/officeart/2005/8/layout/process1" loCatId="process" qsTypeId="urn:microsoft.com/office/officeart/2005/8/quickstyle/simple1" qsCatId="simple" csTypeId="urn:microsoft.com/office/officeart/2005/8/colors/accent0_1" csCatId="mainScheme" phldr="1"/>
      <dgm:spPr/>
    </dgm:pt>
    <dgm:pt modelId="{4D5E4218-E8F3-4B9B-9428-C7AEB8A058E2}">
      <dgm:prSet phldrT="[Text]"/>
      <dgm:spPr>
        <a:ln w="57150">
          <a:solidFill>
            <a:schemeClr val="bg1"/>
          </a:solidFill>
        </a:ln>
      </dgm:spPr>
      <dgm:t>
        <a:bodyPr/>
        <a:lstStyle/>
        <a:p>
          <a:r>
            <a:rPr lang="ar-SA" dirty="0"/>
            <a:t>طالبٌ</a:t>
          </a:r>
          <a:endParaRPr lang="sv-SE" dirty="0"/>
        </a:p>
      </dgm:t>
    </dgm:pt>
    <dgm:pt modelId="{0C9C1453-296C-4732-8BC0-9A83048CF3B6}" type="parTrans" cxnId="{99371236-55D1-4AD1-84BB-E83F181E0C2A}">
      <dgm:prSet/>
      <dgm:spPr/>
      <dgm:t>
        <a:bodyPr/>
        <a:lstStyle/>
        <a:p>
          <a:endParaRPr lang="sv-SE"/>
        </a:p>
      </dgm:t>
    </dgm:pt>
    <dgm:pt modelId="{7A62E2AB-4BA3-4DDD-942E-0ED1DB3F1B81}" type="sibTrans" cxnId="{99371236-55D1-4AD1-84BB-E83F181E0C2A}">
      <dgm:prSet/>
      <dgm:spPr>
        <a:solidFill>
          <a:srgbClr val="FFFF00"/>
        </a:solidFill>
      </dgm:spPr>
      <dgm:t>
        <a:bodyPr/>
        <a:lstStyle/>
        <a:p>
          <a:endParaRPr lang="sv-SE"/>
        </a:p>
      </dgm:t>
    </dgm:pt>
    <dgm:pt modelId="{7BAFAC6C-3693-45EA-8E08-1A9A01510599}">
      <dgm:prSet phldrT="[Text]"/>
      <dgm:spPr>
        <a:ln w="57150"/>
      </dgm:spPr>
      <dgm:t>
        <a:bodyPr/>
        <a:lstStyle/>
        <a:p>
          <a:r>
            <a:rPr lang="ar-SA" dirty="0"/>
            <a:t>الطالبُ</a:t>
          </a:r>
          <a:endParaRPr lang="sv-SE" dirty="0"/>
        </a:p>
      </dgm:t>
    </dgm:pt>
    <dgm:pt modelId="{A9B0E0AC-3ED2-4EC9-B4CD-8BC3D7CB2D7F}" type="parTrans" cxnId="{BBAE6A45-04F7-45BE-AE19-8779ABBBAA16}">
      <dgm:prSet/>
      <dgm:spPr/>
      <dgm:t>
        <a:bodyPr/>
        <a:lstStyle/>
        <a:p>
          <a:endParaRPr lang="sv-SE"/>
        </a:p>
      </dgm:t>
    </dgm:pt>
    <dgm:pt modelId="{4277B152-F1B3-4633-A89E-F5D89DFAD8A9}" type="sibTrans" cxnId="{BBAE6A45-04F7-45BE-AE19-8779ABBBAA16}">
      <dgm:prSet/>
      <dgm:spPr/>
      <dgm:t>
        <a:bodyPr/>
        <a:lstStyle/>
        <a:p>
          <a:endParaRPr lang="sv-SE"/>
        </a:p>
      </dgm:t>
    </dgm:pt>
    <dgm:pt modelId="{93C3F309-9184-41B2-AC41-41F478CBCE6E}" type="pres">
      <dgm:prSet presAssocID="{82A503A5-D952-4C95-BF01-50D363520979}" presName="Name0" presStyleCnt="0">
        <dgm:presLayoutVars>
          <dgm:dir/>
          <dgm:resizeHandles val="exact"/>
        </dgm:presLayoutVars>
      </dgm:prSet>
      <dgm:spPr/>
    </dgm:pt>
    <dgm:pt modelId="{C22C7A96-B2A1-44BE-A8AD-FC9F03F825F8}" type="pres">
      <dgm:prSet presAssocID="{4D5E4218-E8F3-4B9B-9428-C7AEB8A058E2}" presName="node" presStyleLbl="node1" presStyleIdx="0" presStyleCnt="2" custLinFactNeighborX="-117" custLinFactNeighborY="79281">
        <dgm:presLayoutVars>
          <dgm:bulletEnabled val="1"/>
        </dgm:presLayoutVars>
      </dgm:prSet>
      <dgm:spPr/>
    </dgm:pt>
    <dgm:pt modelId="{17C816B2-BA7A-4261-8CAF-1772026BF496}" type="pres">
      <dgm:prSet presAssocID="{7A62E2AB-4BA3-4DDD-942E-0ED1DB3F1B81}" presName="sibTrans" presStyleLbl="sibTrans2D1" presStyleIdx="0" presStyleCnt="1" custLinFactNeighborX="-4182" custLinFactNeighborY="0"/>
      <dgm:spPr/>
    </dgm:pt>
    <dgm:pt modelId="{EF5E0CC3-022E-4E6B-BE84-CC92B00EE57E}" type="pres">
      <dgm:prSet presAssocID="{7A62E2AB-4BA3-4DDD-942E-0ED1DB3F1B81}" presName="connectorText" presStyleLbl="sibTrans2D1" presStyleIdx="0" presStyleCnt="1"/>
      <dgm:spPr/>
    </dgm:pt>
    <dgm:pt modelId="{E36EA1BE-9EC7-48A7-B704-D68C1D1F258C}" type="pres">
      <dgm:prSet presAssocID="{7BAFAC6C-3693-45EA-8E08-1A9A01510599}" presName="node" presStyleLbl="node1" presStyleIdx="1" presStyleCnt="2" custLinFactNeighborX="117" custLinFactNeighborY="79281">
        <dgm:presLayoutVars>
          <dgm:bulletEnabled val="1"/>
        </dgm:presLayoutVars>
      </dgm:prSet>
      <dgm:spPr/>
    </dgm:pt>
  </dgm:ptLst>
  <dgm:cxnLst>
    <dgm:cxn modelId="{99371236-55D1-4AD1-84BB-E83F181E0C2A}" srcId="{82A503A5-D952-4C95-BF01-50D363520979}" destId="{4D5E4218-E8F3-4B9B-9428-C7AEB8A058E2}" srcOrd="0" destOrd="0" parTransId="{0C9C1453-296C-4732-8BC0-9A83048CF3B6}" sibTransId="{7A62E2AB-4BA3-4DDD-942E-0ED1DB3F1B81}"/>
    <dgm:cxn modelId="{3A4B683F-6E1A-47B7-BF00-B1009074A34A}" type="presOf" srcId="{7A62E2AB-4BA3-4DDD-942E-0ED1DB3F1B81}" destId="{EF5E0CC3-022E-4E6B-BE84-CC92B00EE57E}" srcOrd="1" destOrd="0" presId="urn:microsoft.com/office/officeart/2005/8/layout/process1"/>
    <dgm:cxn modelId="{BBAE6A45-04F7-45BE-AE19-8779ABBBAA16}" srcId="{82A503A5-D952-4C95-BF01-50D363520979}" destId="{7BAFAC6C-3693-45EA-8E08-1A9A01510599}" srcOrd="1" destOrd="0" parTransId="{A9B0E0AC-3ED2-4EC9-B4CD-8BC3D7CB2D7F}" sibTransId="{4277B152-F1B3-4633-A89E-F5D89DFAD8A9}"/>
    <dgm:cxn modelId="{E53A2F6E-C9CE-4148-99BD-D8AFC50E859C}" type="presOf" srcId="{7BAFAC6C-3693-45EA-8E08-1A9A01510599}" destId="{E36EA1BE-9EC7-48A7-B704-D68C1D1F258C}" srcOrd="0" destOrd="0" presId="urn:microsoft.com/office/officeart/2005/8/layout/process1"/>
    <dgm:cxn modelId="{38A2F771-792A-46C6-8D0D-A93246ACA8EE}" type="presOf" srcId="{82A503A5-D952-4C95-BF01-50D363520979}" destId="{93C3F309-9184-41B2-AC41-41F478CBCE6E}" srcOrd="0" destOrd="0" presId="urn:microsoft.com/office/officeart/2005/8/layout/process1"/>
    <dgm:cxn modelId="{29E951B2-767D-4F27-9FD9-D7ABA6BFC559}" type="presOf" srcId="{7A62E2AB-4BA3-4DDD-942E-0ED1DB3F1B81}" destId="{17C816B2-BA7A-4261-8CAF-1772026BF496}" srcOrd="0" destOrd="0" presId="urn:microsoft.com/office/officeart/2005/8/layout/process1"/>
    <dgm:cxn modelId="{7CCE68CE-F37A-46CB-914B-43C8681F9E27}" type="presOf" srcId="{4D5E4218-E8F3-4B9B-9428-C7AEB8A058E2}" destId="{C22C7A96-B2A1-44BE-A8AD-FC9F03F825F8}" srcOrd="0" destOrd="0" presId="urn:microsoft.com/office/officeart/2005/8/layout/process1"/>
    <dgm:cxn modelId="{6219B1B6-89A8-4B1F-9368-96F6A86F55C6}" type="presParOf" srcId="{93C3F309-9184-41B2-AC41-41F478CBCE6E}" destId="{C22C7A96-B2A1-44BE-A8AD-FC9F03F825F8}" srcOrd="0" destOrd="0" presId="urn:microsoft.com/office/officeart/2005/8/layout/process1"/>
    <dgm:cxn modelId="{8328144A-F9B7-4DEE-BCBE-C0979935025E}" type="presParOf" srcId="{93C3F309-9184-41B2-AC41-41F478CBCE6E}" destId="{17C816B2-BA7A-4261-8CAF-1772026BF496}" srcOrd="1" destOrd="0" presId="urn:microsoft.com/office/officeart/2005/8/layout/process1"/>
    <dgm:cxn modelId="{2290479E-0A7B-462C-89B0-FA5F8C6F761D}" type="presParOf" srcId="{17C816B2-BA7A-4261-8CAF-1772026BF496}" destId="{EF5E0CC3-022E-4E6B-BE84-CC92B00EE57E}" srcOrd="0" destOrd="0" presId="urn:microsoft.com/office/officeart/2005/8/layout/process1"/>
    <dgm:cxn modelId="{A8B8A34B-1CF6-4E90-AF66-56FCE6B6DCC6}" type="presParOf" srcId="{93C3F309-9184-41B2-AC41-41F478CBCE6E}" destId="{E36EA1BE-9EC7-48A7-B704-D68C1D1F258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DDAD6AF-65BA-4BFB-B145-029C143621E9}" type="doc">
      <dgm:prSet loTypeId="urn:microsoft.com/office/officeart/2005/8/layout/process2" loCatId="process" qsTypeId="urn:microsoft.com/office/officeart/2005/8/quickstyle/simple2" qsCatId="simple" csTypeId="urn:microsoft.com/office/officeart/2005/8/colors/colorful1" csCatId="colorful" phldr="1"/>
      <dgm:spPr/>
      <dgm:t>
        <a:bodyPr/>
        <a:lstStyle/>
        <a:p>
          <a:endParaRPr lang="en-US"/>
        </a:p>
      </dgm:t>
    </dgm:pt>
    <dgm:pt modelId="{AB0FE958-57D0-44AD-8210-765E80217D60}">
      <dgm:prSet custT="1"/>
      <dgm:spPr>
        <a:solidFill>
          <a:schemeClr val="bg2">
            <a:lumMod val="75000"/>
          </a:schemeClr>
        </a:solidFill>
      </dgm:spPr>
      <dgm:t>
        <a:bodyPr/>
        <a:lstStyle/>
        <a:p>
          <a:r>
            <a:rPr lang="en-US" sz="1500" dirty="0"/>
            <a:t>I det arabiska språket har </a:t>
          </a:r>
          <a:r>
            <a:rPr lang="ar-SA" sz="2400" dirty="0"/>
            <a:t>أسماء</a:t>
          </a:r>
          <a:r>
            <a:rPr lang="en-US" sz="1500" dirty="0"/>
            <a:t> olika ändelser, som visar vilken </a:t>
          </a:r>
          <a:r>
            <a:rPr lang="sv-SE" sz="1500" noProof="0" dirty="0"/>
            <a:t>funktion</a:t>
          </a:r>
          <a:r>
            <a:rPr lang="en-US" sz="1500" dirty="0"/>
            <a:t> de har i en mening. För att förstå detta måste vi lära oss 3 grammatiska begrepp.</a:t>
          </a:r>
        </a:p>
      </dgm:t>
    </dgm:pt>
    <dgm:pt modelId="{B597B6ED-0020-439B-A5C8-8B2CEE41C55E}" type="parTrans" cxnId="{02CE53C9-69C3-405B-8D21-548049D6E233}">
      <dgm:prSet/>
      <dgm:spPr/>
      <dgm:t>
        <a:bodyPr/>
        <a:lstStyle/>
        <a:p>
          <a:endParaRPr lang="en-US"/>
        </a:p>
      </dgm:t>
    </dgm:pt>
    <dgm:pt modelId="{75FA6225-DF8D-40AB-B8FD-63BA15ACFCED}" type="sibTrans" cxnId="{02CE53C9-69C3-405B-8D21-548049D6E233}">
      <dgm:prSet/>
      <dgm:spPr/>
      <dgm:t>
        <a:bodyPr/>
        <a:lstStyle/>
        <a:p>
          <a:endParaRPr lang="en-US" dirty="0"/>
        </a:p>
      </dgm:t>
    </dgm:pt>
    <dgm:pt modelId="{CE5373A2-83AE-465C-A2D8-327EFE2481B0}">
      <dgm:prSet custT="1"/>
      <dgm:spPr>
        <a:solidFill>
          <a:schemeClr val="accent6">
            <a:lumMod val="75000"/>
          </a:schemeClr>
        </a:solidFill>
        <a:ln>
          <a:solidFill>
            <a:schemeClr val="bg1"/>
          </a:solidFill>
        </a:ln>
      </dgm:spPr>
      <dgm:t>
        <a:bodyPr/>
        <a:lstStyle/>
        <a:p>
          <a:r>
            <a:rPr lang="en-US" sz="1500" dirty="0"/>
            <a:t>Nominativ                                 </a:t>
          </a:r>
          <a:r>
            <a:rPr lang="ar-SA" sz="1500" dirty="0"/>
            <a:t>  </a:t>
          </a:r>
          <a:r>
            <a:rPr lang="ar-SA" sz="2400" dirty="0"/>
            <a:t>البي</a:t>
          </a:r>
          <a:r>
            <a:rPr lang="ar-SA" sz="2400" dirty="0">
              <a:solidFill>
                <a:srgbClr val="FFFF00"/>
              </a:solidFill>
            </a:rPr>
            <a:t>ت</a:t>
          </a:r>
          <a:r>
            <a:rPr lang="ar-SA" sz="2400" dirty="0"/>
            <a:t>ُ</a:t>
          </a:r>
          <a:r>
            <a:rPr lang="en-US" sz="1500" dirty="0"/>
            <a:t>                      </a:t>
          </a:r>
          <a:r>
            <a:rPr lang="ar-SA" sz="2400" dirty="0"/>
            <a:t>مَرْفوع</a:t>
          </a:r>
          <a:r>
            <a:rPr lang="sv-SE" sz="1500" dirty="0"/>
            <a:t>                      </a:t>
          </a:r>
          <a:r>
            <a:rPr lang="ar-SA" sz="2400" dirty="0"/>
            <a:t>بي</a:t>
          </a:r>
          <a:r>
            <a:rPr lang="ar-SA" sz="2400" dirty="0">
              <a:solidFill>
                <a:srgbClr val="FFFF00"/>
              </a:solidFill>
            </a:rPr>
            <a:t>ت</a:t>
          </a:r>
          <a:r>
            <a:rPr lang="ar-SA" sz="2400" dirty="0"/>
            <a:t>ٌ</a:t>
          </a:r>
          <a:r>
            <a:rPr lang="ar-SA" sz="1500" dirty="0"/>
            <a:t>                   </a:t>
          </a:r>
          <a:endParaRPr lang="en-US" sz="1500" dirty="0"/>
        </a:p>
      </dgm:t>
    </dgm:pt>
    <dgm:pt modelId="{534FB6A0-F671-4A7C-9095-126F3262D272}" type="parTrans" cxnId="{2A8288B6-FC8A-473F-B586-04AEACC43E30}">
      <dgm:prSet/>
      <dgm:spPr/>
      <dgm:t>
        <a:bodyPr/>
        <a:lstStyle/>
        <a:p>
          <a:endParaRPr lang="en-US"/>
        </a:p>
      </dgm:t>
    </dgm:pt>
    <dgm:pt modelId="{0CC5D36F-7CEC-4A12-A883-433C043349C3}" type="sibTrans" cxnId="{2A8288B6-FC8A-473F-B586-04AEACC43E30}">
      <dgm:prSet/>
      <dgm:spPr/>
      <dgm:t>
        <a:bodyPr/>
        <a:lstStyle/>
        <a:p>
          <a:endParaRPr lang="en-US" dirty="0"/>
        </a:p>
      </dgm:t>
    </dgm:pt>
    <dgm:pt modelId="{E94DAA67-B5B8-493D-91AC-5D9F87052702}">
      <dgm:prSet custT="1"/>
      <dgm:spPr>
        <a:solidFill>
          <a:schemeClr val="bg1"/>
        </a:solidFill>
      </dgm:spPr>
      <dgm:t>
        <a:bodyPr/>
        <a:lstStyle/>
        <a:p>
          <a:r>
            <a:rPr lang="en-US" sz="1500" dirty="0"/>
            <a:t>Genitiv</a:t>
          </a:r>
          <a:r>
            <a:rPr lang="ar-SA" sz="1500" dirty="0"/>
            <a:t>                                  </a:t>
          </a:r>
          <a:r>
            <a:rPr lang="en-US" sz="1500" dirty="0"/>
            <a:t>       </a:t>
          </a:r>
          <a:r>
            <a:rPr lang="ar-SA" sz="2400" dirty="0"/>
            <a:t>البي</a:t>
          </a:r>
          <a:r>
            <a:rPr lang="ar-SA" sz="2400" dirty="0">
              <a:solidFill>
                <a:srgbClr val="FFFF00"/>
              </a:solidFill>
            </a:rPr>
            <a:t>تِ</a:t>
          </a:r>
          <a:r>
            <a:rPr lang="en-US" sz="1500" dirty="0"/>
            <a:t>                       </a:t>
          </a:r>
          <a:r>
            <a:rPr lang="ar-SA" sz="2400" dirty="0"/>
            <a:t>مَجْرور</a:t>
          </a:r>
          <a:r>
            <a:rPr lang="ar-SA" sz="1500" dirty="0"/>
            <a:t>  </a:t>
          </a:r>
          <a:r>
            <a:rPr lang="sv-SE" sz="1500" dirty="0"/>
            <a:t>                      </a:t>
          </a:r>
          <a:r>
            <a:rPr lang="ar-SA" sz="2400" dirty="0"/>
            <a:t>بي</a:t>
          </a:r>
          <a:r>
            <a:rPr lang="ar-SA" sz="2400" dirty="0">
              <a:solidFill>
                <a:srgbClr val="FFFF00"/>
              </a:solidFill>
            </a:rPr>
            <a:t>ت</a:t>
          </a:r>
          <a:r>
            <a:rPr lang="ar-SA" sz="2400" dirty="0"/>
            <a:t>ٍ</a:t>
          </a:r>
          <a:r>
            <a:rPr lang="ar-SA" sz="1500" dirty="0"/>
            <a:t>                    </a:t>
          </a:r>
          <a:endParaRPr lang="en-US" sz="1500" dirty="0"/>
        </a:p>
      </dgm:t>
    </dgm:pt>
    <dgm:pt modelId="{C08F2383-50B5-4BD6-B4CA-EB238D1839D8}" type="parTrans" cxnId="{72B7072F-AB14-441F-988F-7868DF399D1F}">
      <dgm:prSet/>
      <dgm:spPr/>
      <dgm:t>
        <a:bodyPr/>
        <a:lstStyle/>
        <a:p>
          <a:endParaRPr lang="en-US"/>
        </a:p>
      </dgm:t>
    </dgm:pt>
    <dgm:pt modelId="{BD4DE083-EAE4-4195-B47C-D7A14FE49540}" type="sibTrans" cxnId="{72B7072F-AB14-441F-988F-7868DF399D1F}">
      <dgm:prSet/>
      <dgm:spPr/>
      <dgm:t>
        <a:bodyPr/>
        <a:lstStyle/>
        <a:p>
          <a:endParaRPr lang="en-US" dirty="0"/>
        </a:p>
      </dgm:t>
    </dgm:pt>
    <dgm:pt modelId="{62716A90-C104-493A-B7DB-A4AD74657852}">
      <dgm:prSet custT="1"/>
      <dgm:spPr>
        <a:solidFill>
          <a:schemeClr val="bg1">
            <a:lumMod val="50000"/>
            <a:lumOff val="50000"/>
          </a:schemeClr>
        </a:solidFill>
        <a:ln>
          <a:solidFill>
            <a:schemeClr val="bg1"/>
          </a:solidFill>
        </a:ln>
      </dgm:spPr>
      <dgm:t>
        <a:bodyPr/>
        <a:lstStyle/>
        <a:p>
          <a:r>
            <a:rPr lang="en-US" sz="1500" dirty="0"/>
            <a:t>Ackusativ </a:t>
          </a:r>
          <a:r>
            <a:rPr lang="ar-SA" sz="1500" dirty="0"/>
            <a:t>  </a:t>
          </a:r>
          <a:r>
            <a:rPr lang="en-US" sz="1500" dirty="0"/>
            <a:t>                                </a:t>
          </a:r>
          <a:r>
            <a:rPr lang="ar-SA" sz="2400" dirty="0"/>
            <a:t>البي</a:t>
          </a:r>
          <a:r>
            <a:rPr lang="ar-SA" sz="2400" dirty="0">
              <a:solidFill>
                <a:srgbClr val="FFFF00"/>
              </a:solidFill>
            </a:rPr>
            <a:t>ت</a:t>
          </a:r>
          <a:r>
            <a:rPr lang="ar-SA" sz="2400" dirty="0"/>
            <a:t>َ</a:t>
          </a:r>
          <a:r>
            <a:rPr lang="ar-SA" sz="1500" dirty="0"/>
            <a:t> </a:t>
          </a:r>
          <a:r>
            <a:rPr lang="en-US" sz="1500" dirty="0"/>
            <a:t>                            </a:t>
          </a:r>
          <a:r>
            <a:rPr lang="ar-SA" sz="2400" dirty="0"/>
            <a:t>مَنْصوب</a:t>
          </a:r>
          <a:r>
            <a:rPr lang="en-US" sz="1500" dirty="0"/>
            <a:t>                          </a:t>
          </a:r>
          <a:r>
            <a:rPr lang="ar-SA" sz="2400" dirty="0"/>
            <a:t>بي</a:t>
          </a:r>
          <a:r>
            <a:rPr lang="ar-SA" sz="2400" dirty="0">
              <a:solidFill>
                <a:srgbClr val="FFFF00"/>
              </a:solidFill>
            </a:rPr>
            <a:t>تًا</a:t>
          </a:r>
          <a:r>
            <a:rPr lang="ar-SA" sz="1500" dirty="0"/>
            <a:t>                  </a:t>
          </a:r>
          <a:endParaRPr lang="en-US" sz="1500" dirty="0"/>
        </a:p>
      </dgm:t>
    </dgm:pt>
    <dgm:pt modelId="{21E18653-E9D6-4C57-AB9E-02A1DAE586D8}" type="parTrans" cxnId="{293DE72F-EBB6-491A-AE9D-6C6A5A57C6EA}">
      <dgm:prSet/>
      <dgm:spPr/>
      <dgm:t>
        <a:bodyPr/>
        <a:lstStyle/>
        <a:p>
          <a:endParaRPr lang="en-US"/>
        </a:p>
      </dgm:t>
    </dgm:pt>
    <dgm:pt modelId="{B14D99D3-BDD3-4A91-A62B-287945F011A5}" type="sibTrans" cxnId="{293DE72F-EBB6-491A-AE9D-6C6A5A57C6EA}">
      <dgm:prSet/>
      <dgm:spPr/>
      <dgm:t>
        <a:bodyPr/>
        <a:lstStyle/>
        <a:p>
          <a:endParaRPr lang="en-US"/>
        </a:p>
      </dgm:t>
    </dgm:pt>
    <dgm:pt modelId="{1C219E4E-21B9-4543-8CD4-E13D4C14576C}" type="pres">
      <dgm:prSet presAssocID="{0DDAD6AF-65BA-4BFB-B145-029C143621E9}" presName="linearFlow" presStyleCnt="0">
        <dgm:presLayoutVars>
          <dgm:resizeHandles val="exact"/>
        </dgm:presLayoutVars>
      </dgm:prSet>
      <dgm:spPr/>
    </dgm:pt>
    <dgm:pt modelId="{466943AA-D2AC-4513-9E4C-5A3F4A172022}" type="pres">
      <dgm:prSet presAssocID="{AB0FE958-57D0-44AD-8210-765E80217D60}" presName="node" presStyleLbl="node1" presStyleIdx="0" presStyleCnt="4">
        <dgm:presLayoutVars>
          <dgm:bulletEnabled val="1"/>
        </dgm:presLayoutVars>
      </dgm:prSet>
      <dgm:spPr/>
    </dgm:pt>
    <dgm:pt modelId="{4D8420D7-3668-411E-BBA4-8DE970E0A747}" type="pres">
      <dgm:prSet presAssocID="{75FA6225-DF8D-40AB-B8FD-63BA15ACFCED}" presName="sibTrans" presStyleLbl="sibTrans2D1" presStyleIdx="0" presStyleCnt="3"/>
      <dgm:spPr/>
    </dgm:pt>
    <dgm:pt modelId="{7F4474CA-C626-4DE5-9D2B-8223E90FF62E}" type="pres">
      <dgm:prSet presAssocID="{75FA6225-DF8D-40AB-B8FD-63BA15ACFCED}" presName="connectorText" presStyleLbl="sibTrans2D1" presStyleIdx="0" presStyleCnt="3"/>
      <dgm:spPr/>
    </dgm:pt>
    <dgm:pt modelId="{19064B4E-7E03-44EC-ACE2-216C7911379E}" type="pres">
      <dgm:prSet presAssocID="{CE5373A2-83AE-465C-A2D8-327EFE2481B0}" presName="node" presStyleLbl="node1" presStyleIdx="1" presStyleCnt="4">
        <dgm:presLayoutVars>
          <dgm:bulletEnabled val="1"/>
        </dgm:presLayoutVars>
      </dgm:prSet>
      <dgm:spPr/>
    </dgm:pt>
    <dgm:pt modelId="{F3F96439-1D5D-408A-89D4-D92AF8AD63AC}" type="pres">
      <dgm:prSet presAssocID="{0CC5D36F-7CEC-4A12-A883-433C043349C3}" presName="sibTrans" presStyleLbl="sibTrans2D1" presStyleIdx="1" presStyleCnt="3"/>
      <dgm:spPr/>
    </dgm:pt>
    <dgm:pt modelId="{72422278-A3D0-4FD3-A478-9E1DD51C43E9}" type="pres">
      <dgm:prSet presAssocID="{0CC5D36F-7CEC-4A12-A883-433C043349C3}" presName="connectorText" presStyleLbl="sibTrans2D1" presStyleIdx="1" presStyleCnt="3"/>
      <dgm:spPr/>
    </dgm:pt>
    <dgm:pt modelId="{CD9A82AE-6E5D-4BA5-AD88-D0DBA24D0F39}" type="pres">
      <dgm:prSet presAssocID="{E94DAA67-B5B8-493D-91AC-5D9F87052702}" presName="node" presStyleLbl="node1" presStyleIdx="2" presStyleCnt="4">
        <dgm:presLayoutVars>
          <dgm:bulletEnabled val="1"/>
        </dgm:presLayoutVars>
      </dgm:prSet>
      <dgm:spPr/>
    </dgm:pt>
    <dgm:pt modelId="{C5E77157-1012-4843-AD05-056FA374AC2F}" type="pres">
      <dgm:prSet presAssocID="{BD4DE083-EAE4-4195-B47C-D7A14FE49540}" presName="sibTrans" presStyleLbl="sibTrans2D1" presStyleIdx="2" presStyleCnt="3"/>
      <dgm:spPr/>
    </dgm:pt>
    <dgm:pt modelId="{30D9BA9B-FDC5-40BD-9A00-DFDE063C20CA}" type="pres">
      <dgm:prSet presAssocID="{BD4DE083-EAE4-4195-B47C-D7A14FE49540}" presName="connectorText" presStyleLbl="sibTrans2D1" presStyleIdx="2" presStyleCnt="3"/>
      <dgm:spPr/>
    </dgm:pt>
    <dgm:pt modelId="{295CF319-00A2-47C9-943B-7007AD2EAFC6}" type="pres">
      <dgm:prSet presAssocID="{62716A90-C104-493A-B7DB-A4AD74657852}" presName="node" presStyleLbl="node1" presStyleIdx="3" presStyleCnt="4">
        <dgm:presLayoutVars>
          <dgm:bulletEnabled val="1"/>
        </dgm:presLayoutVars>
      </dgm:prSet>
      <dgm:spPr/>
    </dgm:pt>
  </dgm:ptLst>
  <dgm:cxnLst>
    <dgm:cxn modelId="{D6E81916-4A5A-4C5B-9936-B0F1E608F325}" type="presOf" srcId="{CE5373A2-83AE-465C-A2D8-327EFE2481B0}" destId="{19064B4E-7E03-44EC-ACE2-216C7911379E}" srcOrd="0" destOrd="0" presId="urn:microsoft.com/office/officeart/2005/8/layout/process2"/>
    <dgm:cxn modelId="{2CEEA51F-C16F-4388-8806-3CB7C62980B4}" type="presOf" srcId="{AB0FE958-57D0-44AD-8210-765E80217D60}" destId="{466943AA-D2AC-4513-9E4C-5A3F4A172022}" srcOrd="0" destOrd="0" presId="urn:microsoft.com/office/officeart/2005/8/layout/process2"/>
    <dgm:cxn modelId="{72B7072F-AB14-441F-988F-7868DF399D1F}" srcId="{0DDAD6AF-65BA-4BFB-B145-029C143621E9}" destId="{E94DAA67-B5B8-493D-91AC-5D9F87052702}" srcOrd="2" destOrd="0" parTransId="{C08F2383-50B5-4BD6-B4CA-EB238D1839D8}" sibTransId="{BD4DE083-EAE4-4195-B47C-D7A14FE49540}"/>
    <dgm:cxn modelId="{293DE72F-EBB6-491A-AE9D-6C6A5A57C6EA}" srcId="{0DDAD6AF-65BA-4BFB-B145-029C143621E9}" destId="{62716A90-C104-493A-B7DB-A4AD74657852}" srcOrd="3" destOrd="0" parTransId="{21E18653-E9D6-4C57-AB9E-02A1DAE586D8}" sibTransId="{B14D99D3-BDD3-4A91-A62B-287945F011A5}"/>
    <dgm:cxn modelId="{F18C5335-839F-4841-BB63-D054D81D8AF6}" type="presOf" srcId="{75FA6225-DF8D-40AB-B8FD-63BA15ACFCED}" destId="{7F4474CA-C626-4DE5-9D2B-8223E90FF62E}" srcOrd="1" destOrd="0" presId="urn:microsoft.com/office/officeart/2005/8/layout/process2"/>
    <dgm:cxn modelId="{CD46D141-4C5F-416D-819D-A4A36CE1F21E}" type="presOf" srcId="{75FA6225-DF8D-40AB-B8FD-63BA15ACFCED}" destId="{4D8420D7-3668-411E-BBA4-8DE970E0A747}" srcOrd="0" destOrd="0" presId="urn:microsoft.com/office/officeart/2005/8/layout/process2"/>
    <dgm:cxn modelId="{023D8174-DA5A-47AE-AB8E-0BBFEA53F04B}" type="presOf" srcId="{0CC5D36F-7CEC-4A12-A883-433C043349C3}" destId="{F3F96439-1D5D-408A-89D4-D92AF8AD63AC}" srcOrd="0" destOrd="0" presId="urn:microsoft.com/office/officeart/2005/8/layout/process2"/>
    <dgm:cxn modelId="{C5CE1057-5385-4316-BBC3-27A324A31434}" type="presOf" srcId="{BD4DE083-EAE4-4195-B47C-D7A14FE49540}" destId="{C5E77157-1012-4843-AD05-056FA374AC2F}" srcOrd="0" destOrd="0" presId="urn:microsoft.com/office/officeart/2005/8/layout/process2"/>
    <dgm:cxn modelId="{F3C2535A-CF39-4A82-9FA2-10CE72ADE50B}" type="presOf" srcId="{0CC5D36F-7CEC-4A12-A883-433C043349C3}" destId="{72422278-A3D0-4FD3-A478-9E1DD51C43E9}" srcOrd="1" destOrd="0" presId="urn:microsoft.com/office/officeart/2005/8/layout/process2"/>
    <dgm:cxn modelId="{4B566E84-DDD8-4045-B591-FAF4E0868011}" type="presOf" srcId="{BD4DE083-EAE4-4195-B47C-D7A14FE49540}" destId="{30D9BA9B-FDC5-40BD-9A00-DFDE063C20CA}" srcOrd="1" destOrd="0" presId="urn:microsoft.com/office/officeart/2005/8/layout/process2"/>
    <dgm:cxn modelId="{2E02818B-FFC1-401D-81CE-E3D34ACB4028}" type="presOf" srcId="{E94DAA67-B5B8-493D-91AC-5D9F87052702}" destId="{CD9A82AE-6E5D-4BA5-AD88-D0DBA24D0F39}" srcOrd="0" destOrd="0" presId="urn:microsoft.com/office/officeart/2005/8/layout/process2"/>
    <dgm:cxn modelId="{CDFC529E-3272-48AE-AD66-92ADA764B430}" type="presOf" srcId="{0DDAD6AF-65BA-4BFB-B145-029C143621E9}" destId="{1C219E4E-21B9-4543-8CD4-E13D4C14576C}" srcOrd="0" destOrd="0" presId="urn:microsoft.com/office/officeart/2005/8/layout/process2"/>
    <dgm:cxn modelId="{2A8288B6-FC8A-473F-B586-04AEACC43E30}" srcId="{0DDAD6AF-65BA-4BFB-B145-029C143621E9}" destId="{CE5373A2-83AE-465C-A2D8-327EFE2481B0}" srcOrd="1" destOrd="0" parTransId="{534FB6A0-F671-4A7C-9095-126F3262D272}" sibTransId="{0CC5D36F-7CEC-4A12-A883-433C043349C3}"/>
    <dgm:cxn modelId="{02CE53C9-69C3-405B-8D21-548049D6E233}" srcId="{0DDAD6AF-65BA-4BFB-B145-029C143621E9}" destId="{AB0FE958-57D0-44AD-8210-765E80217D60}" srcOrd="0" destOrd="0" parTransId="{B597B6ED-0020-439B-A5C8-8B2CEE41C55E}" sibTransId="{75FA6225-DF8D-40AB-B8FD-63BA15ACFCED}"/>
    <dgm:cxn modelId="{E940D1D1-7C8D-4EE1-BCC2-933B83B382F8}" type="presOf" srcId="{62716A90-C104-493A-B7DB-A4AD74657852}" destId="{295CF319-00A2-47C9-943B-7007AD2EAFC6}" srcOrd="0" destOrd="0" presId="urn:microsoft.com/office/officeart/2005/8/layout/process2"/>
    <dgm:cxn modelId="{5E1A65A1-1B96-48D8-9E97-77083A1614F1}" type="presParOf" srcId="{1C219E4E-21B9-4543-8CD4-E13D4C14576C}" destId="{466943AA-D2AC-4513-9E4C-5A3F4A172022}" srcOrd="0" destOrd="0" presId="urn:microsoft.com/office/officeart/2005/8/layout/process2"/>
    <dgm:cxn modelId="{F3FBDD3E-E3E3-4D50-8AF0-57385B347022}" type="presParOf" srcId="{1C219E4E-21B9-4543-8CD4-E13D4C14576C}" destId="{4D8420D7-3668-411E-BBA4-8DE970E0A747}" srcOrd="1" destOrd="0" presId="urn:microsoft.com/office/officeart/2005/8/layout/process2"/>
    <dgm:cxn modelId="{0369BCFE-F342-4FA7-B080-B47F0B8797D4}" type="presParOf" srcId="{4D8420D7-3668-411E-BBA4-8DE970E0A747}" destId="{7F4474CA-C626-4DE5-9D2B-8223E90FF62E}" srcOrd="0" destOrd="0" presId="urn:microsoft.com/office/officeart/2005/8/layout/process2"/>
    <dgm:cxn modelId="{F7B32A58-7F1A-4666-AC3C-4A63F5BB2C12}" type="presParOf" srcId="{1C219E4E-21B9-4543-8CD4-E13D4C14576C}" destId="{19064B4E-7E03-44EC-ACE2-216C7911379E}" srcOrd="2" destOrd="0" presId="urn:microsoft.com/office/officeart/2005/8/layout/process2"/>
    <dgm:cxn modelId="{F42C00AD-A7E7-4D7C-9446-A9AF3839FF87}" type="presParOf" srcId="{1C219E4E-21B9-4543-8CD4-E13D4C14576C}" destId="{F3F96439-1D5D-408A-89D4-D92AF8AD63AC}" srcOrd="3" destOrd="0" presId="urn:microsoft.com/office/officeart/2005/8/layout/process2"/>
    <dgm:cxn modelId="{EB872A3D-0974-4C69-82F5-A78338AFC204}" type="presParOf" srcId="{F3F96439-1D5D-408A-89D4-D92AF8AD63AC}" destId="{72422278-A3D0-4FD3-A478-9E1DD51C43E9}" srcOrd="0" destOrd="0" presId="urn:microsoft.com/office/officeart/2005/8/layout/process2"/>
    <dgm:cxn modelId="{E0E4E5D1-ED86-4CD4-B99C-1CB6A9A56C00}" type="presParOf" srcId="{1C219E4E-21B9-4543-8CD4-E13D4C14576C}" destId="{CD9A82AE-6E5D-4BA5-AD88-D0DBA24D0F39}" srcOrd="4" destOrd="0" presId="urn:microsoft.com/office/officeart/2005/8/layout/process2"/>
    <dgm:cxn modelId="{D19D9F1D-F1DA-4F2A-BBD2-F4F455A23D27}" type="presParOf" srcId="{1C219E4E-21B9-4543-8CD4-E13D4C14576C}" destId="{C5E77157-1012-4843-AD05-056FA374AC2F}" srcOrd="5" destOrd="0" presId="urn:microsoft.com/office/officeart/2005/8/layout/process2"/>
    <dgm:cxn modelId="{2B58B6D4-BEC8-45A1-B681-E241974142C1}" type="presParOf" srcId="{C5E77157-1012-4843-AD05-056FA374AC2F}" destId="{30D9BA9B-FDC5-40BD-9A00-DFDE063C20CA}" srcOrd="0" destOrd="0" presId="urn:microsoft.com/office/officeart/2005/8/layout/process2"/>
    <dgm:cxn modelId="{790B91FA-81C9-41B2-936C-907E2AA37C5A}" type="presParOf" srcId="{1C219E4E-21B9-4543-8CD4-E13D4C14576C}" destId="{295CF319-00A2-47C9-943B-7007AD2EAFC6}"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C8BF36-B67B-4635-AFAE-146F8F650C5E}"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sv-SE"/>
        </a:p>
      </dgm:t>
    </dgm:pt>
    <dgm:pt modelId="{C99AFB2B-1080-42D7-8CD9-89CADA88577E}">
      <dgm:prSet/>
      <dgm:spPr>
        <a:solidFill>
          <a:schemeClr val="accent1"/>
        </a:solidFill>
        <a:ln w="19050">
          <a:solidFill>
            <a:schemeClr val="bg1"/>
          </a:solidFill>
        </a:ln>
        <a:effectLst>
          <a:outerShdw blurRad="107950" dist="12700" dir="5400000" algn="ctr">
            <a:srgbClr val="000000"/>
          </a:outerShdw>
        </a:effectLst>
      </dgm:spPr>
      <dgm:t>
        <a:bodyPr/>
        <a:lstStyle/>
        <a:p>
          <a:r>
            <a:rPr lang="sv-SE"/>
            <a:t>Na’t följer al-man’ut inom 4 saker:</a:t>
          </a:r>
        </a:p>
      </dgm:t>
    </dgm:pt>
    <dgm:pt modelId="{AB44D232-0DBB-4E13-902C-F3CCDD1D6EF7}" type="parTrans" cxnId="{C1C3F155-8500-45E6-AC17-1931819E1CD1}">
      <dgm:prSet/>
      <dgm:spPr/>
      <dgm:t>
        <a:bodyPr/>
        <a:lstStyle/>
        <a:p>
          <a:endParaRPr lang="sv-SE"/>
        </a:p>
      </dgm:t>
    </dgm:pt>
    <dgm:pt modelId="{7CED51C5-A6B2-461D-A70B-E8A379DC8BE9}" type="sibTrans" cxnId="{C1C3F155-8500-45E6-AC17-1931819E1CD1}">
      <dgm:prSet/>
      <dgm:spPr/>
      <dgm:t>
        <a:bodyPr/>
        <a:lstStyle/>
        <a:p>
          <a:endParaRPr lang="sv-SE"/>
        </a:p>
      </dgm:t>
    </dgm:pt>
    <dgm:pt modelId="{A51D9C7E-7D53-48D7-B549-D2E985F7A984}">
      <dgm:prSet custT="1"/>
      <dgm:spPr/>
      <dgm:t>
        <a:bodyPr/>
        <a:lstStyle/>
        <a:p>
          <a:pPr algn="l"/>
          <a:r>
            <a:rPr lang="sv-SE" sz="2000" u="sng" dirty="0"/>
            <a:t>Genus</a:t>
          </a:r>
          <a:r>
            <a:rPr lang="sv-SE" sz="2000" dirty="0"/>
            <a:t>                                               </a:t>
          </a:r>
          <a:r>
            <a:rPr lang="ar-SA" sz="2000" dirty="0"/>
            <a:t>  </a:t>
          </a:r>
          <a:r>
            <a:rPr lang="sv-SE" sz="2000" dirty="0"/>
            <a:t> </a:t>
          </a:r>
          <a:r>
            <a:rPr lang="ar-SA" sz="2400" dirty="0"/>
            <a:t>ولدٌ صغيرٌ</a:t>
          </a:r>
          <a:r>
            <a:rPr lang="ar-SA" sz="2000" dirty="0"/>
            <a:t>             </a:t>
          </a:r>
          <a:r>
            <a:rPr lang="ar-SA" sz="2400" dirty="0"/>
            <a:t>بنتٌ</a:t>
          </a:r>
          <a:r>
            <a:rPr lang="ar-SA" sz="2000" dirty="0"/>
            <a:t> </a:t>
          </a:r>
          <a:r>
            <a:rPr lang="ar-SA" sz="2400" dirty="0"/>
            <a:t>صغيرةٌ</a:t>
          </a:r>
          <a:r>
            <a:rPr lang="sv-SE" sz="2000" dirty="0"/>
            <a:t>   </a:t>
          </a:r>
        </a:p>
      </dgm:t>
    </dgm:pt>
    <dgm:pt modelId="{6AEFB1D6-F5AC-4555-85DC-EEC95F2147FA}" type="parTrans" cxnId="{F407E668-9CB7-4767-8EA3-183E61FA702E}">
      <dgm:prSet/>
      <dgm:spPr/>
      <dgm:t>
        <a:bodyPr/>
        <a:lstStyle/>
        <a:p>
          <a:endParaRPr lang="sv-SE"/>
        </a:p>
      </dgm:t>
    </dgm:pt>
    <dgm:pt modelId="{88088B02-BEF9-42E9-BE9D-9D81CEE1F9E6}" type="sibTrans" cxnId="{F407E668-9CB7-4767-8EA3-183E61FA702E}">
      <dgm:prSet/>
      <dgm:spPr/>
      <dgm:t>
        <a:bodyPr/>
        <a:lstStyle/>
        <a:p>
          <a:endParaRPr lang="sv-SE"/>
        </a:p>
      </dgm:t>
    </dgm:pt>
    <dgm:pt modelId="{1C9D4DD3-21CA-4124-8964-4AEB5ED8DE13}">
      <dgm:prSet custT="1"/>
      <dgm:spPr/>
      <dgm:t>
        <a:bodyPr/>
        <a:lstStyle/>
        <a:p>
          <a:pPr algn="l"/>
          <a:r>
            <a:rPr lang="sv-SE" sz="2000" u="sng" dirty="0"/>
            <a:t>Bestämdhet</a:t>
          </a:r>
          <a:r>
            <a:rPr lang="sv-SE" sz="2000" dirty="0"/>
            <a:t>             </a:t>
          </a:r>
          <a:r>
            <a:rPr lang="ar-SA" sz="2400" dirty="0"/>
            <a:t>عندي كتابٌ صغيرٌ          </a:t>
          </a:r>
          <a:r>
            <a:rPr lang="ar-SA" sz="2400" dirty="0">
              <a:solidFill>
                <a:schemeClr val="bg1"/>
              </a:solidFill>
            </a:rPr>
            <a:t>ال</a:t>
          </a:r>
          <a:r>
            <a:rPr lang="ar-SA" sz="2400" dirty="0"/>
            <a:t>كتابُ </a:t>
          </a:r>
          <a:r>
            <a:rPr lang="ar-SA" sz="2400" dirty="0">
              <a:solidFill>
                <a:schemeClr val="bg1"/>
              </a:solidFill>
            </a:rPr>
            <a:t>ال</a:t>
          </a:r>
          <a:r>
            <a:rPr lang="ar-SA" sz="2400" dirty="0"/>
            <a:t>جديدُ على المكتبِ</a:t>
          </a:r>
          <a:endParaRPr lang="sv-SE" sz="2400" dirty="0"/>
        </a:p>
      </dgm:t>
    </dgm:pt>
    <dgm:pt modelId="{B0DD2076-9F2F-439F-A1B7-1C7CF75BCCBF}" type="parTrans" cxnId="{D096F74C-59EE-4F9A-AC6F-55216A7D982A}">
      <dgm:prSet/>
      <dgm:spPr/>
      <dgm:t>
        <a:bodyPr/>
        <a:lstStyle/>
        <a:p>
          <a:endParaRPr lang="sv-SE"/>
        </a:p>
      </dgm:t>
    </dgm:pt>
    <dgm:pt modelId="{665E5C76-F52E-4C5B-8E3E-390D25FD8977}" type="sibTrans" cxnId="{D096F74C-59EE-4F9A-AC6F-55216A7D982A}">
      <dgm:prSet/>
      <dgm:spPr/>
      <dgm:t>
        <a:bodyPr/>
        <a:lstStyle/>
        <a:p>
          <a:endParaRPr lang="sv-SE"/>
        </a:p>
      </dgm:t>
    </dgm:pt>
    <dgm:pt modelId="{8F611F90-7BA8-4C05-A590-EC94F8842441}">
      <dgm:prSet custT="1"/>
      <dgm:spPr/>
      <dgm:t>
        <a:bodyPr/>
        <a:lstStyle/>
        <a:p>
          <a:pPr algn="l"/>
          <a:r>
            <a:rPr lang="sv-SE" sz="2000" u="sng" dirty="0"/>
            <a:t>Kasus</a:t>
          </a:r>
          <a:r>
            <a:rPr lang="sv-SE" sz="2000" dirty="0"/>
            <a:t>                                      </a:t>
          </a:r>
          <a:r>
            <a:rPr lang="ar-SA" sz="2400" dirty="0"/>
            <a:t>أَنا في بي</a:t>
          </a:r>
          <a:r>
            <a:rPr lang="ar-SA" sz="2400" dirty="0">
              <a:solidFill>
                <a:schemeClr val="bg1"/>
              </a:solidFill>
            </a:rPr>
            <a:t>تٍ</a:t>
          </a:r>
          <a:r>
            <a:rPr lang="ar-SA" sz="2400" dirty="0"/>
            <a:t> جدي</a:t>
          </a:r>
          <a:r>
            <a:rPr lang="ar-SA" sz="2400" dirty="0">
              <a:solidFill>
                <a:schemeClr val="bg1"/>
              </a:solidFill>
            </a:rPr>
            <a:t>د</a:t>
          </a:r>
          <a:r>
            <a:rPr lang="ar-SA" sz="2400" dirty="0"/>
            <a:t>ٍ          البي</a:t>
          </a:r>
          <a:r>
            <a:rPr lang="ar-SA" sz="2400" dirty="0">
              <a:solidFill>
                <a:schemeClr val="bg1"/>
              </a:solidFill>
            </a:rPr>
            <a:t>ت</a:t>
          </a:r>
          <a:r>
            <a:rPr lang="ar-SA" sz="2400" dirty="0"/>
            <a:t>ُ الجدي</a:t>
          </a:r>
          <a:r>
            <a:rPr lang="ar-SA" sz="2400" dirty="0">
              <a:solidFill>
                <a:schemeClr val="bg1"/>
              </a:solidFill>
            </a:rPr>
            <a:t>د</a:t>
          </a:r>
          <a:r>
            <a:rPr lang="ar-SA" sz="2400" dirty="0"/>
            <a:t>ُ هنا</a:t>
          </a:r>
          <a:endParaRPr lang="sv-SE" sz="2400" dirty="0"/>
        </a:p>
      </dgm:t>
    </dgm:pt>
    <dgm:pt modelId="{4EAF04B9-F1B4-48B4-9ED7-8486E096D4E6}" type="parTrans" cxnId="{74F46EE4-687C-49C0-9443-3A9D0624BB28}">
      <dgm:prSet/>
      <dgm:spPr/>
      <dgm:t>
        <a:bodyPr/>
        <a:lstStyle/>
        <a:p>
          <a:endParaRPr lang="sv-SE"/>
        </a:p>
      </dgm:t>
    </dgm:pt>
    <dgm:pt modelId="{8E449F93-C400-45A4-B257-2D99F3756E80}" type="sibTrans" cxnId="{74F46EE4-687C-49C0-9443-3A9D0624BB28}">
      <dgm:prSet/>
      <dgm:spPr/>
      <dgm:t>
        <a:bodyPr/>
        <a:lstStyle/>
        <a:p>
          <a:endParaRPr lang="sv-SE"/>
        </a:p>
      </dgm:t>
    </dgm:pt>
    <dgm:pt modelId="{0D2271F1-3DF7-4C7E-AD25-FEEF7B4701E0}">
      <dgm:prSet custT="1"/>
      <dgm:spPr/>
      <dgm:t>
        <a:bodyPr/>
        <a:lstStyle/>
        <a:p>
          <a:pPr algn="l"/>
          <a:r>
            <a:rPr lang="sv-SE" sz="2000" u="sng" dirty="0"/>
            <a:t>Antal</a:t>
          </a:r>
          <a:r>
            <a:rPr lang="sv-SE" sz="2000" dirty="0"/>
            <a:t>                         </a:t>
          </a:r>
          <a:r>
            <a:rPr lang="ar-SA" sz="2400" dirty="0"/>
            <a:t>كتابٌ صغيرٌ         كتاب</a:t>
          </a:r>
          <a:r>
            <a:rPr lang="ar-SA" sz="2400" dirty="0">
              <a:solidFill>
                <a:schemeClr val="bg1"/>
              </a:solidFill>
            </a:rPr>
            <a:t>انِ</a:t>
          </a:r>
          <a:r>
            <a:rPr lang="ar-SA" sz="2400" dirty="0"/>
            <a:t> صغير</a:t>
          </a:r>
          <a:r>
            <a:rPr lang="ar-SA" sz="2400" dirty="0">
              <a:solidFill>
                <a:schemeClr val="bg1"/>
              </a:solidFill>
            </a:rPr>
            <a:t>انِ</a:t>
          </a:r>
          <a:r>
            <a:rPr lang="ar-SA" sz="2400" dirty="0"/>
            <a:t>                </a:t>
          </a:r>
          <a:endParaRPr lang="sv-SE" sz="2400" dirty="0"/>
        </a:p>
      </dgm:t>
    </dgm:pt>
    <dgm:pt modelId="{EFE626F4-B4ED-47F9-B283-81CBA77F2962}" type="parTrans" cxnId="{7DC3AA94-06F1-464C-B340-1B9E95D44E37}">
      <dgm:prSet/>
      <dgm:spPr/>
      <dgm:t>
        <a:bodyPr/>
        <a:lstStyle/>
        <a:p>
          <a:endParaRPr lang="sv-SE"/>
        </a:p>
      </dgm:t>
    </dgm:pt>
    <dgm:pt modelId="{18C47B4D-8752-4D07-8017-2C20A7906581}" type="sibTrans" cxnId="{7DC3AA94-06F1-464C-B340-1B9E95D44E37}">
      <dgm:prSet/>
      <dgm:spPr/>
      <dgm:t>
        <a:bodyPr/>
        <a:lstStyle/>
        <a:p>
          <a:endParaRPr lang="sv-SE"/>
        </a:p>
      </dgm:t>
    </dgm:pt>
    <dgm:pt modelId="{7798D241-D533-4E57-9055-CC7ABC4001DC}" type="pres">
      <dgm:prSet presAssocID="{E4C8BF36-B67B-4635-AFAE-146F8F650C5E}" presName="theList" presStyleCnt="0">
        <dgm:presLayoutVars>
          <dgm:dir/>
          <dgm:animLvl val="lvl"/>
          <dgm:resizeHandles val="exact"/>
        </dgm:presLayoutVars>
      </dgm:prSet>
      <dgm:spPr/>
    </dgm:pt>
    <dgm:pt modelId="{B4B9BAB0-5CC0-4695-AB56-F4D2364499FD}" type="pres">
      <dgm:prSet presAssocID="{C99AFB2B-1080-42D7-8CD9-89CADA88577E}" presName="compNode" presStyleCnt="0"/>
      <dgm:spPr/>
    </dgm:pt>
    <dgm:pt modelId="{EF03A49B-FE5E-42E3-873F-F06AEDA788EE}" type="pres">
      <dgm:prSet presAssocID="{C99AFB2B-1080-42D7-8CD9-89CADA88577E}" presName="aNode" presStyleLbl="bgShp" presStyleIdx="0" presStyleCnt="1" custLinFactNeighborX="2972" custLinFactNeighborY="4684"/>
      <dgm:spPr/>
    </dgm:pt>
    <dgm:pt modelId="{6D13EE67-161D-4AC1-922A-B1834998EAF5}" type="pres">
      <dgm:prSet presAssocID="{C99AFB2B-1080-42D7-8CD9-89CADA88577E}" presName="textNode" presStyleLbl="bgShp" presStyleIdx="0" presStyleCnt="1"/>
      <dgm:spPr/>
    </dgm:pt>
    <dgm:pt modelId="{4139D453-3808-4E40-A139-E6B28FC54892}" type="pres">
      <dgm:prSet presAssocID="{C99AFB2B-1080-42D7-8CD9-89CADA88577E}" presName="compChildNode" presStyleCnt="0"/>
      <dgm:spPr/>
    </dgm:pt>
    <dgm:pt modelId="{25D227EB-2D1B-41DF-9BA7-2372E0EE5E96}" type="pres">
      <dgm:prSet presAssocID="{C99AFB2B-1080-42D7-8CD9-89CADA88577E}" presName="theInnerList" presStyleCnt="0"/>
      <dgm:spPr/>
    </dgm:pt>
    <dgm:pt modelId="{C9AF666C-2DC1-464D-B2E3-3D9D9FCFE987}" type="pres">
      <dgm:prSet presAssocID="{A51D9C7E-7D53-48D7-B549-D2E985F7A984}" presName="childNode" presStyleLbl="node1" presStyleIdx="0" presStyleCnt="4" custLinFactNeighborX="0" custLinFactNeighborY="34901">
        <dgm:presLayoutVars>
          <dgm:bulletEnabled val="1"/>
        </dgm:presLayoutVars>
      </dgm:prSet>
      <dgm:spPr/>
    </dgm:pt>
    <dgm:pt modelId="{606B124F-9915-4A6A-991E-6EA5B1481BB0}" type="pres">
      <dgm:prSet presAssocID="{A51D9C7E-7D53-48D7-B549-D2E985F7A984}" presName="aSpace2" presStyleCnt="0"/>
      <dgm:spPr/>
    </dgm:pt>
    <dgm:pt modelId="{FE292063-1A90-4AFB-94AD-036CAA6A5DA0}" type="pres">
      <dgm:prSet presAssocID="{1C9D4DD3-21CA-4124-8964-4AEB5ED8DE13}" presName="childNode" presStyleLbl="node1" presStyleIdx="1" presStyleCnt="4">
        <dgm:presLayoutVars>
          <dgm:bulletEnabled val="1"/>
        </dgm:presLayoutVars>
      </dgm:prSet>
      <dgm:spPr/>
    </dgm:pt>
    <dgm:pt modelId="{57BA1D7E-9C9E-40A5-8A46-ABD638B8509C}" type="pres">
      <dgm:prSet presAssocID="{1C9D4DD3-21CA-4124-8964-4AEB5ED8DE13}" presName="aSpace2" presStyleCnt="0"/>
      <dgm:spPr/>
    </dgm:pt>
    <dgm:pt modelId="{566F6B18-9B6D-4A55-AF38-CB3A28F4CCD5}" type="pres">
      <dgm:prSet presAssocID="{8F611F90-7BA8-4C05-A590-EC94F8842441}" presName="childNode" presStyleLbl="node1" presStyleIdx="2" presStyleCnt="4" custLinFactNeighborY="-52717">
        <dgm:presLayoutVars>
          <dgm:bulletEnabled val="1"/>
        </dgm:presLayoutVars>
      </dgm:prSet>
      <dgm:spPr/>
    </dgm:pt>
    <dgm:pt modelId="{F268613F-6BD3-4D42-9975-3BD2C8C6A68B}" type="pres">
      <dgm:prSet presAssocID="{8F611F90-7BA8-4C05-A590-EC94F8842441}" presName="aSpace2" presStyleCnt="0"/>
      <dgm:spPr/>
    </dgm:pt>
    <dgm:pt modelId="{225702BF-0B84-4354-9CC0-82A6D4012F25}" type="pres">
      <dgm:prSet presAssocID="{0D2271F1-3DF7-4C7E-AD25-FEEF7B4701E0}" presName="childNode" presStyleLbl="node1" presStyleIdx="3" presStyleCnt="4" custLinFactNeighborY="22690">
        <dgm:presLayoutVars>
          <dgm:bulletEnabled val="1"/>
        </dgm:presLayoutVars>
      </dgm:prSet>
      <dgm:spPr/>
    </dgm:pt>
  </dgm:ptLst>
  <dgm:cxnLst>
    <dgm:cxn modelId="{B1C9225D-EC72-4084-943D-54E9375DC3CB}" type="presOf" srcId="{C99AFB2B-1080-42D7-8CD9-89CADA88577E}" destId="{6D13EE67-161D-4AC1-922A-B1834998EAF5}" srcOrd="1" destOrd="0" presId="urn:microsoft.com/office/officeart/2005/8/layout/lProcess2"/>
    <dgm:cxn modelId="{70B3CF66-06CF-4377-B0D9-39563DAA750B}" type="presOf" srcId="{1C9D4DD3-21CA-4124-8964-4AEB5ED8DE13}" destId="{FE292063-1A90-4AFB-94AD-036CAA6A5DA0}" srcOrd="0" destOrd="0" presId="urn:microsoft.com/office/officeart/2005/8/layout/lProcess2"/>
    <dgm:cxn modelId="{F407E668-9CB7-4767-8EA3-183E61FA702E}" srcId="{C99AFB2B-1080-42D7-8CD9-89CADA88577E}" destId="{A51D9C7E-7D53-48D7-B549-D2E985F7A984}" srcOrd="0" destOrd="0" parTransId="{6AEFB1D6-F5AC-4555-85DC-EEC95F2147FA}" sibTransId="{88088B02-BEF9-42E9-BE9D-9D81CEE1F9E6}"/>
    <dgm:cxn modelId="{D096F74C-59EE-4F9A-AC6F-55216A7D982A}" srcId="{C99AFB2B-1080-42D7-8CD9-89CADA88577E}" destId="{1C9D4DD3-21CA-4124-8964-4AEB5ED8DE13}" srcOrd="1" destOrd="0" parTransId="{B0DD2076-9F2F-439F-A1B7-1C7CF75BCCBF}" sibTransId="{665E5C76-F52E-4C5B-8E3E-390D25FD8977}"/>
    <dgm:cxn modelId="{C1C3F155-8500-45E6-AC17-1931819E1CD1}" srcId="{E4C8BF36-B67B-4635-AFAE-146F8F650C5E}" destId="{C99AFB2B-1080-42D7-8CD9-89CADA88577E}" srcOrd="0" destOrd="0" parTransId="{AB44D232-0DBB-4E13-902C-F3CCDD1D6EF7}" sibTransId="{7CED51C5-A6B2-461D-A70B-E8A379DC8BE9}"/>
    <dgm:cxn modelId="{55358079-EF17-49D7-B25C-46A8981B65EA}" type="presOf" srcId="{0D2271F1-3DF7-4C7E-AD25-FEEF7B4701E0}" destId="{225702BF-0B84-4354-9CC0-82A6D4012F25}" srcOrd="0" destOrd="0" presId="urn:microsoft.com/office/officeart/2005/8/layout/lProcess2"/>
    <dgm:cxn modelId="{7DC3AA94-06F1-464C-B340-1B9E95D44E37}" srcId="{C99AFB2B-1080-42D7-8CD9-89CADA88577E}" destId="{0D2271F1-3DF7-4C7E-AD25-FEEF7B4701E0}" srcOrd="3" destOrd="0" parTransId="{EFE626F4-B4ED-47F9-B283-81CBA77F2962}" sibTransId="{18C47B4D-8752-4D07-8017-2C20A7906581}"/>
    <dgm:cxn modelId="{AA706D9C-4E46-4C57-A507-6EAAD3A288D6}" type="presOf" srcId="{8F611F90-7BA8-4C05-A590-EC94F8842441}" destId="{566F6B18-9B6D-4A55-AF38-CB3A28F4CCD5}" srcOrd="0" destOrd="0" presId="urn:microsoft.com/office/officeart/2005/8/layout/lProcess2"/>
    <dgm:cxn modelId="{73ACD9B0-5EF7-4BCE-9FB6-69CCE47F9491}" type="presOf" srcId="{C99AFB2B-1080-42D7-8CD9-89CADA88577E}" destId="{EF03A49B-FE5E-42E3-873F-F06AEDA788EE}" srcOrd="0" destOrd="0" presId="urn:microsoft.com/office/officeart/2005/8/layout/lProcess2"/>
    <dgm:cxn modelId="{1842CCBE-259F-4C9B-9C4B-B59DF68EEF4F}" type="presOf" srcId="{A51D9C7E-7D53-48D7-B549-D2E985F7A984}" destId="{C9AF666C-2DC1-464D-B2E3-3D9D9FCFE987}" srcOrd="0" destOrd="0" presId="urn:microsoft.com/office/officeart/2005/8/layout/lProcess2"/>
    <dgm:cxn modelId="{C69C89D3-A84B-49D3-8B22-7A85C85E8173}" type="presOf" srcId="{E4C8BF36-B67B-4635-AFAE-146F8F650C5E}" destId="{7798D241-D533-4E57-9055-CC7ABC4001DC}" srcOrd="0" destOrd="0" presId="urn:microsoft.com/office/officeart/2005/8/layout/lProcess2"/>
    <dgm:cxn modelId="{74F46EE4-687C-49C0-9443-3A9D0624BB28}" srcId="{C99AFB2B-1080-42D7-8CD9-89CADA88577E}" destId="{8F611F90-7BA8-4C05-A590-EC94F8842441}" srcOrd="2" destOrd="0" parTransId="{4EAF04B9-F1B4-48B4-9ED7-8486E096D4E6}" sibTransId="{8E449F93-C400-45A4-B257-2D99F3756E80}"/>
    <dgm:cxn modelId="{2382F180-7019-44F6-873F-97A13A9A52C5}" type="presParOf" srcId="{7798D241-D533-4E57-9055-CC7ABC4001DC}" destId="{B4B9BAB0-5CC0-4695-AB56-F4D2364499FD}" srcOrd="0" destOrd="0" presId="urn:microsoft.com/office/officeart/2005/8/layout/lProcess2"/>
    <dgm:cxn modelId="{29C04C66-2AFA-4668-B927-7904206E74F6}" type="presParOf" srcId="{B4B9BAB0-5CC0-4695-AB56-F4D2364499FD}" destId="{EF03A49B-FE5E-42E3-873F-F06AEDA788EE}" srcOrd="0" destOrd="0" presId="urn:microsoft.com/office/officeart/2005/8/layout/lProcess2"/>
    <dgm:cxn modelId="{3B0EAC51-DCFD-4EBA-86BA-E6C54463C2F5}" type="presParOf" srcId="{B4B9BAB0-5CC0-4695-AB56-F4D2364499FD}" destId="{6D13EE67-161D-4AC1-922A-B1834998EAF5}" srcOrd="1" destOrd="0" presId="urn:microsoft.com/office/officeart/2005/8/layout/lProcess2"/>
    <dgm:cxn modelId="{602B1E46-34B7-4116-98F7-3A45D964A3CC}" type="presParOf" srcId="{B4B9BAB0-5CC0-4695-AB56-F4D2364499FD}" destId="{4139D453-3808-4E40-A139-E6B28FC54892}" srcOrd="2" destOrd="0" presId="urn:microsoft.com/office/officeart/2005/8/layout/lProcess2"/>
    <dgm:cxn modelId="{6AEA2EC3-FF29-4120-A818-98C16F7FA088}" type="presParOf" srcId="{4139D453-3808-4E40-A139-E6B28FC54892}" destId="{25D227EB-2D1B-41DF-9BA7-2372E0EE5E96}" srcOrd="0" destOrd="0" presId="urn:microsoft.com/office/officeart/2005/8/layout/lProcess2"/>
    <dgm:cxn modelId="{CBA6671D-771D-4020-9A06-EB1433E06D05}" type="presParOf" srcId="{25D227EB-2D1B-41DF-9BA7-2372E0EE5E96}" destId="{C9AF666C-2DC1-464D-B2E3-3D9D9FCFE987}" srcOrd="0" destOrd="0" presId="urn:microsoft.com/office/officeart/2005/8/layout/lProcess2"/>
    <dgm:cxn modelId="{F6EA9BBB-2AB7-44B2-9A9F-694E06848D77}" type="presParOf" srcId="{25D227EB-2D1B-41DF-9BA7-2372E0EE5E96}" destId="{606B124F-9915-4A6A-991E-6EA5B1481BB0}" srcOrd="1" destOrd="0" presId="urn:microsoft.com/office/officeart/2005/8/layout/lProcess2"/>
    <dgm:cxn modelId="{1D57CB52-4043-4F4E-B6EB-505A4FDDB94F}" type="presParOf" srcId="{25D227EB-2D1B-41DF-9BA7-2372E0EE5E96}" destId="{FE292063-1A90-4AFB-94AD-036CAA6A5DA0}" srcOrd="2" destOrd="0" presId="urn:microsoft.com/office/officeart/2005/8/layout/lProcess2"/>
    <dgm:cxn modelId="{CE716F37-B243-4095-A90A-686CCA4E9D9F}" type="presParOf" srcId="{25D227EB-2D1B-41DF-9BA7-2372E0EE5E96}" destId="{57BA1D7E-9C9E-40A5-8A46-ABD638B8509C}" srcOrd="3" destOrd="0" presId="urn:microsoft.com/office/officeart/2005/8/layout/lProcess2"/>
    <dgm:cxn modelId="{74553D88-D1A3-42AB-A828-8DDE3187C587}" type="presParOf" srcId="{25D227EB-2D1B-41DF-9BA7-2372E0EE5E96}" destId="{566F6B18-9B6D-4A55-AF38-CB3A28F4CCD5}" srcOrd="4" destOrd="0" presId="urn:microsoft.com/office/officeart/2005/8/layout/lProcess2"/>
    <dgm:cxn modelId="{026947D5-5806-4359-9A08-DBCA8BB18A0A}" type="presParOf" srcId="{25D227EB-2D1B-41DF-9BA7-2372E0EE5E96}" destId="{F268613F-6BD3-4D42-9975-3BD2C8C6A68B}" srcOrd="5" destOrd="0" presId="urn:microsoft.com/office/officeart/2005/8/layout/lProcess2"/>
    <dgm:cxn modelId="{C7416708-D16E-4700-B5F9-6AE3BCBD5EB6}" type="presParOf" srcId="{25D227EB-2D1B-41DF-9BA7-2372E0EE5E96}" destId="{225702BF-0B84-4354-9CC0-82A6D4012F2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23926C-3ACF-4122-B171-164295E453BC}"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sv-SE"/>
        </a:p>
      </dgm:t>
    </dgm:pt>
    <dgm:pt modelId="{CDB41CC2-EBF5-47A9-B789-CD3CC604F9CB}">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ar-SA" sz="3600" u="sng">
              <a:solidFill>
                <a:schemeClr val="bg1"/>
              </a:solidFill>
            </a:rPr>
            <a:t>الضمائر</a:t>
          </a:r>
          <a:endParaRPr lang="sv-SE" sz="3600" u="sng" dirty="0">
            <a:solidFill>
              <a:schemeClr val="bg1"/>
            </a:solidFill>
          </a:endParaRPr>
        </a:p>
      </dgm:t>
    </dgm:pt>
    <dgm:pt modelId="{6B0A2AC4-39A4-4B8A-8774-41341672453A}" type="parTrans" cxnId="{370E38A8-90CD-4094-8C74-82AEB4F6472C}">
      <dgm:prSet/>
      <dgm:spPr/>
      <dgm:t>
        <a:bodyPr/>
        <a:lstStyle/>
        <a:p>
          <a:endParaRPr lang="sv-SE"/>
        </a:p>
      </dgm:t>
    </dgm:pt>
    <dgm:pt modelId="{FFFCB142-2F2C-4E5F-89B9-1E38DD63731C}" type="sibTrans" cxnId="{370E38A8-90CD-4094-8C74-82AEB4F6472C}">
      <dgm:prSet/>
      <dgm:spPr>
        <a:ln w="28575">
          <a:solidFill>
            <a:schemeClr val="bg1"/>
          </a:solidFill>
        </a:ln>
      </dgm:spPr>
      <dgm:t>
        <a:bodyPr/>
        <a:lstStyle/>
        <a:p>
          <a:r>
            <a:rPr lang="sv-SE" dirty="0"/>
            <a:t>3 kategorier</a:t>
          </a:r>
        </a:p>
      </dgm:t>
    </dgm:pt>
    <dgm:pt modelId="{D9F39580-8EB6-40BD-B802-9468C155ED00}" type="asst">
      <dgm:prSet phldrT="[Text]" custT="1"/>
      <dgm:spPr>
        <a:ln>
          <a:solidFill>
            <a:schemeClr val="bg1"/>
          </a:solidFill>
        </a:ln>
        <a:effectLst/>
        <a:scene3d>
          <a:camera prst="orthographicFront">
            <a:rot lat="0" lon="0" rev="0"/>
          </a:camera>
          <a:lightRig rig="contrasting" dir="t">
            <a:rot lat="0" lon="0" rev="7800000"/>
          </a:lightRig>
        </a:scene3d>
        <a:sp3d>
          <a:bevelT w="139700" h="139700"/>
        </a:sp3d>
      </dgm:spPr>
      <dgm:t>
        <a:bodyPr/>
        <a:lstStyle/>
        <a:p>
          <a:r>
            <a:rPr lang="ar-SA" sz="2400">
              <a:solidFill>
                <a:schemeClr val="bg1"/>
              </a:solidFill>
            </a:rPr>
            <a:t>الغائِب</a:t>
          </a:r>
          <a:endParaRPr lang="sv-SE" sz="2000">
            <a:solidFill>
              <a:schemeClr val="bg1"/>
            </a:solidFill>
          </a:endParaRPr>
        </a:p>
        <a:p>
          <a:r>
            <a:rPr lang="sv-SE" sz="2000">
              <a:solidFill>
                <a:schemeClr val="bg1"/>
              </a:solidFill>
            </a:rPr>
            <a:t>3:e person</a:t>
          </a:r>
          <a:endParaRPr lang="sv-SE" sz="2000" dirty="0">
            <a:solidFill>
              <a:schemeClr val="bg1"/>
            </a:solidFill>
          </a:endParaRPr>
        </a:p>
      </dgm:t>
    </dgm:pt>
    <dgm:pt modelId="{1D7E8272-91BE-4612-84A4-FB7D26856FAC}" type="parTrans" cxnId="{FE9AF59E-4C29-43E7-A6E4-0EF2534A0D78}">
      <dgm:prSet/>
      <dgm:spPr>
        <a:solidFill>
          <a:schemeClr val="bg1"/>
        </a:solidFill>
        <a:ln>
          <a:solidFill>
            <a:schemeClr val="bg1"/>
          </a:solidFill>
        </a:ln>
      </dgm:spPr>
      <dgm:t>
        <a:bodyPr/>
        <a:lstStyle/>
        <a:p>
          <a:endParaRPr lang="sv-SE"/>
        </a:p>
      </dgm:t>
    </dgm:pt>
    <dgm:pt modelId="{3FE892DA-5AB2-46D7-99AD-BEBB86524FC0}" type="sibTrans" cxnId="{FE9AF59E-4C29-43E7-A6E4-0EF2534A0D78}">
      <dgm:prSet custT="1"/>
      <dgm:spPr>
        <a:ln w="76200"/>
      </dgm:spPr>
      <dgm:t>
        <a:bodyPr/>
        <a:lstStyle/>
        <a:p>
          <a:r>
            <a:rPr lang="ar-SA" sz="2400">
              <a:solidFill>
                <a:srgbClr val="0070C0"/>
              </a:solidFill>
            </a:rPr>
            <a:t>أَنتَ,أًنتم </a:t>
          </a:r>
          <a:r>
            <a:rPr lang="ar-SA" sz="2400"/>
            <a:t>\ </a:t>
          </a:r>
          <a:r>
            <a:rPr lang="ar-SA" sz="2400">
              <a:solidFill>
                <a:srgbClr val="FF0000"/>
              </a:solidFill>
            </a:rPr>
            <a:t>كتابك, كتابكم</a:t>
          </a:r>
          <a:endParaRPr lang="sv-SE" sz="2400" dirty="0">
            <a:solidFill>
              <a:srgbClr val="FF0000"/>
            </a:solidFill>
          </a:endParaRPr>
        </a:p>
      </dgm:t>
    </dgm:pt>
    <dgm:pt modelId="{B51F8BDE-DB73-4B8B-BFD2-CA33ABE6DB53}">
      <dgm:prSet phldrT="[Text]" custT="1"/>
      <dgm:spPr>
        <a:ln>
          <a:solidFill>
            <a:schemeClr val="bg1"/>
          </a:solidFill>
        </a:ln>
        <a:effectLst/>
        <a:scene3d>
          <a:camera prst="orthographicFront">
            <a:rot lat="0" lon="0" rev="0"/>
          </a:camera>
          <a:lightRig rig="contrasting" dir="t">
            <a:rot lat="0" lon="0" rev="7800000"/>
          </a:lightRig>
        </a:scene3d>
        <a:sp3d>
          <a:bevelT w="139700" h="139700"/>
        </a:sp3d>
      </dgm:spPr>
      <dgm:t>
        <a:bodyPr/>
        <a:lstStyle/>
        <a:p>
          <a:r>
            <a:rPr lang="ar-SA" sz="2400">
              <a:solidFill>
                <a:schemeClr val="bg1"/>
              </a:solidFill>
            </a:rPr>
            <a:t>المُخاطَب</a:t>
          </a:r>
          <a:endParaRPr lang="sv-SE" sz="2000">
            <a:solidFill>
              <a:schemeClr val="bg1"/>
            </a:solidFill>
          </a:endParaRPr>
        </a:p>
        <a:p>
          <a:r>
            <a:rPr lang="sv-SE" sz="2000">
              <a:solidFill>
                <a:schemeClr val="bg1"/>
              </a:solidFill>
            </a:rPr>
            <a:t>2:a person</a:t>
          </a:r>
          <a:endParaRPr lang="ar-SA" sz="2000" dirty="0">
            <a:solidFill>
              <a:schemeClr val="bg1"/>
            </a:solidFill>
          </a:endParaRPr>
        </a:p>
      </dgm:t>
    </dgm:pt>
    <dgm:pt modelId="{C7D0B337-7104-423D-A508-867B9BCA6A1B}" type="parTrans" cxnId="{98A9AB68-0545-4711-8620-E788EDE6327B}">
      <dgm:prSet/>
      <dgm:spPr>
        <a:solidFill>
          <a:schemeClr val="bg1"/>
        </a:solidFill>
        <a:ln>
          <a:solidFill>
            <a:schemeClr val="bg1"/>
          </a:solidFill>
        </a:ln>
      </dgm:spPr>
      <dgm:t>
        <a:bodyPr/>
        <a:lstStyle/>
        <a:p>
          <a:endParaRPr lang="sv-SE"/>
        </a:p>
      </dgm:t>
    </dgm:pt>
    <dgm:pt modelId="{9C04F079-99FA-4DE6-B715-0950AD611990}" type="sibTrans" cxnId="{98A9AB68-0545-4711-8620-E788EDE6327B}">
      <dgm:prSet custT="1"/>
      <dgm:spPr>
        <a:ln w="76200"/>
      </dgm:spPr>
      <dgm:t>
        <a:bodyPr/>
        <a:lstStyle/>
        <a:p>
          <a:r>
            <a:rPr lang="ar-SA" sz="2400">
              <a:solidFill>
                <a:srgbClr val="0070C0"/>
              </a:solidFill>
            </a:rPr>
            <a:t>هو, هي </a:t>
          </a:r>
          <a:r>
            <a:rPr lang="ar-SA" sz="2400"/>
            <a:t>\ </a:t>
          </a:r>
          <a:r>
            <a:rPr lang="ar-SA" sz="2400">
              <a:solidFill>
                <a:srgbClr val="FF0000"/>
              </a:solidFill>
            </a:rPr>
            <a:t>بيته, بيتها</a:t>
          </a:r>
          <a:endParaRPr lang="sv-SE" sz="2400" dirty="0">
            <a:solidFill>
              <a:srgbClr val="FF0000"/>
            </a:solidFill>
          </a:endParaRPr>
        </a:p>
      </dgm:t>
    </dgm:pt>
    <dgm:pt modelId="{75AEEABA-C60E-4E04-978C-50E0819F09E0}">
      <dgm:prSet phldrT="[Text]" custT="1"/>
      <dgm:spPr>
        <a:ln>
          <a:solidFill>
            <a:schemeClr val="bg1"/>
          </a:solidFill>
        </a:ln>
        <a:effectLst/>
        <a:scene3d>
          <a:camera prst="orthographicFront">
            <a:rot lat="0" lon="0" rev="0"/>
          </a:camera>
          <a:lightRig rig="contrasting" dir="t">
            <a:rot lat="0" lon="0" rev="7800000"/>
          </a:lightRig>
        </a:scene3d>
        <a:sp3d>
          <a:bevelT w="139700" h="139700"/>
        </a:sp3d>
      </dgm:spPr>
      <dgm:t>
        <a:bodyPr/>
        <a:lstStyle/>
        <a:p>
          <a:r>
            <a:rPr lang="ar-SA" sz="2400">
              <a:solidFill>
                <a:schemeClr val="bg1"/>
              </a:solidFill>
            </a:rPr>
            <a:t>المُتَكَلِّم</a:t>
          </a:r>
          <a:endParaRPr lang="ar-SA" sz="2300">
            <a:solidFill>
              <a:schemeClr val="bg1"/>
            </a:solidFill>
          </a:endParaRPr>
        </a:p>
        <a:p>
          <a:r>
            <a:rPr lang="sv-SE" sz="2300">
              <a:solidFill>
                <a:schemeClr val="bg1"/>
              </a:solidFill>
            </a:rPr>
            <a:t>1:a person</a:t>
          </a:r>
          <a:endParaRPr lang="sv-SE" sz="2300" dirty="0">
            <a:solidFill>
              <a:schemeClr val="bg1"/>
            </a:solidFill>
          </a:endParaRPr>
        </a:p>
      </dgm:t>
    </dgm:pt>
    <dgm:pt modelId="{417FD9E0-A2EE-4B84-AE77-1E6CD42B1D4E}" type="parTrans" cxnId="{D6766964-FAD6-4D51-A3E5-27426C3663DE}">
      <dgm:prSet/>
      <dgm:spPr>
        <a:ln>
          <a:solidFill>
            <a:schemeClr val="bg1"/>
          </a:solidFill>
        </a:ln>
      </dgm:spPr>
      <dgm:t>
        <a:bodyPr/>
        <a:lstStyle/>
        <a:p>
          <a:endParaRPr lang="sv-SE"/>
        </a:p>
      </dgm:t>
    </dgm:pt>
    <dgm:pt modelId="{57B10261-7574-4967-A099-816399D129CB}" type="sibTrans" cxnId="{D6766964-FAD6-4D51-A3E5-27426C3663DE}">
      <dgm:prSet custT="1"/>
      <dgm:spPr>
        <a:ln w="76200">
          <a:solidFill>
            <a:schemeClr val="bg1"/>
          </a:solidFill>
        </a:ln>
      </dgm:spPr>
      <dgm:t>
        <a:bodyPr/>
        <a:lstStyle/>
        <a:p>
          <a:r>
            <a:rPr lang="ar-SA" sz="2400">
              <a:solidFill>
                <a:srgbClr val="0070C0"/>
              </a:solidFill>
            </a:rPr>
            <a:t>أنا,نحْنُ </a:t>
          </a:r>
          <a:r>
            <a:rPr lang="ar-SA" sz="2400"/>
            <a:t>\ </a:t>
          </a:r>
          <a:r>
            <a:rPr lang="ar-SA" sz="2400">
              <a:solidFill>
                <a:srgbClr val="FF0000"/>
              </a:solidFill>
            </a:rPr>
            <a:t>بيتي, بَيْتُنا</a:t>
          </a:r>
          <a:endParaRPr lang="ar-SA" sz="2400" dirty="0">
            <a:solidFill>
              <a:srgbClr val="FF0000"/>
            </a:solidFill>
          </a:endParaRPr>
        </a:p>
      </dgm:t>
    </dgm:pt>
    <dgm:pt modelId="{B83EF986-B06A-4D45-9E82-FF7BF0F25257}" type="pres">
      <dgm:prSet presAssocID="{E323926C-3ACF-4122-B171-164295E453BC}" presName="hierChild1" presStyleCnt="0">
        <dgm:presLayoutVars>
          <dgm:orgChart val="1"/>
          <dgm:chPref val="1"/>
          <dgm:dir/>
          <dgm:animOne val="branch"/>
          <dgm:animLvl val="lvl"/>
          <dgm:resizeHandles/>
        </dgm:presLayoutVars>
      </dgm:prSet>
      <dgm:spPr/>
    </dgm:pt>
    <dgm:pt modelId="{87338A95-0A51-4A6D-981B-FF0CFF215E33}" type="pres">
      <dgm:prSet presAssocID="{CDB41CC2-EBF5-47A9-B789-CD3CC604F9CB}" presName="hierRoot1" presStyleCnt="0">
        <dgm:presLayoutVars>
          <dgm:hierBranch val="init"/>
        </dgm:presLayoutVars>
      </dgm:prSet>
      <dgm:spPr/>
    </dgm:pt>
    <dgm:pt modelId="{B7468F45-C363-40F9-85A2-64512DB2A169}" type="pres">
      <dgm:prSet presAssocID="{CDB41CC2-EBF5-47A9-B789-CD3CC604F9CB}" presName="rootComposite1" presStyleCnt="0"/>
      <dgm:spPr/>
    </dgm:pt>
    <dgm:pt modelId="{08C5E21E-6827-48DC-B1FC-32CB7B8B34C5}" type="pres">
      <dgm:prSet presAssocID="{CDB41CC2-EBF5-47A9-B789-CD3CC604F9CB}" presName="rootText1" presStyleLbl="node0" presStyleIdx="0" presStyleCnt="1" custLinFactNeighborX="-16884" custLinFactNeighborY="57111">
        <dgm:presLayoutVars>
          <dgm:chMax/>
          <dgm:chPref val="3"/>
        </dgm:presLayoutVars>
      </dgm:prSet>
      <dgm:spPr/>
    </dgm:pt>
    <dgm:pt modelId="{54A46136-6C05-4AB8-82BB-5816925A1C90}" type="pres">
      <dgm:prSet presAssocID="{CDB41CC2-EBF5-47A9-B789-CD3CC604F9CB}" presName="titleText1" presStyleLbl="fgAcc0" presStyleIdx="0" presStyleCnt="1" custScaleX="130221" custScaleY="175512" custLinFactY="116398" custLinFactNeighborX="-34059" custLinFactNeighborY="200000">
        <dgm:presLayoutVars>
          <dgm:chMax val="0"/>
          <dgm:chPref val="0"/>
        </dgm:presLayoutVars>
      </dgm:prSet>
      <dgm:spPr/>
    </dgm:pt>
    <dgm:pt modelId="{A3DB4381-3F6D-401C-9F3C-51CDCBF5FA45}" type="pres">
      <dgm:prSet presAssocID="{CDB41CC2-EBF5-47A9-B789-CD3CC604F9CB}" presName="rootConnector1" presStyleLbl="node1" presStyleIdx="0" presStyleCnt="2"/>
      <dgm:spPr/>
    </dgm:pt>
    <dgm:pt modelId="{EA20253E-304B-4E2C-9898-74948CAB2A58}" type="pres">
      <dgm:prSet presAssocID="{CDB41CC2-EBF5-47A9-B789-CD3CC604F9CB}" presName="hierChild2" presStyleCnt="0"/>
      <dgm:spPr/>
    </dgm:pt>
    <dgm:pt modelId="{43BE7FF3-5035-4B26-858F-A86CD7A07E12}" type="pres">
      <dgm:prSet presAssocID="{C7D0B337-7104-423D-A508-867B9BCA6A1B}" presName="Name37" presStyleLbl="parChTrans1D2" presStyleIdx="0" presStyleCnt="3"/>
      <dgm:spPr/>
    </dgm:pt>
    <dgm:pt modelId="{F93B1026-B7B4-4E72-AACD-4B57172D08F5}" type="pres">
      <dgm:prSet presAssocID="{B51F8BDE-DB73-4B8B-BFD2-CA33ABE6DB53}" presName="hierRoot2" presStyleCnt="0">
        <dgm:presLayoutVars>
          <dgm:hierBranch val="init"/>
        </dgm:presLayoutVars>
      </dgm:prSet>
      <dgm:spPr/>
    </dgm:pt>
    <dgm:pt modelId="{979CE017-170E-4486-9743-80C465AA6093}" type="pres">
      <dgm:prSet presAssocID="{B51F8BDE-DB73-4B8B-BFD2-CA33ABE6DB53}" presName="rootComposite" presStyleCnt="0"/>
      <dgm:spPr/>
    </dgm:pt>
    <dgm:pt modelId="{1890D8EA-37B4-4C65-ABAB-9410E8B5A916}" type="pres">
      <dgm:prSet presAssocID="{B51F8BDE-DB73-4B8B-BFD2-CA33ABE6DB53}" presName="rootText" presStyleLbl="node1" presStyleIdx="0" presStyleCnt="2" custScaleY="114088" custLinFactNeighborX="63027" custLinFactNeighborY="-77515">
        <dgm:presLayoutVars>
          <dgm:chMax/>
          <dgm:chPref val="3"/>
        </dgm:presLayoutVars>
      </dgm:prSet>
      <dgm:spPr/>
    </dgm:pt>
    <dgm:pt modelId="{9BFFA5F1-7FEB-4EAC-BE79-213E423BB410}" type="pres">
      <dgm:prSet presAssocID="{B51F8BDE-DB73-4B8B-BFD2-CA33ABE6DB53}" presName="titleText2" presStyleLbl="fgAcc1" presStyleIdx="0" presStyleCnt="2" custScaleX="146448" custScaleY="310332" custLinFactX="-70661" custLinFactNeighborX="-100000" custLinFactNeighborY="7148">
        <dgm:presLayoutVars>
          <dgm:chMax val="0"/>
          <dgm:chPref val="0"/>
        </dgm:presLayoutVars>
      </dgm:prSet>
      <dgm:spPr/>
    </dgm:pt>
    <dgm:pt modelId="{23E95EFC-8E04-4415-A3E7-0FE3584F9E18}" type="pres">
      <dgm:prSet presAssocID="{B51F8BDE-DB73-4B8B-BFD2-CA33ABE6DB53}" presName="rootConnector" presStyleLbl="node2" presStyleIdx="0" presStyleCnt="0"/>
      <dgm:spPr/>
    </dgm:pt>
    <dgm:pt modelId="{48555E05-6D6D-47A0-A5F2-E971AF6F1F97}" type="pres">
      <dgm:prSet presAssocID="{B51F8BDE-DB73-4B8B-BFD2-CA33ABE6DB53}" presName="hierChild4" presStyleCnt="0"/>
      <dgm:spPr/>
    </dgm:pt>
    <dgm:pt modelId="{6276B28E-37B9-40D8-AF7F-F34C6075B514}" type="pres">
      <dgm:prSet presAssocID="{B51F8BDE-DB73-4B8B-BFD2-CA33ABE6DB53}" presName="hierChild5" presStyleCnt="0"/>
      <dgm:spPr/>
    </dgm:pt>
    <dgm:pt modelId="{AC29C9FC-636A-4FE2-A309-9E3075872D2B}" type="pres">
      <dgm:prSet presAssocID="{417FD9E0-A2EE-4B84-AE77-1E6CD42B1D4E}" presName="Name37" presStyleLbl="parChTrans1D2" presStyleIdx="1" presStyleCnt="3"/>
      <dgm:spPr/>
    </dgm:pt>
    <dgm:pt modelId="{A9983AE3-7FEB-438A-98BE-04FFF9D6B6BE}" type="pres">
      <dgm:prSet presAssocID="{75AEEABA-C60E-4E04-978C-50E0819F09E0}" presName="hierRoot2" presStyleCnt="0">
        <dgm:presLayoutVars>
          <dgm:hierBranch val="init"/>
        </dgm:presLayoutVars>
      </dgm:prSet>
      <dgm:spPr/>
    </dgm:pt>
    <dgm:pt modelId="{0EB5D9AB-5AC2-4AC8-B2E9-638D4153008A}" type="pres">
      <dgm:prSet presAssocID="{75AEEABA-C60E-4E04-978C-50E0819F09E0}" presName="rootComposite" presStyleCnt="0"/>
      <dgm:spPr/>
    </dgm:pt>
    <dgm:pt modelId="{24735FF9-A29E-4022-9349-E0259799803F}" type="pres">
      <dgm:prSet presAssocID="{75AEEABA-C60E-4E04-978C-50E0819F09E0}" presName="rootText" presStyleLbl="node1" presStyleIdx="1" presStyleCnt="2" custScaleY="120658" custLinFactX="53584" custLinFactNeighborX="100000" custLinFactNeighborY="-78533">
        <dgm:presLayoutVars>
          <dgm:chMax/>
          <dgm:chPref val="3"/>
        </dgm:presLayoutVars>
      </dgm:prSet>
      <dgm:spPr/>
    </dgm:pt>
    <dgm:pt modelId="{51676E82-536C-43CA-AE39-BE803D1D0FE7}" type="pres">
      <dgm:prSet presAssocID="{75AEEABA-C60E-4E04-978C-50E0819F09E0}" presName="titleText2" presStyleLbl="fgAcc1" presStyleIdx="1" presStyleCnt="2" custScaleX="145597" custScaleY="304299" custLinFactX="58401" custLinFactNeighborX="100000" custLinFactNeighborY="17384">
        <dgm:presLayoutVars>
          <dgm:chMax val="0"/>
          <dgm:chPref val="0"/>
        </dgm:presLayoutVars>
      </dgm:prSet>
      <dgm:spPr/>
    </dgm:pt>
    <dgm:pt modelId="{AD1C0366-4CD9-4FED-9262-96E866F67C03}" type="pres">
      <dgm:prSet presAssocID="{75AEEABA-C60E-4E04-978C-50E0819F09E0}" presName="rootConnector" presStyleLbl="node2" presStyleIdx="0" presStyleCnt="0"/>
      <dgm:spPr/>
    </dgm:pt>
    <dgm:pt modelId="{D66C8FEE-FADE-4A1D-BCB6-B58A1031C50B}" type="pres">
      <dgm:prSet presAssocID="{75AEEABA-C60E-4E04-978C-50E0819F09E0}" presName="hierChild4" presStyleCnt="0"/>
      <dgm:spPr/>
    </dgm:pt>
    <dgm:pt modelId="{5C8F0C6D-F359-477D-B1A5-3C185A281D1A}" type="pres">
      <dgm:prSet presAssocID="{75AEEABA-C60E-4E04-978C-50E0819F09E0}" presName="hierChild5" presStyleCnt="0"/>
      <dgm:spPr/>
    </dgm:pt>
    <dgm:pt modelId="{2352B18C-6BC7-443E-91C5-01E0C26BB139}" type="pres">
      <dgm:prSet presAssocID="{CDB41CC2-EBF5-47A9-B789-CD3CC604F9CB}" presName="hierChild3" presStyleCnt="0"/>
      <dgm:spPr/>
    </dgm:pt>
    <dgm:pt modelId="{B873FF4A-DA97-4956-9628-0BD2B9C183CE}" type="pres">
      <dgm:prSet presAssocID="{1D7E8272-91BE-4612-84A4-FB7D26856FAC}" presName="Name96" presStyleLbl="parChTrans1D2" presStyleIdx="2" presStyleCnt="3"/>
      <dgm:spPr/>
    </dgm:pt>
    <dgm:pt modelId="{7D191ED2-112E-40E8-A6D6-18ED1BD05E55}" type="pres">
      <dgm:prSet presAssocID="{D9F39580-8EB6-40BD-B802-9468C155ED00}" presName="hierRoot3" presStyleCnt="0">
        <dgm:presLayoutVars>
          <dgm:hierBranch val="init"/>
        </dgm:presLayoutVars>
      </dgm:prSet>
      <dgm:spPr/>
    </dgm:pt>
    <dgm:pt modelId="{A2B71D68-2AD5-4B8F-B56C-05D2B4805836}" type="pres">
      <dgm:prSet presAssocID="{D9F39580-8EB6-40BD-B802-9468C155ED00}" presName="rootComposite3" presStyleCnt="0"/>
      <dgm:spPr/>
    </dgm:pt>
    <dgm:pt modelId="{DE396B21-BD69-443E-9451-8A9D1F92D605}" type="pres">
      <dgm:prSet presAssocID="{D9F39580-8EB6-40BD-B802-9468C155ED00}" presName="rootText3" presStyleLbl="asst1" presStyleIdx="0" presStyleCnt="1" custLinFactX="-33019" custLinFactY="32606" custLinFactNeighborX="-100000" custLinFactNeighborY="100000">
        <dgm:presLayoutVars>
          <dgm:chPref val="3"/>
        </dgm:presLayoutVars>
      </dgm:prSet>
      <dgm:spPr/>
    </dgm:pt>
    <dgm:pt modelId="{5856807B-36A7-44E5-8C7E-47AA97AC3532}" type="pres">
      <dgm:prSet presAssocID="{D9F39580-8EB6-40BD-B802-9468C155ED00}" presName="titleText3" presStyleLbl="fgAcc2" presStyleIdx="0" presStyleCnt="1" custScaleX="153002" custScaleY="312036" custLinFactY="300000" custLinFactNeighborX="65542" custLinFactNeighborY="306779">
        <dgm:presLayoutVars>
          <dgm:chMax val="0"/>
          <dgm:chPref val="0"/>
        </dgm:presLayoutVars>
      </dgm:prSet>
      <dgm:spPr/>
    </dgm:pt>
    <dgm:pt modelId="{FB515DC7-EEB3-48B7-AF2E-2BEE712AEEC2}" type="pres">
      <dgm:prSet presAssocID="{D9F39580-8EB6-40BD-B802-9468C155ED00}" presName="rootConnector3" presStyleLbl="asst1" presStyleIdx="0" presStyleCnt="1"/>
      <dgm:spPr/>
    </dgm:pt>
    <dgm:pt modelId="{911F1682-2B82-4C5B-89B9-6800B6736A3B}" type="pres">
      <dgm:prSet presAssocID="{D9F39580-8EB6-40BD-B802-9468C155ED00}" presName="hierChild6" presStyleCnt="0"/>
      <dgm:spPr/>
    </dgm:pt>
    <dgm:pt modelId="{C1E8B4B2-B375-4556-B47A-12254CDE1213}" type="pres">
      <dgm:prSet presAssocID="{D9F39580-8EB6-40BD-B802-9468C155ED00}" presName="hierChild7" presStyleCnt="0"/>
      <dgm:spPr/>
    </dgm:pt>
  </dgm:ptLst>
  <dgm:cxnLst>
    <dgm:cxn modelId="{B76DA513-9E9E-4075-BBDF-34016A14A53E}" type="presOf" srcId="{3FE892DA-5AB2-46D7-99AD-BEBB86524FC0}" destId="{5856807B-36A7-44E5-8C7E-47AA97AC3532}" srcOrd="0" destOrd="0" presId="urn:microsoft.com/office/officeart/2008/layout/NameandTitleOrganizationalChart"/>
    <dgm:cxn modelId="{502CB618-336F-4845-B030-3AFAC9F659AD}" type="presOf" srcId="{E323926C-3ACF-4122-B171-164295E453BC}" destId="{B83EF986-B06A-4D45-9E82-FF7BF0F25257}" srcOrd="0" destOrd="0" presId="urn:microsoft.com/office/officeart/2008/layout/NameandTitleOrganizationalChart"/>
    <dgm:cxn modelId="{A875D420-D7F8-48D5-B225-27AB64E9FFFF}" type="presOf" srcId="{57B10261-7574-4967-A099-816399D129CB}" destId="{51676E82-536C-43CA-AE39-BE803D1D0FE7}" srcOrd="0" destOrd="0" presId="urn:microsoft.com/office/officeart/2008/layout/NameandTitleOrganizationalChart"/>
    <dgm:cxn modelId="{56676563-4956-490E-8EF5-148218615161}" type="presOf" srcId="{75AEEABA-C60E-4E04-978C-50E0819F09E0}" destId="{24735FF9-A29E-4022-9349-E0259799803F}" srcOrd="0" destOrd="0" presId="urn:microsoft.com/office/officeart/2008/layout/NameandTitleOrganizationalChart"/>
    <dgm:cxn modelId="{D6766964-FAD6-4D51-A3E5-27426C3663DE}" srcId="{CDB41CC2-EBF5-47A9-B789-CD3CC604F9CB}" destId="{75AEEABA-C60E-4E04-978C-50E0819F09E0}" srcOrd="2" destOrd="0" parTransId="{417FD9E0-A2EE-4B84-AE77-1E6CD42B1D4E}" sibTransId="{57B10261-7574-4967-A099-816399D129CB}"/>
    <dgm:cxn modelId="{3C451668-71C7-4C2A-8994-91A0EEA79AE9}" type="presOf" srcId="{C7D0B337-7104-423D-A508-867B9BCA6A1B}" destId="{43BE7FF3-5035-4B26-858F-A86CD7A07E12}" srcOrd="0" destOrd="0" presId="urn:microsoft.com/office/officeart/2008/layout/NameandTitleOrganizationalChart"/>
    <dgm:cxn modelId="{98A9AB68-0545-4711-8620-E788EDE6327B}" srcId="{CDB41CC2-EBF5-47A9-B789-CD3CC604F9CB}" destId="{B51F8BDE-DB73-4B8B-BFD2-CA33ABE6DB53}" srcOrd="1" destOrd="0" parTransId="{C7D0B337-7104-423D-A508-867B9BCA6A1B}" sibTransId="{9C04F079-99FA-4DE6-B715-0950AD611990}"/>
    <dgm:cxn modelId="{BBBE0A69-317C-42FC-A3C9-477532A65577}" type="presOf" srcId="{9C04F079-99FA-4DE6-B715-0950AD611990}" destId="{9BFFA5F1-7FEB-4EAC-BE79-213E423BB410}" srcOrd="0" destOrd="0" presId="urn:microsoft.com/office/officeart/2008/layout/NameandTitleOrganizationalChart"/>
    <dgm:cxn modelId="{A70C1C5A-A9E3-4140-B550-8D4A2F487848}" type="presOf" srcId="{FFFCB142-2F2C-4E5F-89B9-1E38DD63731C}" destId="{54A46136-6C05-4AB8-82BB-5816925A1C90}" srcOrd="0" destOrd="0" presId="urn:microsoft.com/office/officeart/2008/layout/NameandTitleOrganizationalChart"/>
    <dgm:cxn modelId="{C437445A-03C1-46AA-9C59-B5365DF46BFC}" type="presOf" srcId="{1D7E8272-91BE-4612-84A4-FB7D26856FAC}" destId="{B873FF4A-DA97-4956-9628-0BD2B9C183CE}" srcOrd="0" destOrd="0" presId="urn:microsoft.com/office/officeart/2008/layout/NameandTitleOrganizationalChart"/>
    <dgm:cxn modelId="{C6658E7C-AC3D-4CB0-A5AB-390245E1E1EE}" type="presOf" srcId="{D9F39580-8EB6-40BD-B802-9468C155ED00}" destId="{FB515DC7-EEB3-48B7-AF2E-2BEE712AEEC2}" srcOrd="1" destOrd="0" presId="urn:microsoft.com/office/officeart/2008/layout/NameandTitleOrganizationalChart"/>
    <dgm:cxn modelId="{4000288C-C2C4-4241-8CCA-15D0B11C7EB6}" type="presOf" srcId="{417FD9E0-A2EE-4B84-AE77-1E6CD42B1D4E}" destId="{AC29C9FC-636A-4FE2-A309-9E3075872D2B}" srcOrd="0" destOrd="0" presId="urn:microsoft.com/office/officeart/2008/layout/NameandTitleOrganizationalChart"/>
    <dgm:cxn modelId="{B9A6D690-A1AD-4FA8-9820-D3CAEDB4CCC1}" type="presOf" srcId="{CDB41CC2-EBF5-47A9-B789-CD3CC604F9CB}" destId="{08C5E21E-6827-48DC-B1FC-32CB7B8B34C5}" srcOrd="0" destOrd="0" presId="urn:microsoft.com/office/officeart/2008/layout/NameandTitleOrganizationalChart"/>
    <dgm:cxn modelId="{FE9AF59E-4C29-43E7-A6E4-0EF2534A0D78}" srcId="{CDB41CC2-EBF5-47A9-B789-CD3CC604F9CB}" destId="{D9F39580-8EB6-40BD-B802-9468C155ED00}" srcOrd="0" destOrd="0" parTransId="{1D7E8272-91BE-4612-84A4-FB7D26856FAC}" sibTransId="{3FE892DA-5AB2-46D7-99AD-BEBB86524FC0}"/>
    <dgm:cxn modelId="{370E38A8-90CD-4094-8C74-82AEB4F6472C}" srcId="{E323926C-3ACF-4122-B171-164295E453BC}" destId="{CDB41CC2-EBF5-47A9-B789-CD3CC604F9CB}" srcOrd="0" destOrd="0" parTransId="{6B0A2AC4-39A4-4B8A-8774-41341672453A}" sibTransId="{FFFCB142-2F2C-4E5F-89B9-1E38DD63731C}"/>
    <dgm:cxn modelId="{47258DB7-6D63-4426-9DEC-79038AB0077D}" type="presOf" srcId="{D9F39580-8EB6-40BD-B802-9468C155ED00}" destId="{DE396B21-BD69-443E-9451-8A9D1F92D605}" srcOrd="0" destOrd="0" presId="urn:microsoft.com/office/officeart/2008/layout/NameandTitleOrganizationalChart"/>
    <dgm:cxn modelId="{95C14ABB-22B5-4547-9203-92332C900F31}" type="presOf" srcId="{CDB41CC2-EBF5-47A9-B789-CD3CC604F9CB}" destId="{A3DB4381-3F6D-401C-9F3C-51CDCBF5FA45}" srcOrd="1" destOrd="0" presId="urn:microsoft.com/office/officeart/2008/layout/NameandTitleOrganizationalChart"/>
    <dgm:cxn modelId="{581DA8BC-7D45-49C4-85E9-9767891C52D8}" type="presOf" srcId="{B51F8BDE-DB73-4B8B-BFD2-CA33ABE6DB53}" destId="{23E95EFC-8E04-4415-A3E7-0FE3584F9E18}" srcOrd="1" destOrd="0" presId="urn:microsoft.com/office/officeart/2008/layout/NameandTitleOrganizationalChart"/>
    <dgm:cxn modelId="{18C618C0-BF2F-4082-B4DE-153140BCD580}" type="presOf" srcId="{B51F8BDE-DB73-4B8B-BFD2-CA33ABE6DB53}" destId="{1890D8EA-37B4-4C65-ABAB-9410E8B5A916}" srcOrd="0" destOrd="0" presId="urn:microsoft.com/office/officeart/2008/layout/NameandTitleOrganizationalChart"/>
    <dgm:cxn modelId="{56EE33F7-E594-4545-A620-525B6D61BC63}" type="presOf" srcId="{75AEEABA-C60E-4E04-978C-50E0819F09E0}" destId="{AD1C0366-4CD9-4FED-9262-96E866F67C03}" srcOrd="1" destOrd="0" presId="urn:microsoft.com/office/officeart/2008/layout/NameandTitleOrganizationalChart"/>
    <dgm:cxn modelId="{8B4F35D7-CA0B-4429-8B0C-86F211494693}" type="presParOf" srcId="{B83EF986-B06A-4D45-9E82-FF7BF0F25257}" destId="{87338A95-0A51-4A6D-981B-FF0CFF215E33}" srcOrd="0" destOrd="0" presId="urn:microsoft.com/office/officeart/2008/layout/NameandTitleOrganizationalChart"/>
    <dgm:cxn modelId="{4AD10764-AEBB-4B11-B094-DD6AB959B52E}" type="presParOf" srcId="{87338A95-0A51-4A6D-981B-FF0CFF215E33}" destId="{B7468F45-C363-40F9-85A2-64512DB2A169}" srcOrd="0" destOrd="0" presId="urn:microsoft.com/office/officeart/2008/layout/NameandTitleOrganizationalChart"/>
    <dgm:cxn modelId="{3F127F78-48F7-4C2D-AF80-D9E7CF99B69E}" type="presParOf" srcId="{B7468F45-C363-40F9-85A2-64512DB2A169}" destId="{08C5E21E-6827-48DC-B1FC-32CB7B8B34C5}" srcOrd="0" destOrd="0" presId="urn:microsoft.com/office/officeart/2008/layout/NameandTitleOrganizationalChart"/>
    <dgm:cxn modelId="{AB42BF07-4DE8-401B-B27B-9E29A245B3C3}" type="presParOf" srcId="{B7468F45-C363-40F9-85A2-64512DB2A169}" destId="{54A46136-6C05-4AB8-82BB-5816925A1C90}" srcOrd="1" destOrd="0" presId="urn:microsoft.com/office/officeart/2008/layout/NameandTitleOrganizationalChart"/>
    <dgm:cxn modelId="{BE8A1B29-1321-43F2-8E6E-3EC7AFB8F939}" type="presParOf" srcId="{B7468F45-C363-40F9-85A2-64512DB2A169}" destId="{A3DB4381-3F6D-401C-9F3C-51CDCBF5FA45}" srcOrd="2" destOrd="0" presId="urn:microsoft.com/office/officeart/2008/layout/NameandTitleOrganizationalChart"/>
    <dgm:cxn modelId="{D663F623-70FA-4FD1-89B9-A6CB9D77A58D}" type="presParOf" srcId="{87338A95-0A51-4A6D-981B-FF0CFF215E33}" destId="{EA20253E-304B-4E2C-9898-74948CAB2A58}" srcOrd="1" destOrd="0" presId="urn:microsoft.com/office/officeart/2008/layout/NameandTitleOrganizationalChart"/>
    <dgm:cxn modelId="{0D616F5B-4EC7-4132-8D2A-709393E8CC40}" type="presParOf" srcId="{EA20253E-304B-4E2C-9898-74948CAB2A58}" destId="{43BE7FF3-5035-4B26-858F-A86CD7A07E12}" srcOrd="0" destOrd="0" presId="urn:microsoft.com/office/officeart/2008/layout/NameandTitleOrganizationalChart"/>
    <dgm:cxn modelId="{EE5C3ECF-94DA-408D-85ED-EE4CA3D38079}" type="presParOf" srcId="{EA20253E-304B-4E2C-9898-74948CAB2A58}" destId="{F93B1026-B7B4-4E72-AACD-4B57172D08F5}" srcOrd="1" destOrd="0" presId="urn:microsoft.com/office/officeart/2008/layout/NameandTitleOrganizationalChart"/>
    <dgm:cxn modelId="{39D52D3B-5407-4E75-A13A-CAF3FC93C62D}" type="presParOf" srcId="{F93B1026-B7B4-4E72-AACD-4B57172D08F5}" destId="{979CE017-170E-4486-9743-80C465AA6093}" srcOrd="0" destOrd="0" presId="urn:microsoft.com/office/officeart/2008/layout/NameandTitleOrganizationalChart"/>
    <dgm:cxn modelId="{75DD2CF3-5262-4F00-92B2-33B7DD0F1EED}" type="presParOf" srcId="{979CE017-170E-4486-9743-80C465AA6093}" destId="{1890D8EA-37B4-4C65-ABAB-9410E8B5A916}" srcOrd="0" destOrd="0" presId="urn:microsoft.com/office/officeart/2008/layout/NameandTitleOrganizationalChart"/>
    <dgm:cxn modelId="{D50AF98C-604F-4129-82D2-986B09E64A97}" type="presParOf" srcId="{979CE017-170E-4486-9743-80C465AA6093}" destId="{9BFFA5F1-7FEB-4EAC-BE79-213E423BB410}" srcOrd="1" destOrd="0" presId="urn:microsoft.com/office/officeart/2008/layout/NameandTitleOrganizationalChart"/>
    <dgm:cxn modelId="{8881548A-61A8-4E57-AA09-72AA7B61172C}" type="presParOf" srcId="{979CE017-170E-4486-9743-80C465AA6093}" destId="{23E95EFC-8E04-4415-A3E7-0FE3584F9E18}" srcOrd="2" destOrd="0" presId="urn:microsoft.com/office/officeart/2008/layout/NameandTitleOrganizationalChart"/>
    <dgm:cxn modelId="{700DA7B6-62A9-449E-9F85-078369659E09}" type="presParOf" srcId="{F93B1026-B7B4-4E72-AACD-4B57172D08F5}" destId="{48555E05-6D6D-47A0-A5F2-E971AF6F1F97}" srcOrd="1" destOrd="0" presId="urn:microsoft.com/office/officeart/2008/layout/NameandTitleOrganizationalChart"/>
    <dgm:cxn modelId="{D024520F-9DA7-4ED5-B4CA-F66332FAE38B}" type="presParOf" srcId="{F93B1026-B7B4-4E72-AACD-4B57172D08F5}" destId="{6276B28E-37B9-40D8-AF7F-F34C6075B514}" srcOrd="2" destOrd="0" presId="urn:microsoft.com/office/officeart/2008/layout/NameandTitleOrganizationalChart"/>
    <dgm:cxn modelId="{E710B02E-FB94-4FF8-9B2C-74B351AF7661}" type="presParOf" srcId="{EA20253E-304B-4E2C-9898-74948CAB2A58}" destId="{AC29C9FC-636A-4FE2-A309-9E3075872D2B}" srcOrd="2" destOrd="0" presId="urn:microsoft.com/office/officeart/2008/layout/NameandTitleOrganizationalChart"/>
    <dgm:cxn modelId="{72615CA8-7337-42A2-86FD-0A0189BE578A}" type="presParOf" srcId="{EA20253E-304B-4E2C-9898-74948CAB2A58}" destId="{A9983AE3-7FEB-438A-98BE-04FFF9D6B6BE}" srcOrd="3" destOrd="0" presId="urn:microsoft.com/office/officeart/2008/layout/NameandTitleOrganizationalChart"/>
    <dgm:cxn modelId="{7CBF1DC8-43CF-44A9-854D-85D2AED758EB}" type="presParOf" srcId="{A9983AE3-7FEB-438A-98BE-04FFF9D6B6BE}" destId="{0EB5D9AB-5AC2-4AC8-B2E9-638D4153008A}" srcOrd="0" destOrd="0" presId="urn:microsoft.com/office/officeart/2008/layout/NameandTitleOrganizationalChart"/>
    <dgm:cxn modelId="{987943F6-4036-4103-8EF4-EDC3B8D1095B}" type="presParOf" srcId="{0EB5D9AB-5AC2-4AC8-B2E9-638D4153008A}" destId="{24735FF9-A29E-4022-9349-E0259799803F}" srcOrd="0" destOrd="0" presId="urn:microsoft.com/office/officeart/2008/layout/NameandTitleOrganizationalChart"/>
    <dgm:cxn modelId="{92FC8956-6B82-4F1D-BA56-7903E748040B}" type="presParOf" srcId="{0EB5D9AB-5AC2-4AC8-B2E9-638D4153008A}" destId="{51676E82-536C-43CA-AE39-BE803D1D0FE7}" srcOrd="1" destOrd="0" presId="urn:microsoft.com/office/officeart/2008/layout/NameandTitleOrganizationalChart"/>
    <dgm:cxn modelId="{105A9994-AA85-4FF8-B098-CD05C57DBF91}" type="presParOf" srcId="{0EB5D9AB-5AC2-4AC8-B2E9-638D4153008A}" destId="{AD1C0366-4CD9-4FED-9262-96E866F67C03}" srcOrd="2" destOrd="0" presId="urn:microsoft.com/office/officeart/2008/layout/NameandTitleOrganizationalChart"/>
    <dgm:cxn modelId="{E18B60E3-7979-4005-A03C-03D2B1C31A45}" type="presParOf" srcId="{A9983AE3-7FEB-438A-98BE-04FFF9D6B6BE}" destId="{D66C8FEE-FADE-4A1D-BCB6-B58A1031C50B}" srcOrd="1" destOrd="0" presId="urn:microsoft.com/office/officeart/2008/layout/NameandTitleOrganizationalChart"/>
    <dgm:cxn modelId="{E96342F3-35E8-4E77-A32C-339331CF1817}" type="presParOf" srcId="{A9983AE3-7FEB-438A-98BE-04FFF9D6B6BE}" destId="{5C8F0C6D-F359-477D-B1A5-3C185A281D1A}" srcOrd="2" destOrd="0" presId="urn:microsoft.com/office/officeart/2008/layout/NameandTitleOrganizationalChart"/>
    <dgm:cxn modelId="{A5FDAFF9-2FF4-495E-9FED-14515A938585}" type="presParOf" srcId="{87338A95-0A51-4A6D-981B-FF0CFF215E33}" destId="{2352B18C-6BC7-443E-91C5-01E0C26BB139}" srcOrd="2" destOrd="0" presId="urn:microsoft.com/office/officeart/2008/layout/NameandTitleOrganizationalChart"/>
    <dgm:cxn modelId="{513D4F44-0B13-47B7-9A54-973DE68E29A0}" type="presParOf" srcId="{2352B18C-6BC7-443E-91C5-01E0C26BB139}" destId="{B873FF4A-DA97-4956-9628-0BD2B9C183CE}" srcOrd="0" destOrd="0" presId="urn:microsoft.com/office/officeart/2008/layout/NameandTitleOrganizationalChart"/>
    <dgm:cxn modelId="{8E10AA6D-D998-4813-B8DB-0A8C2790EE87}" type="presParOf" srcId="{2352B18C-6BC7-443E-91C5-01E0C26BB139}" destId="{7D191ED2-112E-40E8-A6D6-18ED1BD05E55}" srcOrd="1" destOrd="0" presId="urn:microsoft.com/office/officeart/2008/layout/NameandTitleOrganizationalChart"/>
    <dgm:cxn modelId="{94546964-5295-49F1-B599-A0FE8542D8BD}" type="presParOf" srcId="{7D191ED2-112E-40E8-A6D6-18ED1BD05E55}" destId="{A2B71D68-2AD5-4B8F-B56C-05D2B4805836}" srcOrd="0" destOrd="0" presId="urn:microsoft.com/office/officeart/2008/layout/NameandTitleOrganizationalChart"/>
    <dgm:cxn modelId="{EC8FF223-165B-4E8F-B99A-DF6EEB3DFA40}" type="presParOf" srcId="{A2B71D68-2AD5-4B8F-B56C-05D2B4805836}" destId="{DE396B21-BD69-443E-9451-8A9D1F92D605}" srcOrd="0" destOrd="0" presId="urn:microsoft.com/office/officeart/2008/layout/NameandTitleOrganizationalChart"/>
    <dgm:cxn modelId="{EE725B44-588A-4DA9-968D-9C0CA88D5BFD}" type="presParOf" srcId="{A2B71D68-2AD5-4B8F-B56C-05D2B4805836}" destId="{5856807B-36A7-44E5-8C7E-47AA97AC3532}" srcOrd="1" destOrd="0" presId="urn:microsoft.com/office/officeart/2008/layout/NameandTitleOrganizationalChart"/>
    <dgm:cxn modelId="{2A71C093-A210-469B-8EEF-1BEE113DD677}" type="presParOf" srcId="{A2B71D68-2AD5-4B8F-B56C-05D2B4805836}" destId="{FB515DC7-EEB3-48B7-AF2E-2BEE712AEEC2}" srcOrd="2" destOrd="0" presId="urn:microsoft.com/office/officeart/2008/layout/NameandTitleOrganizationalChart"/>
    <dgm:cxn modelId="{3CFBB209-13C8-4E9D-BB82-12E6973BA574}" type="presParOf" srcId="{7D191ED2-112E-40E8-A6D6-18ED1BD05E55}" destId="{911F1682-2B82-4C5B-89B9-6800B6736A3B}" srcOrd="1" destOrd="0" presId="urn:microsoft.com/office/officeart/2008/layout/NameandTitleOrganizationalChart"/>
    <dgm:cxn modelId="{34BB6F86-F74B-4509-8D58-538A93D1F3C7}" type="presParOf" srcId="{7D191ED2-112E-40E8-A6D6-18ED1BD05E55}" destId="{C1E8B4B2-B375-4556-B47A-12254CDE1213}"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C7A96-B2A1-44BE-A8AD-FC9F03F825F8}">
      <dsp:nvSpPr>
        <dsp:cNvPr id="0" name=""/>
        <dsp:cNvSpPr/>
      </dsp:nvSpPr>
      <dsp:spPr>
        <a:xfrm>
          <a:off x="2" y="2837627"/>
          <a:ext cx="2148899" cy="1289339"/>
        </a:xfrm>
        <a:prstGeom prst="roundRect">
          <a:avLst>
            <a:gd name="adj" fmla="val 10000"/>
          </a:avLst>
        </a:prstGeom>
        <a:solidFill>
          <a:schemeClr val="lt1">
            <a:hueOff val="0"/>
            <a:satOff val="0"/>
            <a:lumOff val="0"/>
            <a:alphaOff val="0"/>
          </a:schemeClr>
        </a:solidFill>
        <a:ln w="571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ar-SA" sz="5800" kern="1200" dirty="0"/>
            <a:t>طالبٌ</a:t>
          </a:r>
          <a:endParaRPr lang="sv-SE" sz="5800" kern="1200" dirty="0"/>
        </a:p>
      </dsp:txBody>
      <dsp:txXfrm>
        <a:off x="37765" y="2875390"/>
        <a:ext cx="2073373" cy="1213813"/>
      </dsp:txXfrm>
    </dsp:sp>
    <dsp:sp modelId="{17C816B2-BA7A-4261-8CAF-1772026BF496}">
      <dsp:nvSpPr>
        <dsp:cNvPr id="0" name=""/>
        <dsp:cNvSpPr/>
      </dsp:nvSpPr>
      <dsp:spPr>
        <a:xfrm>
          <a:off x="2345198" y="3215833"/>
          <a:ext cx="456632" cy="532927"/>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sv-SE" sz="2400" kern="1200"/>
        </a:p>
      </dsp:txBody>
      <dsp:txXfrm>
        <a:off x="2345198" y="3322418"/>
        <a:ext cx="319642" cy="319757"/>
      </dsp:txXfrm>
    </dsp:sp>
    <dsp:sp modelId="{E36EA1BE-9EC7-48A7-B704-D68C1D1F258C}">
      <dsp:nvSpPr>
        <dsp:cNvPr id="0" name=""/>
        <dsp:cNvSpPr/>
      </dsp:nvSpPr>
      <dsp:spPr>
        <a:xfrm>
          <a:off x="3010473" y="2837627"/>
          <a:ext cx="2148899" cy="1289339"/>
        </a:xfrm>
        <a:prstGeom prst="roundRect">
          <a:avLst>
            <a:gd name="adj" fmla="val 10000"/>
          </a:avLst>
        </a:prstGeom>
        <a:solidFill>
          <a:schemeClr val="lt1">
            <a:hueOff val="0"/>
            <a:satOff val="0"/>
            <a:lumOff val="0"/>
            <a:alphaOff val="0"/>
          </a:schemeClr>
        </a:solidFill>
        <a:ln w="571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ar-SA" sz="5800" kern="1200" dirty="0"/>
            <a:t>الطالبُ</a:t>
          </a:r>
          <a:endParaRPr lang="sv-SE" sz="5800" kern="1200" dirty="0"/>
        </a:p>
      </dsp:txBody>
      <dsp:txXfrm>
        <a:off x="3048236" y="2875390"/>
        <a:ext cx="2073373" cy="1213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943AA-D2AC-4513-9E4C-5A3F4A172022}">
      <dsp:nvSpPr>
        <dsp:cNvPr id="0" name=""/>
        <dsp:cNvSpPr/>
      </dsp:nvSpPr>
      <dsp:spPr>
        <a:xfrm>
          <a:off x="1105973" y="5445"/>
          <a:ext cx="4049152" cy="1012288"/>
        </a:xfrm>
        <a:prstGeom prst="roundRect">
          <a:avLst>
            <a:gd name="adj" fmla="val 10000"/>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 det arabiska språket har </a:t>
          </a:r>
          <a:r>
            <a:rPr lang="ar-SA" sz="2400" kern="1200" dirty="0"/>
            <a:t>أسماء</a:t>
          </a:r>
          <a:r>
            <a:rPr lang="en-US" sz="1500" kern="1200" dirty="0"/>
            <a:t> olika ändelser, som visar vilken </a:t>
          </a:r>
          <a:r>
            <a:rPr lang="sv-SE" sz="1500" kern="1200" noProof="0" dirty="0"/>
            <a:t>funktion</a:t>
          </a:r>
          <a:r>
            <a:rPr lang="en-US" sz="1500" kern="1200" dirty="0"/>
            <a:t> de har i en mening. För att förstå detta måste vi lära oss 3 grammatiska begrepp.</a:t>
          </a:r>
        </a:p>
      </dsp:txBody>
      <dsp:txXfrm>
        <a:off x="1135622" y="35094"/>
        <a:ext cx="3989854" cy="952990"/>
      </dsp:txXfrm>
    </dsp:sp>
    <dsp:sp modelId="{4D8420D7-3668-411E-BBA4-8DE970E0A747}">
      <dsp:nvSpPr>
        <dsp:cNvPr id="0" name=""/>
        <dsp:cNvSpPr/>
      </dsp:nvSpPr>
      <dsp:spPr>
        <a:xfrm rot="5400000">
          <a:off x="2940745" y="1043040"/>
          <a:ext cx="379608" cy="45552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2993891" y="1081000"/>
        <a:ext cx="273317" cy="265726"/>
      </dsp:txXfrm>
    </dsp:sp>
    <dsp:sp modelId="{19064B4E-7E03-44EC-ACE2-216C7911379E}">
      <dsp:nvSpPr>
        <dsp:cNvPr id="0" name=""/>
        <dsp:cNvSpPr/>
      </dsp:nvSpPr>
      <dsp:spPr>
        <a:xfrm>
          <a:off x="1105973" y="1523877"/>
          <a:ext cx="4049152" cy="1012288"/>
        </a:xfrm>
        <a:prstGeom prst="roundRect">
          <a:avLst>
            <a:gd name="adj" fmla="val 10000"/>
          </a:avLst>
        </a:prstGeom>
        <a:solidFill>
          <a:schemeClr val="accent6">
            <a:lumMod val="75000"/>
          </a:schemeClr>
        </a:solidFill>
        <a:ln w="19050" cap="flat" cmpd="sng" algn="ctr">
          <a:solidFill>
            <a:schemeClr val="bg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Nominativ                                 </a:t>
          </a:r>
          <a:r>
            <a:rPr lang="ar-SA" sz="1500" kern="1200" dirty="0"/>
            <a:t>  </a:t>
          </a:r>
          <a:r>
            <a:rPr lang="ar-SA" sz="2400" kern="1200" dirty="0"/>
            <a:t>البي</a:t>
          </a:r>
          <a:r>
            <a:rPr lang="ar-SA" sz="2400" kern="1200" dirty="0">
              <a:solidFill>
                <a:srgbClr val="FFFF00"/>
              </a:solidFill>
            </a:rPr>
            <a:t>ت</a:t>
          </a:r>
          <a:r>
            <a:rPr lang="ar-SA" sz="2400" kern="1200" dirty="0"/>
            <a:t>ُ</a:t>
          </a:r>
          <a:r>
            <a:rPr lang="en-US" sz="1500" kern="1200" dirty="0"/>
            <a:t>                      </a:t>
          </a:r>
          <a:r>
            <a:rPr lang="ar-SA" sz="2400" kern="1200" dirty="0"/>
            <a:t>مَرْفوع</a:t>
          </a:r>
          <a:r>
            <a:rPr lang="sv-SE" sz="1500" kern="1200" dirty="0"/>
            <a:t>                      </a:t>
          </a:r>
          <a:r>
            <a:rPr lang="ar-SA" sz="2400" kern="1200" dirty="0"/>
            <a:t>بي</a:t>
          </a:r>
          <a:r>
            <a:rPr lang="ar-SA" sz="2400" kern="1200" dirty="0">
              <a:solidFill>
                <a:srgbClr val="FFFF00"/>
              </a:solidFill>
            </a:rPr>
            <a:t>ت</a:t>
          </a:r>
          <a:r>
            <a:rPr lang="ar-SA" sz="2400" kern="1200" dirty="0"/>
            <a:t>ٌ</a:t>
          </a:r>
          <a:r>
            <a:rPr lang="ar-SA" sz="1500" kern="1200" dirty="0"/>
            <a:t>                   </a:t>
          </a:r>
          <a:endParaRPr lang="en-US" sz="1500" kern="1200" dirty="0"/>
        </a:p>
      </dsp:txBody>
      <dsp:txXfrm>
        <a:off x="1135622" y="1553526"/>
        <a:ext cx="3989854" cy="952990"/>
      </dsp:txXfrm>
    </dsp:sp>
    <dsp:sp modelId="{F3F96439-1D5D-408A-89D4-D92AF8AD63AC}">
      <dsp:nvSpPr>
        <dsp:cNvPr id="0" name=""/>
        <dsp:cNvSpPr/>
      </dsp:nvSpPr>
      <dsp:spPr>
        <a:xfrm rot="5400000">
          <a:off x="2940745" y="2561472"/>
          <a:ext cx="379608" cy="45552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2993891" y="2599432"/>
        <a:ext cx="273317" cy="265726"/>
      </dsp:txXfrm>
    </dsp:sp>
    <dsp:sp modelId="{CD9A82AE-6E5D-4BA5-AD88-D0DBA24D0F39}">
      <dsp:nvSpPr>
        <dsp:cNvPr id="0" name=""/>
        <dsp:cNvSpPr/>
      </dsp:nvSpPr>
      <dsp:spPr>
        <a:xfrm>
          <a:off x="1105973" y="3042309"/>
          <a:ext cx="4049152" cy="1012288"/>
        </a:xfrm>
        <a:prstGeom prst="roundRect">
          <a:avLst>
            <a:gd name="adj" fmla="val 10000"/>
          </a:avLst>
        </a:prstGeom>
        <a:solidFill>
          <a:schemeClr val="bg1"/>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Genitiv</a:t>
          </a:r>
          <a:r>
            <a:rPr lang="ar-SA" sz="1500" kern="1200" dirty="0"/>
            <a:t>                                  </a:t>
          </a:r>
          <a:r>
            <a:rPr lang="en-US" sz="1500" kern="1200" dirty="0"/>
            <a:t>       </a:t>
          </a:r>
          <a:r>
            <a:rPr lang="ar-SA" sz="2400" kern="1200" dirty="0"/>
            <a:t>البي</a:t>
          </a:r>
          <a:r>
            <a:rPr lang="ar-SA" sz="2400" kern="1200" dirty="0">
              <a:solidFill>
                <a:srgbClr val="FFFF00"/>
              </a:solidFill>
            </a:rPr>
            <a:t>تِ</a:t>
          </a:r>
          <a:r>
            <a:rPr lang="en-US" sz="1500" kern="1200" dirty="0"/>
            <a:t>                       </a:t>
          </a:r>
          <a:r>
            <a:rPr lang="ar-SA" sz="2400" kern="1200" dirty="0"/>
            <a:t>مَجْرور</a:t>
          </a:r>
          <a:r>
            <a:rPr lang="ar-SA" sz="1500" kern="1200" dirty="0"/>
            <a:t>  </a:t>
          </a:r>
          <a:r>
            <a:rPr lang="sv-SE" sz="1500" kern="1200" dirty="0"/>
            <a:t>                      </a:t>
          </a:r>
          <a:r>
            <a:rPr lang="ar-SA" sz="2400" kern="1200" dirty="0"/>
            <a:t>بي</a:t>
          </a:r>
          <a:r>
            <a:rPr lang="ar-SA" sz="2400" kern="1200" dirty="0">
              <a:solidFill>
                <a:srgbClr val="FFFF00"/>
              </a:solidFill>
            </a:rPr>
            <a:t>ت</a:t>
          </a:r>
          <a:r>
            <a:rPr lang="ar-SA" sz="2400" kern="1200" dirty="0"/>
            <a:t>ٍ</a:t>
          </a:r>
          <a:r>
            <a:rPr lang="ar-SA" sz="1500" kern="1200" dirty="0"/>
            <a:t>                    </a:t>
          </a:r>
          <a:endParaRPr lang="en-US" sz="1500" kern="1200" dirty="0"/>
        </a:p>
      </dsp:txBody>
      <dsp:txXfrm>
        <a:off x="1135622" y="3071958"/>
        <a:ext cx="3989854" cy="952990"/>
      </dsp:txXfrm>
    </dsp:sp>
    <dsp:sp modelId="{C5E77157-1012-4843-AD05-056FA374AC2F}">
      <dsp:nvSpPr>
        <dsp:cNvPr id="0" name=""/>
        <dsp:cNvSpPr/>
      </dsp:nvSpPr>
      <dsp:spPr>
        <a:xfrm rot="5400000">
          <a:off x="2940745" y="4079904"/>
          <a:ext cx="379608" cy="45552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2993891" y="4117864"/>
        <a:ext cx="273317" cy="265726"/>
      </dsp:txXfrm>
    </dsp:sp>
    <dsp:sp modelId="{295CF319-00A2-47C9-943B-7007AD2EAFC6}">
      <dsp:nvSpPr>
        <dsp:cNvPr id="0" name=""/>
        <dsp:cNvSpPr/>
      </dsp:nvSpPr>
      <dsp:spPr>
        <a:xfrm>
          <a:off x="1105973" y="4560741"/>
          <a:ext cx="4049152" cy="1012288"/>
        </a:xfrm>
        <a:prstGeom prst="roundRect">
          <a:avLst>
            <a:gd name="adj" fmla="val 10000"/>
          </a:avLst>
        </a:prstGeom>
        <a:solidFill>
          <a:schemeClr val="bg1">
            <a:lumMod val="50000"/>
            <a:lumOff val="50000"/>
          </a:schemeClr>
        </a:solidFill>
        <a:ln w="19050" cap="flat" cmpd="sng" algn="ctr">
          <a:solidFill>
            <a:schemeClr val="bg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Ackusativ </a:t>
          </a:r>
          <a:r>
            <a:rPr lang="ar-SA" sz="1500" kern="1200" dirty="0"/>
            <a:t>  </a:t>
          </a:r>
          <a:r>
            <a:rPr lang="en-US" sz="1500" kern="1200" dirty="0"/>
            <a:t>                                </a:t>
          </a:r>
          <a:r>
            <a:rPr lang="ar-SA" sz="2400" kern="1200" dirty="0"/>
            <a:t>البي</a:t>
          </a:r>
          <a:r>
            <a:rPr lang="ar-SA" sz="2400" kern="1200" dirty="0">
              <a:solidFill>
                <a:srgbClr val="FFFF00"/>
              </a:solidFill>
            </a:rPr>
            <a:t>ت</a:t>
          </a:r>
          <a:r>
            <a:rPr lang="ar-SA" sz="2400" kern="1200" dirty="0"/>
            <a:t>َ</a:t>
          </a:r>
          <a:r>
            <a:rPr lang="ar-SA" sz="1500" kern="1200" dirty="0"/>
            <a:t> </a:t>
          </a:r>
          <a:r>
            <a:rPr lang="en-US" sz="1500" kern="1200" dirty="0"/>
            <a:t>                            </a:t>
          </a:r>
          <a:r>
            <a:rPr lang="ar-SA" sz="2400" kern="1200" dirty="0"/>
            <a:t>مَنْصوب</a:t>
          </a:r>
          <a:r>
            <a:rPr lang="en-US" sz="1500" kern="1200" dirty="0"/>
            <a:t>                          </a:t>
          </a:r>
          <a:r>
            <a:rPr lang="ar-SA" sz="2400" kern="1200" dirty="0"/>
            <a:t>بي</a:t>
          </a:r>
          <a:r>
            <a:rPr lang="ar-SA" sz="2400" kern="1200" dirty="0">
              <a:solidFill>
                <a:srgbClr val="FFFF00"/>
              </a:solidFill>
            </a:rPr>
            <a:t>تًا</a:t>
          </a:r>
          <a:r>
            <a:rPr lang="ar-SA" sz="1500" kern="1200" dirty="0"/>
            <a:t>                  </a:t>
          </a:r>
          <a:endParaRPr lang="en-US" sz="1500" kern="1200" dirty="0"/>
        </a:p>
      </dsp:txBody>
      <dsp:txXfrm>
        <a:off x="1135622" y="4590390"/>
        <a:ext cx="3989854" cy="952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3A49B-FE5E-42E3-873F-F06AEDA788EE}">
      <dsp:nvSpPr>
        <dsp:cNvPr id="0" name=""/>
        <dsp:cNvSpPr/>
      </dsp:nvSpPr>
      <dsp:spPr>
        <a:xfrm>
          <a:off x="0" y="0"/>
          <a:ext cx="11537950" cy="3814763"/>
        </a:xfrm>
        <a:prstGeom prst="roundRect">
          <a:avLst>
            <a:gd name="adj" fmla="val 10000"/>
          </a:avLst>
        </a:prstGeom>
        <a:solidFill>
          <a:schemeClr val="accent1"/>
        </a:solidFill>
        <a:ln w="19050">
          <a:solidFill>
            <a:schemeClr val="bg1"/>
          </a:solidFill>
        </a:ln>
        <a:effectLst>
          <a:outerShdw blurRad="107950" dist="12700" dir="5400000" algn="ctr" rotWithShape="0">
            <a:srgbClr val="000000"/>
          </a:outerShdw>
        </a:effectLst>
      </dsp:spPr>
      <dsp:style>
        <a:lnRef idx="0">
          <a:scrgbClr r="0" g="0" b="0"/>
        </a:lnRef>
        <a:fillRef idx="1">
          <a:scrgbClr r="0" g="0" b="0"/>
        </a:fillRef>
        <a:effectRef idx="2">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sv-SE" sz="5400" kern="1200"/>
            <a:t>Na’t följer al-man’ut inom 4 saker:</a:t>
          </a:r>
        </a:p>
      </dsp:txBody>
      <dsp:txXfrm>
        <a:off x="0" y="0"/>
        <a:ext cx="11537950" cy="1144428"/>
      </dsp:txXfrm>
    </dsp:sp>
    <dsp:sp modelId="{C9AF666C-2DC1-464D-B2E3-3D9D9FCFE987}">
      <dsp:nvSpPr>
        <dsp:cNvPr id="0" name=""/>
        <dsp:cNvSpPr/>
      </dsp:nvSpPr>
      <dsp:spPr>
        <a:xfrm>
          <a:off x="1153795" y="1174361"/>
          <a:ext cx="9230360" cy="555729"/>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sv-SE" sz="2000" u="sng" kern="1200" dirty="0"/>
            <a:t>Genus</a:t>
          </a:r>
          <a:r>
            <a:rPr lang="sv-SE" sz="2000" kern="1200" dirty="0"/>
            <a:t>                                               </a:t>
          </a:r>
          <a:r>
            <a:rPr lang="ar-SA" sz="2000" kern="1200" dirty="0"/>
            <a:t>  </a:t>
          </a:r>
          <a:r>
            <a:rPr lang="sv-SE" sz="2000" kern="1200" dirty="0"/>
            <a:t> </a:t>
          </a:r>
          <a:r>
            <a:rPr lang="ar-SA" sz="2400" kern="1200" dirty="0"/>
            <a:t>ولدٌ صغيرٌ</a:t>
          </a:r>
          <a:r>
            <a:rPr lang="ar-SA" sz="2000" kern="1200" dirty="0"/>
            <a:t>             </a:t>
          </a:r>
          <a:r>
            <a:rPr lang="ar-SA" sz="2400" kern="1200" dirty="0"/>
            <a:t>بنتٌ</a:t>
          </a:r>
          <a:r>
            <a:rPr lang="ar-SA" sz="2000" kern="1200" dirty="0"/>
            <a:t> </a:t>
          </a:r>
          <a:r>
            <a:rPr lang="ar-SA" sz="2400" kern="1200" dirty="0"/>
            <a:t>صغيرةٌ</a:t>
          </a:r>
          <a:r>
            <a:rPr lang="sv-SE" sz="2000" kern="1200" dirty="0"/>
            <a:t>   </a:t>
          </a:r>
        </a:p>
      </dsp:txBody>
      <dsp:txXfrm>
        <a:off x="1170072" y="1190638"/>
        <a:ext cx="9197806" cy="523175"/>
      </dsp:txXfrm>
    </dsp:sp>
    <dsp:sp modelId="{FE292063-1A90-4AFB-94AD-036CAA6A5DA0}">
      <dsp:nvSpPr>
        <dsp:cNvPr id="0" name=""/>
        <dsp:cNvSpPr/>
      </dsp:nvSpPr>
      <dsp:spPr>
        <a:xfrm>
          <a:off x="1153795" y="1785748"/>
          <a:ext cx="9230360" cy="555729"/>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sv-SE" sz="2000" u="sng" kern="1200" dirty="0"/>
            <a:t>Bestämdhet</a:t>
          </a:r>
          <a:r>
            <a:rPr lang="sv-SE" sz="2000" kern="1200" dirty="0"/>
            <a:t>             </a:t>
          </a:r>
          <a:r>
            <a:rPr lang="ar-SA" sz="2400" kern="1200" dirty="0"/>
            <a:t>عندي كتابٌ صغيرٌ          </a:t>
          </a:r>
          <a:r>
            <a:rPr lang="ar-SA" sz="2400" kern="1200" dirty="0">
              <a:solidFill>
                <a:schemeClr val="bg1"/>
              </a:solidFill>
            </a:rPr>
            <a:t>ال</a:t>
          </a:r>
          <a:r>
            <a:rPr lang="ar-SA" sz="2400" kern="1200" dirty="0"/>
            <a:t>كتابُ </a:t>
          </a:r>
          <a:r>
            <a:rPr lang="ar-SA" sz="2400" kern="1200" dirty="0">
              <a:solidFill>
                <a:schemeClr val="bg1"/>
              </a:solidFill>
            </a:rPr>
            <a:t>ال</a:t>
          </a:r>
          <a:r>
            <a:rPr lang="ar-SA" sz="2400" kern="1200" dirty="0"/>
            <a:t>جديدُ على المكتبِ</a:t>
          </a:r>
          <a:endParaRPr lang="sv-SE" sz="2400" kern="1200" dirty="0"/>
        </a:p>
      </dsp:txBody>
      <dsp:txXfrm>
        <a:off x="1170072" y="1802025"/>
        <a:ext cx="9197806" cy="523175"/>
      </dsp:txXfrm>
    </dsp:sp>
    <dsp:sp modelId="{566F6B18-9B6D-4A55-AF38-CB3A28F4CCD5}">
      <dsp:nvSpPr>
        <dsp:cNvPr id="0" name=""/>
        <dsp:cNvSpPr/>
      </dsp:nvSpPr>
      <dsp:spPr>
        <a:xfrm>
          <a:off x="1153795" y="2381903"/>
          <a:ext cx="9230360" cy="555729"/>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sv-SE" sz="2000" u="sng" kern="1200" dirty="0"/>
            <a:t>Kasus</a:t>
          </a:r>
          <a:r>
            <a:rPr lang="sv-SE" sz="2000" kern="1200" dirty="0"/>
            <a:t>                                      </a:t>
          </a:r>
          <a:r>
            <a:rPr lang="ar-SA" sz="2400" kern="1200" dirty="0"/>
            <a:t>أَنا في بي</a:t>
          </a:r>
          <a:r>
            <a:rPr lang="ar-SA" sz="2400" kern="1200" dirty="0">
              <a:solidFill>
                <a:schemeClr val="bg1"/>
              </a:solidFill>
            </a:rPr>
            <a:t>تٍ</a:t>
          </a:r>
          <a:r>
            <a:rPr lang="ar-SA" sz="2400" kern="1200" dirty="0"/>
            <a:t> جدي</a:t>
          </a:r>
          <a:r>
            <a:rPr lang="ar-SA" sz="2400" kern="1200" dirty="0">
              <a:solidFill>
                <a:schemeClr val="bg1"/>
              </a:solidFill>
            </a:rPr>
            <a:t>د</a:t>
          </a:r>
          <a:r>
            <a:rPr lang="ar-SA" sz="2400" kern="1200" dirty="0"/>
            <a:t>ٍ          البي</a:t>
          </a:r>
          <a:r>
            <a:rPr lang="ar-SA" sz="2400" kern="1200" dirty="0">
              <a:solidFill>
                <a:schemeClr val="bg1"/>
              </a:solidFill>
            </a:rPr>
            <a:t>ت</a:t>
          </a:r>
          <a:r>
            <a:rPr lang="ar-SA" sz="2400" kern="1200" dirty="0"/>
            <a:t>ُ الجدي</a:t>
          </a:r>
          <a:r>
            <a:rPr lang="ar-SA" sz="2400" kern="1200" dirty="0">
              <a:solidFill>
                <a:schemeClr val="bg1"/>
              </a:solidFill>
            </a:rPr>
            <a:t>د</a:t>
          </a:r>
          <a:r>
            <a:rPr lang="ar-SA" sz="2400" kern="1200" dirty="0"/>
            <a:t>ُ هنا</a:t>
          </a:r>
          <a:endParaRPr lang="sv-SE" sz="2400" kern="1200" dirty="0"/>
        </a:p>
      </dsp:txBody>
      <dsp:txXfrm>
        <a:off x="1170072" y="2398180"/>
        <a:ext cx="9197806" cy="523175"/>
      </dsp:txXfrm>
    </dsp:sp>
    <dsp:sp modelId="{225702BF-0B84-4354-9CC0-82A6D4012F25}">
      <dsp:nvSpPr>
        <dsp:cNvPr id="0" name=""/>
        <dsp:cNvSpPr/>
      </dsp:nvSpPr>
      <dsp:spPr>
        <a:xfrm>
          <a:off x="1153795" y="3087601"/>
          <a:ext cx="9230360" cy="555729"/>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sv-SE" sz="2000" u="sng" kern="1200" dirty="0"/>
            <a:t>Antal</a:t>
          </a:r>
          <a:r>
            <a:rPr lang="sv-SE" sz="2000" kern="1200" dirty="0"/>
            <a:t>                         </a:t>
          </a:r>
          <a:r>
            <a:rPr lang="ar-SA" sz="2400" kern="1200" dirty="0"/>
            <a:t>كتابٌ صغيرٌ         كتاب</a:t>
          </a:r>
          <a:r>
            <a:rPr lang="ar-SA" sz="2400" kern="1200" dirty="0">
              <a:solidFill>
                <a:schemeClr val="bg1"/>
              </a:solidFill>
            </a:rPr>
            <a:t>انِ</a:t>
          </a:r>
          <a:r>
            <a:rPr lang="ar-SA" sz="2400" kern="1200" dirty="0"/>
            <a:t> صغير</a:t>
          </a:r>
          <a:r>
            <a:rPr lang="ar-SA" sz="2400" kern="1200" dirty="0">
              <a:solidFill>
                <a:schemeClr val="bg1"/>
              </a:solidFill>
            </a:rPr>
            <a:t>انِ</a:t>
          </a:r>
          <a:r>
            <a:rPr lang="ar-SA" sz="2400" kern="1200" dirty="0"/>
            <a:t>                </a:t>
          </a:r>
          <a:endParaRPr lang="sv-SE" sz="2400" kern="1200" dirty="0"/>
        </a:p>
      </dsp:txBody>
      <dsp:txXfrm>
        <a:off x="1170072" y="3103878"/>
        <a:ext cx="9197806" cy="523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3FF4A-DA97-4956-9628-0BD2B9C183CE}">
      <dsp:nvSpPr>
        <dsp:cNvPr id="0" name=""/>
        <dsp:cNvSpPr/>
      </dsp:nvSpPr>
      <dsp:spPr>
        <a:xfrm>
          <a:off x="2380103" y="1557825"/>
          <a:ext cx="2875852" cy="1940747"/>
        </a:xfrm>
        <a:custGeom>
          <a:avLst/>
          <a:gdLst/>
          <a:ahLst/>
          <a:cxnLst/>
          <a:rect l="0" t="0" r="0" b="0"/>
          <a:pathLst>
            <a:path>
              <a:moveTo>
                <a:pt x="2875852" y="0"/>
              </a:moveTo>
              <a:lnTo>
                <a:pt x="2875852" y="1940747"/>
              </a:lnTo>
              <a:lnTo>
                <a:pt x="0" y="1940747"/>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C29C9FC-636A-4FE2-A309-9E3075872D2B}">
      <dsp:nvSpPr>
        <dsp:cNvPr id="0" name=""/>
        <dsp:cNvSpPr/>
      </dsp:nvSpPr>
      <dsp:spPr>
        <a:xfrm>
          <a:off x="5255956" y="1557825"/>
          <a:ext cx="4693665" cy="1266722"/>
        </a:xfrm>
        <a:custGeom>
          <a:avLst/>
          <a:gdLst/>
          <a:ahLst/>
          <a:cxnLst/>
          <a:rect l="0" t="0" r="0" b="0"/>
          <a:pathLst>
            <a:path>
              <a:moveTo>
                <a:pt x="0" y="0"/>
              </a:moveTo>
              <a:lnTo>
                <a:pt x="0" y="1035513"/>
              </a:lnTo>
              <a:lnTo>
                <a:pt x="4693665" y="1035513"/>
              </a:lnTo>
              <a:lnTo>
                <a:pt x="4693665" y="1266722"/>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3BE7FF3-5035-4B26-858F-A86CD7A07E12}">
      <dsp:nvSpPr>
        <dsp:cNvPr id="0" name=""/>
        <dsp:cNvSpPr/>
      </dsp:nvSpPr>
      <dsp:spPr>
        <a:xfrm>
          <a:off x="5193224" y="1557825"/>
          <a:ext cx="91440" cy="1276809"/>
        </a:xfrm>
        <a:custGeom>
          <a:avLst/>
          <a:gdLst/>
          <a:ahLst/>
          <a:cxnLst/>
          <a:rect l="0" t="0" r="0" b="0"/>
          <a:pathLst>
            <a:path>
              <a:moveTo>
                <a:pt x="62731" y="0"/>
              </a:moveTo>
              <a:lnTo>
                <a:pt x="62731" y="1045600"/>
              </a:lnTo>
              <a:lnTo>
                <a:pt x="45720" y="1045600"/>
              </a:lnTo>
              <a:lnTo>
                <a:pt x="45720" y="1276809"/>
              </a:lnTo>
            </a:path>
          </a:pathLst>
        </a:custGeom>
        <a:noFill/>
        <a:ln w="127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8C5E21E-6827-48DC-B1FC-32CB7B8B34C5}">
      <dsp:nvSpPr>
        <dsp:cNvPr id="0" name=""/>
        <dsp:cNvSpPr/>
      </dsp:nvSpPr>
      <dsp:spPr>
        <a:xfrm>
          <a:off x="4299043" y="566930"/>
          <a:ext cx="1913826" cy="990894"/>
        </a:xfrm>
        <a:prstGeom prst="rect">
          <a:avLst/>
        </a:prstGeom>
        <a:solidFill>
          <a:schemeClr val="accent1">
            <a:hueOff val="0"/>
            <a:satOff val="0"/>
            <a:lumOff val="0"/>
            <a:alphaOff val="0"/>
          </a:schemeClr>
        </a:solidFill>
        <a:ln w="127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139826" numCol="1" spcCol="1270" anchor="ctr" anchorCtr="0">
          <a:noAutofit/>
        </a:bodyPr>
        <a:lstStyle/>
        <a:p>
          <a:pPr marL="0" lvl="0" indent="0" algn="ctr" defTabSz="1600200">
            <a:lnSpc>
              <a:spcPct val="90000"/>
            </a:lnSpc>
            <a:spcBef>
              <a:spcPct val="0"/>
            </a:spcBef>
            <a:spcAft>
              <a:spcPct val="35000"/>
            </a:spcAft>
            <a:buNone/>
          </a:pPr>
          <a:r>
            <a:rPr lang="ar-SA" sz="3600" u="sng" kern="1200">
              <a:solidFill>
                <a:schemeClr val="bg1"/>
              </a:solidFill>
            </a:rPr>
            <a:t>الضمائر</a:t>
          </a:r>
          <a:endParaRPr lang="sv-SE" sz="3600" u="sng" kern="1200" dirty="0">
            <a:solidFill>
              <a:schemeClr val="bg1"/>
            </a:solidFill>
          </a:endParaRPr>
        </a:p>
      </dsp:txBody>
      <dsp:txXfrm>
        <a:off x="4299043" y="566930"/>
        <a:ext cx="1913826" cy="990894"/>
      </dsp:txXfrm>
    </dsp:sp>
    <dsp:sp modelId="{54A46136-6C05-4AB8-82BB-5816925A1C90}">
      <dsp:nvSpPr>
        <dsp:cNvPr id="0" name=""/>
        <dsp:cNvSpPr/>
      </dsp:nvSpPr>
      <dsp:spPr>
        <a:xfrm>
          <a:off x="4158021" y="1692066"/>
          <a:ext cx="2242983" cy="579712"/>
        </a:xfrm>
        <a:prstGeom prst="rect">
          <a:avLst/>
        </a:prstGeom>
        <a:solidFill>
          <a:schemeClr val="lt1">
            <a:alpha val="90000"/>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19050" rIns="76200" bIns="19050" numCol="1" spcCol="1270" anchor="ctr" anchorCtr="0">
          <a:noAutofit/>
        </a:bodyPr>
        <a:lstStyle/>
        <a:p>
          <a:pPr marL="0" lvl="0" indent="0" algn="r" defTabSz="1333500">
            <a:lnSpc>
              <a:spcPct val="90000"/>
            </a:lnSpc>
            <a:spcBef>
              <a:spcPct val="0"/>
            </a:spcBef>
            <a:spcAft>
              <a:spcPct val="35000"/>
            </a:spcAft>
            <a:buNone/>
          </a:pPr>
          <a:r>
            <a:rPr lang="sv-SE" sz="3000" kern="1200" dirty="0"/>
            <a:t>3 kategorier</a:t>
          </a:r>
        </a:p>
      </dsp:txBody>
      <dsp:txXfrm>
        <a:off x="4158021" y="1692066"/>
        <a:ext cx="2242983" cy="579712"/>
      </dsp:txXfrm>
    </dsp:sp>
    <dsp:sp modelId="{1890D8EA-37B4-4C65-ABAB-9410E8B5A916}">
      <dsp:nvSpPr>
        <dsp:cNvPr id="0" name=""/>
        <dsp:cNvSpPr/>
      </dsp:nvSpPr>
      <dsp:spPr>
        <a:xfrm>
          <a:off x="4282031" y="2834634"/>
          <a:ext cx="1913826" cy="1130491"/>
        </a:xfrm>
        <a:prstGeom prst="rect">
          <a:avLst/>
        </a:prstGeom>
        <a:solidFill>
          <a:schemeClr val="accent1">
            <a:hueOff val="0"/>
            <a:satOff val="0"/>
            <a:lumOff val="0"/>
            <a:alphaOff val="0"/>
          </a:schemeClr>
        </a:solidFill>
        <a:ln w="12700" cap="flat" cmpd="sng" algn="ctr">
          <a:solidFill>
            <a:schemeClr val="bg1"/>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9826" numCol="1" spcCol="1270" anchor="ctr" anchorCtr="0">
          <a:noAutofit/>
        </a:bodyPr>
        <a:lstStyle/>
        <a:p>
          <a:pPr marL="0" lvl="0" indent="0" algn="ctr" defTabSz="1066800">
            <a:lnSpc>
              <a:spcPct val="90000"/>
            </a:lnSpc>
            <a:spcBef>
              <a:spcPct val="0"/>
            </a:spcBef>
            <a:spcAft>
              <a:spcPct val="35000"/>
            </a:spcAft>
            <a:buNone/>
          </a:pPr>
          <a:r>
            <a:rPr lang="ar-SA" sz="2400" kern="1200">
              <a:solidFill>
                <a:schemeClr val="bg1"/>
              </a:solidFill>
            </a:rPr>
            <a:t>المُخاطَب</a:t>
          </a:r>
          <a:endParaRPr lang="sv-SE" sz="2000" kern="1200">
            <a:solidFill>
              <a:schemeClr val="bg1"/>
            </a:solidFill>
          </a:endParaRPr>
        </a:p>
        <a:p>
          <a:pPr marL="0" lvl="0" indent="0" algn="ctr" defTabSz="1066800">
            <a:lnSpc>
              <a:spcPct val="90000"/>
            </a:lnSpc>
            <a:spcBef>
              <a:spcPct val="0"/>
            </a:spcBef>
            <a:spcAft>
              <a:spcPct val="35000"/>
            </a:spcAft>
            <a:buNone/>
          </a:pPr>
          <a:r>
            <a:rPr lang="sv-SE" sz="2000" kern="1200">
              <a:solidFill>
                <a:schemeClr val="bg1"/>
              </a:solidFill>
            </a:rPr>
            <a:t>2:a person</a:t>
          </a:r>
          <a:endParaRPr lang="ar-SA" sz="2000" kern="1200" dirty="0">
            <a:solidFill>
              <a:schemeClr val="bg1"/>
            </a:solidFill>
          </a:endParaRPr>
        </a:p>
      </dsp:txBody>
      <dsp:txXfrm>
        <a:off x="4282031" y="2834634"/>
        <a:ext cx="1913826" cy="1130491"/>
      </dsp:txXfrm>
    </dsp:sp>
    <dsp:sp modelId="{9BFFA5F1-7FEB-4EAC-BE79-213E423BB410}">
      <dsp:nvSpPr>
        <dsp:cNvPr id="0" name=""/>
        <dsp:cNvSpPr/>
      </dsp:nvSpPr>
      <dsp:spPr>
        <a:xfrm>
          <a:off x="119008" y="4119468"/>
          <a:ext cx="2522484" cy="1025020"/>
        </a:xfrm>
        <a:prstGeom prst="rect">
          <a:avLst/>
        </a:prstGeom>
        <a:solidFill>
          <a:schemeClr val="lt1">
            <a:alpha val="90000"/>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r>
            <a:rPr lang="ar-SA" sz="2400" kern="1200">
              <a:solidFill>
                <a:srgbClr val="0070C0"/>
              </a:solidFill>
            </a:rPr>
            <a:t>هو, هي </a:t>
          </a:r>
          <a:r>
            <a:rPr lang="ar-SA" sz="2400" kern="1200"/>
            <a:t>\ </a:t>
          </a:r>
          <a:r>
            <a:rPr lang="ar-SA" sz="2400" kern="1200">
              <a:solidFill>
                <a:srgbClr val="FF0000"/>
              </a:solidFill>
            </a:rPr>
            <a:t>بيته, بيتها</a:t>
          </a:r>
          <a:endParaRPr lang="sv-SE" sz="2400" kern="1200" dirty="0">
            <a:solidFill>
              <a:srgbClr val="FF0000"/>
            </a:solidFill>
          </a:endParaRPr>
        </a:p>
      </dsp:txBody>
      <dsp:txXfrm>
        <a:off x="119008" y="4119468"/>
        <a:ext cx="2522484" cy="1025020"/>
      </dsp:txXfrm>
    </dsp:sp>
    <dsp:sp modelId="{24735FF9-A29E-4022-9349-E0259799803F}">
      <dsp:nvSpPr>
        <dsp:cNvPr id="0" name=""/>
        <dsp:cNvSpPr/>
      </dsp:nvSpPr>
      <dsp:spPr>
        <a:xfrm>
          <a:off x="8992708" y="2824547"/>
          <a:ext cx="1913826" cy="1195593"/>
        </a:xfrm>
        <a:prstGeom prst="rect">
          <a:avLst/>
        </a:prstGeom>
        <a:solidFill>
          <a:schemeClr val="accent1">
            <a:hueOff val="0"/>
            <a:satOff val="0"/>
            <a:lumOff val="0"/>
            <a:alphaOff val="0"/>
          </a:schemeClr>
        </a:solidFill>
        <a:ln w="12700" cap="flat" cmpd="sng" algn="ctr">
          <a:solidFill>
            <a:schemeClr val="bg1"/>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9826" numCol="1" spcCol="1270" anchor="ctr" anchorCtr="0">
          <a:noAutofit/>
        </a:bodyPr>
        <a:lstStyle/>
        <a:p>
          <a:pPr marL="0" lvl="0" indent="0" algn="ctr" defTabSz="1066800">
            <a:lnSpc>
              <a:spcPct val="90000"/>
            </a:lnSpc>
            <a:spcBef>
              <a:spcPct val="0"/>
            </a:spcBef>
            <a:spcAft>
              <a:spcPct val="35000"/>
            </a:spcAft>
            <a:buNone/>
          </a:pPr>
          <a:r>
            <a:rPr lang="ar-SA" sz="2400" kern="1200">
              <a:solidFill>
                <a:schemeClr val="bg1"/>
              </a:solidFill>
            </a:rPr>
            <a:t>المُتَكَلِّم</a:t>
          </a:r>
          <a:endParaRPr lang="ar-SA" sz="2300" kern="1200">
            <a:solidFill>
              <a:schemeClr val="bg1"/>
            </a:solidFill>
          </a:endParaRPr>
        </a:p>
        <a:p>
          <a:pPr marL="0" lvl="0" indent="0" algn="ctr" defTabSz="1066800">
            <a:lnSpc>
              <a:spcPct val="90000"/>
            </a:lnSpc>
            <a:spcBef>
              <a:spcPct val="0"/>
            </a:spcBef>
            <a:spcAft>
              <a:spcPct val="35000"/>
            </a:spcAft>
            <a:buNone/>
          </a:pPr>
          <a:r>
            <a:rPr lang="sv-SE" sz="2300" kern="1200">
              <a:solidFill>
                <a:schemeClr val="bg1"/>
              </a:solidFill>
            </a:rPr>
            <a:t>1:a person</a:t>
          </a:r>
          <a:endParaRPr lang="sv-SE" sz="2300" kern="1200" dirty="0">
            <a:solidFill>
              <a:schemeClr val="bg1"/>
            </a:solidFill>
          </a:endParaRPr>
        </a:p>
      </dsp:txBody>
      <dsp:txXfrm>
        <a:off x="8992708" y="2824547"/>
        <a:ext cx="1913826" cy="1195593"/>
      </dsp:txXfrm>
    </dsp:sp>
    <dsp:sp modelId="{51676E82-536C-43CA-AE39-BE803D1D0FE7}">
      <dsp:nvSpPr>
        <dsp:cNvPr id="0" name=""/>
        <dsp:cNvSpPr/>
      </dsp:nvSpPr>
      <dsp:spPr>
        <a:xfrm>
          <a:off x="8771818" y="4139394"/>
          <a:ext cx="2507826" cy="1005094"/>
        </a:xfrm>
        <a:prstGeom prst="rect">
          <a:avLst/>
        </a:prstGeom>
        <a:solidFill>
          <a:schemeClr val="lt1">
            <a:alpha val="90000"/>
            <a:hueOff val="0"/>
            <a:satOff val="0"/>
            <a:lumOff val="0"/>
            <a:alphaOff val="0"/>
          </a:schemeClr>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r>
            <a:rPr lang="ar-SA" sz="2400" kern="1200">
              <a:solidFill>
                <a:srgbClr val="0070C0"/>
              </a:solidFill>
            </a:rPr>
            <a:t>أنا,نحْنُ </a:t>
          </a:r>
          <a:r>
            <a:rPr lang="ar-SA" sz="2400" kern="1200"/>
            <a:t>\ </a:t>
          </a:r>
          <a:r>
            <a:rPr lang="ar-SA" sz="2400" kern="1200">
              <a:solidFill>
                <a:srgbClr val="FF0000"/>
              </a:solidFill>
            </a:rPr>
            <a:t>بيتي, بَيْتُنا</a:t>
          </a:r>
          <a:endParaRPr lang="ar-SA" sz="2400" kern="1200" dirty="0">
            <a:solidFill>
              <a:srgbClr val="FF0000"/>
            </a:solidFill>
          </a:endParaRPr>
        </a:p>
      </dsp:txBody>
      <dsp:txXfrm>
        <a:off x="8771818" y="4139394"/>
        <a:ext cx="2507826" cy="1005094"/>
      </dsp:txXfrm>
    </dsp:sp>
    <dsp:sp modelId="{DE396B21-BD69-443E-9451-8A9D1F92D605}">
      <dsp:nvSpPr>
        <dsp:cNvPr id="0" name=""/>
        <dsp:cNvSpPr/>
      </dsp:nvSpPr>
      <dsp:spPr>
        <a:xfrm>
          <a:off x="466277" y="3003125"/>
          <a:ext cx="1913826" cy="990894"/>
        </a:xfrm>
        <a:prstGeom prst="rect">
          <a:avLst/>
        </a:prstGeom>
        <a:solidFill>
          <a:schemeClr val="accent1">
            <a:hueOff val="0"/>
            <a:satOff val="0"/>
            <a:lumOff val="0"/>
            <a:alphaOff val="0"/>
          </a:schemeClr>
        </a:solidFill>
        <a:ln w="12700" cap="flat" cmpd="sng" algn="ctr">
          <a:solidFill>
            <a:schemeClr val="bg1"/>
          </a:solid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9826" numCol="1" spcCol="1270" anchor="ctr" anchorCtr="0">
          <a:noAutofit/>
        </a:bodyPr>
        <a:lstStyle/>
        <a:p>
          <a:pPr marL="0" lvl="0" indent="0" algn="ctr" defTabSz="1066800">
            <a:lnSpc>
              <a:spcPct val="90000"/>
            </a:lnSpc>
            <a:spcBef>
              <a:spcPct val="0"/>
            </a:spcBef>
            <a:spcAft>
              <a:spcPct val="35000"/>
            </a:spcAft>
            <a:buNone/>
          </a:pPr>
          <a:r>
            <a:rPr lang="ar-SA" sz="2400" kern="1200">
              <a:solidFill>
                <a:schemeClr val="bg1"/>
              </a:solidFill>
            </a:rPr>
            <a:t>الغائِب</a:t>
          </a:r>
          <a:endParaRPr lang="sv-SE" sz="2000" kern="1200">
            <a:solidFill>
              <a:schemeClr val="bg1"/>
            </a:solidFill>
          </a:endParaRPr>
        </a:p>
        <a:p>
          <a:pPr marL="0" lvl="0" indent="0" algn="ctr" defTabSz="1066800">
            <a:lnSpc>
              <a:spcPct val="90000"/>
            </a:lnSpc>
            <a:spcBef>
              <a:spcPct val="0"/>
            </a:spcBef>
            <a:spcAft>
              <a:spcPct val="35000"/>
            </a:spcAft>
            <a:buNone/>
          </a:pPr>
          <a:r>
            <a:rPr lang="sv-SE" sz="2000" kern="1200">
              <a:solidFill>
                <a:schemeClr val="bg1"/>
              </a:solidFill>
            </a:rPr>
            <a:t>3:e person</a:t>
          </a:r>
          <a:endParaRPr lang="sv-SE" sz="2000" kern="1200" dirty="0">
            <a:solidFill>
              <a:schemeClr val="bg1"/>
            </a:solidFill>
          </a:endParaRPr>
        </a:p>
      </dsp:txBody>
      <dsp:txXfrm>
        <a:off x="466277" y="3003125"/>
        <a:ext cx="1913826" cy="990894"/>
      </dsp:txXfrm>
    </dsp:sp>
    <dsp:sp modelId="{5856807B-36A7-44E5-8C7E-47AA97AC3532}">
      <dsp:nvSpPr>
        <dsp:cNvPr id="0" name=""/>
        <dsp:cNvSpPr/>
      </dsp:nvSpPr>
      <dsp:spPr>
        <a:xfrm>
          <a:off x="4067254" y="4113839"/>
          <a:ext cx="2635373" cy="1030649"/>
        </a:xfrm>
        <a:prstGeom prst="rect">
          <a:avLst/>
        </a:prstGeom>
        <a:solidFill>
          <a:schemeClr val="lt1">
            <a:alpha val="90000"/>
            <a:hueOff val="0"/>
            <a:satOff val="0"/>
            <a:lumOff val="0"/>
            <a:alphaOff val="0"/>
          </a:schemeClr>
        </a:solidFill>
        <a:ln w="762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60960" bIns="15240" numCol="1" spcCol="1270" anchor="ctr" anchorCtr="0">
          <a:noAutofit/>
        </a:bodyPr>
        <a:lstStyle/>
        <a:p>
          <a:pPr marL="0" lvl="0" indent="0" algn="r" defTabSz="1066800">
            <a:lnSpc>
              <a:spcPct val="90000"/>
            </a:lnSpc>
            <a:spcBef>
              <a:spcPct val="0"/>
            </a:spcBef>
            <a:spcAft>
              <a:spcPct val="35000"/>
            </a:spcAft>
            <a:buNone/>
          </a:pPr>
          <a:r>
            <a:rPr lang="ar-SA" sz="2400" kern="1200">
              <a:solidFill>
                <a:srgbClr val="0070C0"/>
              </a:solidFill>
            </a:rPr>
            <a:t>أَنتَ,أًنتم </a:t>
          </a:r>
          <a:r>
            <a:rPr lang="ar-SA" sz="2400" kern="1200"/>
            <a:t>\ </a:t>
          </a:r>
          <a:r>
            <a:rPr lang="ar-SA" sz="2400" kern="1200">
              <a:solidFill>
                <a:srgbClr val="FF0000"/>
              </a:solidFill>
            </a:rPr>
            <a:t>كتابك, كتابكم</a:t>
          </a:r>
          <a:endParaRPr lang="sv-SE" sz="2400" kern="1200" dirty="0">
            <a:solidFill>
              <a:srgbClr val="FF0000"/>
            </a:solidFill>
          </a:endParaRPr>
        </a:p>
      </dsp:txBody>
      <dsp:txXfrm>
        <a:off x="4067254" y="4113839"/>
        <a:ext cx="2635373" cy="10306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344-CB19-4C4B-BA88-83DF52F34282}" type="datetimeFigureOut">
              <a:rPr lang="sv-SE" smtClean="0"/>
              <a:t>2021-08-08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95FDF-D3F0-4E41-A695-91C18E80A963}" type="slidenum">
              <a:rPr lang="sv-SE" smtClean="0"/>
              <a:t>‹#›</a:t>
            </a:fld>
            <a:endParaRPr lang="sv-SE"/>
          </a:p>
        </p:txBody>
      </p:sp>
    </p:spTree>
    <p:extLst>
      <p:ext uri="{BB962C8B-B14F-4D97-AF65-F5344CB8AC3E}">
        <p14:creationId xmlns:p14="http://schemas.microsoft.com/office/powerpoint/2010/main" val="96488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F895FDF-D3F0-4E41-A695-91C18E80A963}" type="slidenum">
              <a:rPr lang="sv-SE" smtClean="0"/>
              <a:t>3</a:t>
            </a:fld>
            <a:endParaRPr lang="sv-SE"/>
          </a:p>
        </p:txBody>
      </p:sp>
    </p:spTree>
    <p:extLst>
      <p:ext uri="{BB962C8B-B14F-4D97-AF65-F5344CB8AC3E}">
        <p14:creationId xmlns:p14="http://schemas.microsoft.com/office/powerpoint/2010/main" val="109051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boxen </a:t>
            </a:r>
          </a:p>
        </p:txBody>
      </p:sp>
      <p:sp>
        <p:nvSpPr>
          <p:cNvPr id="4" name="Slide Number Placeholder 3"/>
          <p:cNvSpPr>
            <a:spLocks noGrp="1"/>
          </p:cNvSpPr>
          <p:nvPr>
            <p:ph type="sldNum" sz="quarter" idx="5"/>
          </p:nvPr>
        </p:nvSpPr>
        <p:spPr/>
        <p:txBody>
          <a:bodyPr/>
          <a:lstStyle/>
          <a:p>
            <a:fld id="{2F895FDF-D3F0-4E41-A695-91C18E80A963}" type="slidenum">
              <a:rPr lang="sv-SE" smtClean="0"/>
              <a:t>77</a:t>
            </a:fld>
            <a:endParaRPr lang="sv-SE"/>
          </a:p>
        </p:txBody>
      </p:sp>
    </p:spTree>
    <p:extLst>
      <p:ext uri="{BB962C8B-B14F-4D97-AF65-F5344CB8AC3E}">
        <p14:creationId xmlns:p14="http://schemas.microsoft.com/office/powerpoint/2010/main" val="189277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895FDF-D3F0-4E41-A695-91C18E80A963}" type="slidenum">
              <a:rPr lang="sv-SE" smtClean="0"/>
              <a:t>78</a:t>
            </a:fld>
            <a:endParaRPr lang="sv-SE"/>
          </a:p>
        </p:txBody>
      </p:sp>
    </p:spTree>
    <p:extLst>
      <p:ext uri="{BB962C8B-B14F-4D97-AF65-F5344CB8AC3E}">
        <p14:creationId xmlns:p14="http://schemas.microsoft.com/office/powerpoint/2010/main" val="317093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Gjort liknande boxar samt lagt texten i dem. </a:t>
            </a:r>
          </a:p>
        </p:txBody>
      </p:sp>
      <p:sp>
        <p:nvSpPr>
          <p:cNvPr id="4" name="Slide Number Placeholder 3"/>
          <p:cNvSpPr>
            <a:spLocks noGrp="1"/>
          </p:cNvSpPr>
          <p:nvPr>
            <p:ph type="sldNum" sz="quarter" idx="5"/>
          </p:nvPr>
        </p:nvSpPr>
        <p:spPr/>
        <p:txBody>
          <a:bodyPr/>
          <a:lstStyle/>
          <a:p>
            <a:fld id="{2F895FDF-D3F0-4E41-A695-91C18E80A963}" type="slidenum">
              <a:rPr lang="sv-SE" smtClean="0"/>
              <a:t>87</a:t>
            </a:fld>
            <a:endParaRPr lang="sv-SE"/>
          </a:p>
        </p:txBody>
      </p:sp>
    </p:spTree>
    <p:extLst>
      <p:ext uri="{BB962C8B-B14F-4D97-AF65-F5344CB8AC3E}">
        <p14:creationId xmlns:p14="http://schemas.microsoft.com/office/powerpoint/2010/main" val="3645666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boxarna </a:t>
            </a:r>
          </a:p>
        </p:txBody>
      </p:sp>
      <p:sp>
        <p:nvSpPr>
          <p:cNvPr id="4" name="Slide Number Placeholder 3"/>
          <p:cNvSpPr>
            <a:spLocks noGrp="1"/>
          </p:cNvSpPr>
          <p:nvPr>
            <p:ph type="sldNum" sz="quarter" idx="5"/>
          </p:nvPr>
        </p:nvSpPr>
        <p:spPr/>
        <p:txBody>
          <a:bodyPr/>
          <a:lstStyle/>
          <a:p>
            <a:fld id="{2F895FDF-D3F0-4E41-A695-91C18E80A963}" type="slidenum">
              <a:rPr lang="sv-SE" smtClean="0"/>
              <a:t>88</a:t>
            </a:fld>
            <a:endParaRPr lang="sv-SE"/>
          </a:p>
        </p:txBody>
      </p:sp>
    </p:spTree>
    <p:extLst>
      <p:ext uri="{BB962C8B-B14F-4D97-AF65-F5344CB8AC3E}">
        <p14:creationId xmlns:p14="http://schemas.microsoft.com/office/powerpoint/2010/main" val="249919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Sliden innehåller väldigt mycket information, hade med fördel kunnat delas på 2 </a:t>
            </a:r>
            <a:r>
              <a:rPr lang="sv-SE" dirty="0" err="1"/>
              <a:t>slides</a:t>
            </a:r>
            <a:r>
              <a:rPr lang="sv-SE" dirty="0"/>
              <a:t>. </a:t>
            </a:r>
          </a:p>
        </p:txBody>
      </p:sp>
      <p:sp>
        <p:nvSpPr>
          <p:cNvPr id="4" name="Slide Number Placeholder 3"/>
          <p:cNvSpPr>
            <a:spLocks noGrp="1"/>
          </p:cNvSpPr>
          <p:nvPr>
            <p:ph type="sldNum" sz="quarter" idx="5"/>
          </p:nvPr>
        </p:nvSpPr>
        <p:spPr/>
        <p:txBody>
          <a:bodyPr/>
          <a:lstStyle/>
          <a:p>
            <a:fld id="{2F895FDF-D3F0-4E41-A695-91C18E80A963}" type="slidenum">
              <a:rPr lang="sv-SE" smtClean="0"/>
              <a:t>89</a:t>
            </a:fld>
            <a:endParaRPr lang="sv-SE"/>
          </a:p>
        </p:txBody>
      </p:sp>
    </p:spTree>
    <p:extLst>
      <p:ext uri="{BB962C8B-B14F-4D97-AF65-F5344CB8AC3E}">
        <p14:creationId xmlns:p14="http://schemas.microsoft.com/office/powerpoint/2010/main" val="3183269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a:t>
            </a:r>
          </a:p>
        </p:txBody>
      </p:sp>
      <p:sp>
        <p:nvSpPr>
          <p:cNvPr id="4" name="Slide Number Placeholder 3"/>
          <p:cNvSpPr>
            <a:spLocks noGrp="1"/>
          </p:cNvSpPr>
          <p:nvPr>
            <p:ph type="sldNum" sz="quarter" idx="5"/>
          </p:nvPr>
        </p:nvSpPr>
        <p:spPr/>
        <p:txBody>
          <a:bodyPr/>
          <a:lstStyle/>
          <a:p>
            <a:fld id="{2F895FDF-D3F0-4E41-A695-91C18E80A963}" type="slidenum">
              <a:rPr lang="sv-SE" smtClean="0"/>
              <a:t>91</a:t>
            </a:fld>
            <a:endParaRPr lang="sv-SE"/>
          </a:p>
        </p:txBody>
      </p:sp>
    </p:spTree>
    <p:extLst>
      <p:ext uri="{BB962C8B-B14F-4D97-AF65-F5344CB8AC3E}">
        <p14:creationId xmlns:p14="http://schemas.microsoft.com/office/powerpoint/2010/main" val="3772546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boxen, minskat skuggningen på boxen och dragit in marginalen på textboxen </a:t>
            </a:r>
          </a:p>
        </p:txBody>
      </p:sp>
      <p:sp>
        <p:nvSpPr>
          <p:cNvPr id="4" name="Slide Number Placeholder 3"/>
          <p:cNvSpPr>
            <a:spLocks noGrp="1"/>
          </p:cNvSpPr>
          <p:nvPr>
            <p:ph type="sldNum" sz="quarter" idx="5"/>
          </p:nvPr>
        </p:nvSpPr>
        <p:spPr/>
        <p:txBody>
          <a:bodyPr/>
          <a:lstStyle/>
          <a:p>
            <a:fld id="{2F895FDF-D3F0-4E41-A695-91C18E80A963}" type="slidenum">
              <a:rPr lang="sv-SE" smtClean="0"/>
              <a:t>109</a:t>
            </a:fld>
            <a:endParaRPr lang="sv-SE"/>
          </a:p>
        </p:txBody>
      </p:sp>
    </p:spTree>
    <p:extLst>
      <p:ext uri="{BB962C8B-B14F-4D97-AF65-F5344CB8AC3E}">
        <p14:creationId xmlns:p14="http://schemas.microsoft.com/office/powerpoint/2010/main" val="1017669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895FDF-D3F0-4E41-A695-91C18E80A963}" type="slidenum">
              <a:rPr lang="sv-SE" smtClean="0"/>
              <a:t>113</a:t>
            </a:fld>
            <a:endParaRPr lang="sv-SE"/>
          </a:p>
        </p:txBody>
      </p:sp>
    </p:spTree>
    <p:extLst>
      <p:ext uri="{BB962C8B-B14F-4D97-AF65-F5344CB8AC3E}">
        <p14:creationId xmlns:p14="http://schemas.microsoft.com/office/powerpoint/2010/main" val="639445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bubblan  samt minskat radavståndet i texten en del </a:t>
            </a:r>
          </a:p>
        </p:txBody>
      </p:sp>
      <p:sp>
        <p:nvSpPr>
          <p:cNvPr id="4" name="Slide Number Placeholder 3"/>
          <p:cNvSpPr>
            <a:spLocks noGrp="1"/>
          </p:cNvSpPr>
          <p:nvPr>
            <p:ph type="sldNum" sz="quarter" idx="5"/>
          </p:nvPr>
        </p:nvSpPr>
        <p:spPr/>
        <p:txBody>
          <a:bodyPr/>
          <a:lstStyle/>
          <a:p>
            <a:fld id="{2F895FDF-D3F0-4E41-A695-91C18E80A963}" type="slidenum">
              <a:rPr lang="sv-SE" smtClean="0"/>
              <a:t>115</a:t>
            </a:fld>
            <a:endParaRPr lang="sv-SE"/>
          </a:p>
        </p:txBody>
      </p:sp>
    </p:spTree>
    <p:extLst>
      <p:ext uri="{BB962C8B-B14F-4D97-AF65-F5344CB8AC3E}">
        <p14:creationId xmlns:p14="http://schemas.microsoft.com/office/powerpoint/2010/main" val="345785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Flyttat upp ism-bubblan samt dragit in marginalen på texten från kanten </a:t>
            </a:r>
          </a:p>
        </p:txBody>
      </p:sp>
      <p:sp>
        <p:nvSpPr>
          <p:cNvPr id="4" name="Slide Number Placeholder 3"/>
          <p:cNvSpPr>
            <a:spLocks noGrp="1"/>
          </p:cNvSpPr>
          <p:nvPr>
            <p:ph type="sldNum" sz="quarter" idx="5"/>
          </p:nvPr>
        </p:nvSpPr>
        <p:spPr/>
        <p:txBody>
          <a:bodyPr/>
          <a:lstStyle/>
          <a:p>
            <a:fld id="{2F895FDF-D3F0-4E41-A695-91C18E80A963}" type="slidenum">
              <a:rPr lang="sv-SE" smtClean="0"/>
              <a:t>116</a:t>
            </a:fld>
            <a:endParaRPr lang="sv-SE"/>
          </a:p>
        </p:txBody>
      </p:sp>
    </p:spTree>
    <p:extLst>
      <p:ext uri="{BB962C8B-B14F-4D97-AF65-F5344CB8AC3E}">
        <p14:creationId xmlns:p14="http://schemas.microsoft.com/office/powerpoint/2010/main" val="360346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2F895FDF-D3F0-4E41-A695-91C18E80A963}" type="slidenum">
              <a:rPr lang="sv-SE" smtClean="0"/>
              <a:t>32</a:t>
            </a:fld>
            <a:endParaRPr lang="sv-SE" dirty="0"/>
          </a:p>
        </p:txBody>
      </p:sp>
    </p:spTree>
    <p:extLst>
      <p:ext uri="{BB962C8B-B14F-4D97-AF65-F5344CB8AC3E}">
        <p14:creationId xmlns:p14="http://schemas.microsoft.com/office/powerpoint/2010/main" val="128916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Centrerat textrutan och dragit in marginalen samt dragit i sifferbilden så att den inte ska se utdragen ut, utan mer jämn, </a:t>
            </a:r>
          </a:p>
          <a:p>
            <a:endParaRPr lang="sv-SE" dirty="0"/>
          </a:p>
        </p:txBody>
      </p:sp>
      <p:sp>
        <p:nvSpPr>
          <p:cNvPr id="4" name="Slide Number Placeholder 3"/>
          <p:cNvSpPr>
            <a:spLocks noGrp="1"/>
          </p:cNvSpPr>
          <p:nvPr>
            <p:ph type="sldNum" sz="quarter" idx="5"/>
          </p:nvPr>
        </p:nvSpPr>
        <p:spPr/>
        <p:txBody>
          <a:bodyPr/>
          <a:lstStyle/>
          <a:p>
            <a:fld id="{E45B7A1D-40C7-4847-A40B-C126A5E9F872}" type="slidenum">
              <a:rPr lang="sv-SE" smtClean="0"/>
              <a:t>120</a:t>
            </a:fld>
            <a:endParaRPr lang="sv-SE"/>
          </a:p>
        </p:txBody>
      </p:sp>
    </p:spTree>
    <p:extLst>
      <p:ext uri="{BB962C8B-B14F-4D97-AF65-F5344CB8AC3E}">
        <p14:creationId xmlns:p14="http://schemas.microsoft.com/office/powerpoint/2010/main" val="304646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Texten i boxarna samt flyttat textrutan </a:t>
            </a:r>
          </a:p>
        </p:txBody>
      </p:sp>
      <p:sp>
        <p:nvSpPr>
          <p:cNvPr id="4" name="Slide Number Placeholder 3"/>
          <p:cNvSpPr>
            <a:spLocks noGrp="1"/>
          </p:cNvSpPr>
          <p:nvPr>
            <p:ph type="sldNum" sz="quarter" idx="5"/>
          </p:nvPr>
        </p:nvSpPr>
        <p:spPr/>
        <p:txBody>
          <a:bodyPr/>
          <a:lstStyle/>
          <a:p>
            <a:fld id="{2F895FDF-D3F0-4E41-A695-91C18E80A963}" type="slidenum">
              <a:rPr lang="sv-SE" smtClean="0"/>
              <a:t>127</a:t>
            </a:fld>
            <a:endParaRPr lang="sv-SE"/>
          </a:p>
        </p:txBody>
      </p:sp>
    </p:spTree>
    <p:extLst>
      <p:ext uri="{BB962C8B-B14F-4D97-AF65-F5344CB8AC3E}">
        <p14:creationId xmlns:p14="http://schemas.microsoft.com/office/powerpoint/2010/main" val="55416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Minskat radavståndet </a:t>
            </a:r>
          </a:p>
        </p:txBody>
      </p:sp>
      <p:sp>
        <p:nvSpPr>
          <p:cNvPr id="4" name="Slide Number Placeholder 3"/>
          <p:cNvSpPr>
            <a:spLocks noGrp="1"/>
          </p:cNvSpPr>
          <p:nvPr>
            <p:ph type="sldNum" sz="quarter" idx="5"/>
          </p:nvPr>
        </p:nvSpPr>
        <p:spPr/>
        <p:txBody>
          <a:bodyPr/>
          <a:lstStyle/>
          <a:p>
            <a:fld id="{2F895FDF-D3F0-4E41-A695-91C18E80A963}" type="slidenum">
              <a:rPr lang="sv-SE" smtClean="0"/>
              <a:t>133</a:t>
            </a:fld>
            <a:endParaRPr lang="sv-SE"/>
          </a:p>
        </p:txBody>
      </p:sp>
    </p:spTree>
    <p:extLst>
      <p:ext uri="{BB962C8B-B14F-4D97-AF65-F5344CB8AC3E}">
        <p14:creationId xmlns:p14="http://schemas.microsoft.com/office/powerpoint/2010/main" val="107397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Minskat radavståndet </a:t>
            </a:r>
          </a:p>
        </p:txBody>
      </p:sp>
      <p:sp>
        <p:nvSpPr>
          <p:cNvPr id="4" name="Slide Number Placeholder 3"/>
          <p:cNvSpPr>
            <a:spLocks noGrp="1"/>
          </p:cNvSpPr>
          <p:nvPr>
            <p:ph type="sldNum" sz="quarter" idx="5"/>
          </p:nvPr>
        </p:nvSpPr>
        <p:spPr/>
        <p:txBody>
          <a:bodyPr/>
          <a:lstStyle/>
          <a:p>
            <a:fld id="{2F895FDF-D3F0-4E41-A695-91C18E80A963}" type="slidenum">
              <a:rPr lang="sv-SE" smtClean="0"/>
              <a:t>134</a:t>
            </a:fld>
            <a:endParaRPr lang="sv-SE"/>
          </a:p>
        </p:txBody>
      </p:sp>
    </p:spTree>
    <p:extLst>
      <p:ext uri="{BB962C8B-B14F-4D97-AF65-F5344CB8AC3E}">
        <p14:creationId xmlns:p14="http://schemas.microsoft.com/office/powerpoint/2010/main" val="1384613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Tagit bort </a:t>
            </a:r>
            <a:r>
              <a:rPr lang="sv-SE" dirty="0" err="1"/>
              <a:t>glow</a:t>
            </a:r>
            <a:r>
              <a:rPr lang="sv-SE" dirty="0"/>
              <a:t> på boxarna samt lagt texten i boxarna </a:t>
            </a:r>
          </a:p>
        </p:txBody>
      </p:sp>
      <p:sp>
        <p:nvSpPr>
          <p:cNvPr id="4" name="Slide Number Placeholder 3"/>
          <p:cNvSpPr>
            <a:spLocks noGrp="1"/>
          </p:cNvSpPr>
          <p:nvPr>
            <p:ph type="sldNum" sz="quarter" idx="5"/>
          </p:nvPr>
        </p:nvSpPr>
        <p:spPr/>
        <p:txBody>
          <a:bodyPr/>
          <a:lstStyle/>
          <a:p>
            <a:fld id="{2F895FDF-D3F0-4E41-A695-91C18E80A963}" type="slidenum">
              <a:rPr lang="sv-SE" smtClean="0"/>
              <a:t>138</a:t>
            </a:fld>
            <a:endParaRPr lang="sv-SE"/>
          </a:p>
        </p:txBody>
      </p:sp>
    </p:spTree>
    <p:extLst>
      <p:ext uri="{BB962C8B-B14F-4D97-AF65-F5344CB8AC3E}">
        <p14:creationId xmlns:p14="http://schemas.microsoft.com/office/powerpoint/2010/main" val="400112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F895FDF-D3F0-4E41-A695-91C18E80A963}" type="slidenum">
              <a:rPr lang="sv-SE" smtClean="0"/>
              <a:t>37</a:t>
            </a:fld>
            <a:endParaRPr lang="sv-SE" dirty="0"/>
          </a:p>
        </p:txBody>
      </p:sp>
    </p:spTree>
    <p:extLst>
      <p:ext uri="{BB962C8B-B14F-4D97-AF65-F5344CB8AC3E}">
        <p14:creationId xmlns:p14="http://schemas.microsoft.com/office/powerpoint/2010/main" val="18532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boxarna </a:t>
            </a:r>
          </a:p>
        </p:txBody>
      </p:sp>
      <p:sp>
        <p:nvSpPr>
          <p:cNvPr id="4" name="Slide Number Placeholder 3"/>
          <p:cNvSpPr>
            <a:spLocks noGrp="1"/>
          </p:cNvSpPr>
          <p:nvPr>
            <p:ph type="sldNum" sz="quarter" idx="5"/>
          </p:nvPr>
        </p:nvSpPr>
        <p:spPr/>
        <p:txBody>
          <a:bodyPr/>
          <a:lstStyle/>
          <a:p>
            <a:fld id="{2F895FDF-D3F0-4E41-A695-91C18E80A963}" type="slidenum">
              <a:rPr lang="sv-SE" smtClean="0"/>
              <a:t>64</a:t>
            </a:fld>
            <a:endParaRPr lang="sv-SE"/>
          </a:p>
        </p:txBody>
      </p:sp>
    </p:spTree>
    <p:extLst>
      <p:ext uri="{BB962C8B-B14F-4D97-AF65-F5344CB8AC3E}">
        <p14:creationId xmlns:p14="http://schemas.microsoft.com/office/powerpoint/2010/main" val="954061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all text i boxarna </a:t>
            </a:r>
          </a:p>
        </p:txBody>
      </p:sp>
      <p:sp>
        <p:nvSpPr>
          <p:cNvPr id="4" name="Slide Number Placeholder 3"/>
          <p:cNvSpPr>
            <a:spLocks noGrp="1"/>
          </p:cNvSpPr>
          <p:nvPr>
            <p:ph type="sldNum" sz="quarter" idx="5"/>
          </p:nvPr>
        </p:nvSpPr>
        <p:spPr/>
        <p:txBody>
          <a:bodyPr/>
          <a:lstStyle/>
          <a:p>
            <a:fld id="{2F895FDF-D3F0-4E41-A695-91C18E80A963}" type="slidenum">
              <a:rPr lang="sv-SE" smtClean="0"/>
              <a:t>65</a:t>
            </a:fld>
            <a:endParaRPr lang="sv-SE"/>
          </a:p>
        </p:txBody>
      </p:sp>
    </p:spTree>
    <p:extLst>
      <p:ext uri="{BB962C8B-B14F-4D97-AF65-F5344CB8AC3E}">
        <p14:creationId xmlns:p14="http://schemas.microsoft.com/office/powerpoint/2010/main" val="6898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Lagt texten i boxen, med viss svårighet. Blev lite för mycket marginal på högerkanten av boxen, men det var det bästa jag kunde göra. </a:t>
            </a:r>
          </a:p>
        </p:txBody>
      </p:sp>
      <p:sp>
        <p:nvSpPr>
          <p:cNvPr id="4" name="Platshållare för bildnummer 3"/>
          <p:cNvSpPr>
            <a:spLocks noGrp="1"/>
          </p:cNvSpPr>
          <p:nvPr>
            <p:ph type="sldNum" sz="quarter" idx="5"/>
          </p:nvPr>
        </p:nvSpPr>
        <p:spPr/>
        <p:txBody>
          <a:bodyPr/>
          <a:lstStyle/>
          <a:p>
            <a:fld id="{2F895FDF-D3F0-4E41-A695-91C18E80A963}" type="slidenum">
              <a:rPr lang="sv-SE" smtClean="0"/>
              <a:t>66</a:t>
            </a:fld>
            <a:endParaRPr lang="sv-SE"/>
          </a:p>
        </p:txBody>
      </p:sp>
    </p:spTree>
    <p:extLst>
      <p:ext uri="{BB962C8B-B14F-4D97-AF65-F5344CB8AC3E}">
        <p14:creationId xmlns:p14="http://schemas.microsoft.com/office/powerpoint/2010/main" val="38090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boxen och flyttat den ut till höger, som en ”faktaruta” </a:t>
            </a:r>
          </a:p>
          <a:p>
            <a:endParaRPr lang="sv-SE" dirty="0"/>
          </a:p>
        </p:txBody>
      </p:sp>
      <p:sp>
        <p:nvSpPr>
          <p:cNvPr id="4" name="Slide Number Placeholder 3"/>
          <p:cNvSpPr>
            <a:spLocks noGrp="1"/>
          </p:cNvSpPr>
          <p:nvPr>
            <p:ph type="sldNum" sz="quarter" idx="5"/>
          </p:nvPr>
        </p:nvSpPr>
        <p:spPr/>
        <p:txBody>
          <a:bodyPr/>
          <a:lstStyle/>
          <a:p>
            <a:fld id="{2F895FDF-D3F0-4E41-A695-91C18E80A963}" type="slidenum">
              <a:rPr lang="sv-SE" smtClean="0"/>
              <a:t>67</a:t>
            </a:fld>
            <a:endParaRPr lang="sv-SE"/>
          </a:p>
        </p:txBody>
      </p:sp>
    </p:spTree>
    <p:extLst>
      <p:ext uri="{BB962C8B-B14F-4D97-AF65-F5344CB8AC3E}">
        <p14:creationId xmlns:p14="http://schemas.microsoft.com/office/powerpoint/2010/main" val="1318225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boxen, förstår inte pilen och ”han gick” nedtill? Bytt färg på ”hon gick” till röd, syns bättre än den ljuslila som var innan </a:t>
            </a:r>
          </a:p>
        </p:txBody>
      </p:sp>
      <p:sp>
        <p:nvSpPr>
          <p:cNvPr id="4" name="Slide Number Placeholder 3"/>
          <p:cNvSpPr>
            <a:spLocks noGrp="1"/>
          </p:cNvSpPr>
          <p:nvPr>
            <p:ph type="sldNum" sz="quarter" idx="5"/>
          </p:nvPr>
        </p:nvSpPr>
        <p:spPr/>
        <p:txBody>
          <a:bodyPr/>
          <a:lstStyle/>
          <a:p>
            <a:fld id="{2F895FDF-D3F0-4E41-A695-91C18E80A963}" type="slidenum">
              <a:rPr lang="sv-SE" smtClean="0"/>
              <a:t>68</a:t>
            </a:fld>
            <a:endParaRPr lang="sv-SE"/>
          </a:p>
        </p:txBody>
      </p:sp>
    </p:spTree>
    <p:extLst>
      <p:ext uri="{BB962C8B-B14F-4D97-AF65-F5344CB8AC3E}">
        <p14:creationId xmlns:p14="http://schemas.microsoft.com/office/powerpoint/2010/main" val="1648588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Lagt texten i bubblan </a:t>
            </a:r>
          </a:p>
        </p:txBody>
      </p:sp>
      <p:sp>
        <p:nvSpPr>
          <p:cNvPr id="4" name="Slide Number Placeholder 3"/>
          <p:cNvSpPr>
            <a:spLocks noGrp="1"/>
          </p:cNvSpPr>
          <p:nvPr>
            <p:ph type="sldNum" sz="quarter" idx="5"/>
          </p:nvPr>
        </p:nvSpPr>
        <p:spPr/>
        <p:txBody>
          <a:bodyPr/>
          <a:lstStyle/>
          <a:p>
            <a:fld id="{2F895FDF-D3F0-4E41-A695-91C18E80A963}" type="slidenum">
              <a:rPr lang="sv-SE" smtClean="0"/>
              <a:t>76</a:t>
            </a:fld>
            <a:endParaRPr lang="sv-SE"/>
          </a:p>
        </p:txBody>
      </p:sp>
    </p:spTree>
    <p:extLst>
      <p:ext uri="{BB962C8B-B14F-4D97-AF65-F5344CB8AC3E}">
        <p14:creationId xmlns:p14="http://schemas.microsoft.com/office/powerpoint/2010/main" val="1049831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2021-08-08</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1098590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2021-08-08</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6853838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5BEAEF-EF29-4F3A-8441-CB85EC13DF81}"/>
              </a:ext>
            </a:extLst>
          </p:cNvPr>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FEC937D-0A0F-4341-BD00-2086E09F3ED6}"/>
              </a:ext>
            </a:extLst>
          </p:cNvPr>
          <p:cNvSpPr>
            <a:spLocks noGrp="1"/>
          </p:cNvSpPr>
          <p:nvPr>
            <p:ph type="sldNum" sz="quarter" idx="12"/>
          </p:nvPr>
        </p:nvSpPr>
        <p:spPr>
          <a:noFill/>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885905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lvl1pPr>
              <a:defRPr>
                <a:solidFill>
                  <a:schemeClr val="bg1"/>
                </a:solidFill>
              </a:defRPr>
            </a:lvl1pPr>
          </a:lstStyle>
          <a:p>
            <a:fld id="{175A7EC3-6B1F-4138-9FBC-12E165420E2D}" type="datetime1">
              <a:rPr lang="sv-SE" smtClean="0"/>
              <a:t>2021-08-08</a:t>
            </a:fld>
            <a:endParaRPr lang="sv-SE" dirty="0"/>
          </a:p>
        </p:txBody>
      </p:sp>
      <p:sp>
        <p:nvSpPr>
          <p:cNvPr id="5" name="Footer Placeholder 4"/>
          <p:cNvSpPr>
            <a:spLocks noGrp="1"/>
          </p:cNvSpPr>
          <p:nvPr>
            <p:ph type="ftr" sz="quarter" idx="11"/>
          </p:nvPr>
        </p:nvSpPr>
        <p:spPr>
          <a:xfrm>
            <a:off x="308394" y="5936188"/>
            <a:ext cx="7242587" cy="365125"/>
          </a:xfrm>
        </p:spPr>
        <p:txBody>
          <a:bodyPr/>
          <a:lstStyle>
            <a:lvl1pPr>
              <a:defRPr>
                <a:solidFill>
                  <a:schemeClr val="bg1"/>
                </a:solidFill>
              </a:defRPr>
            </a:lvl1p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758965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2021-08-08</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043246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9B393-8C04-47B3-95FA-8590941C90EE}" type="datetime1">
              <a:rPr lang="sv-SE" smtClean="0"/>
              <a:t>2021-08-08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4104223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2021-08-08</a:t>
            </a:fld>
            <a:endParaRPr lang="sv-SE"/>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211360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2021-08-08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4119369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5BEAEF-EF29-4F3A-8441-CB85EC13DF81}"/>
              </a:ext>
            </a:extLst>
          </p:cNvPr>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FEC937D-0A0F-4341-BD00-2086E09F3ED6}"/>
              </a:ext>
            </a:extLst>
          </p:cNvPr>
          <p:cNvSpPr>
            <a:spLocks noGrp="1"/>
          </p:cNvSpPr>
          <p:nvPr>
            <p:ph type="sldNum" sz="quarter" idx="12"/>
          </p:nvPr>
        </p:nvSpPr>
        <p:spPr>
          <a:noFill/>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464417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lvl1pPr>
              <a:defRPr>
                <a:solidFill>
                  <a:schemeClr val="bg1"/>
                </a:solidFill>
              </a:defRPr>
            </a:lvl1pPr>
          </a:lstStyle>
          <a:p>
            <a:fld id="{175A7EC3-6B1F-4138-9FBC-12E165420E2D}" type="datetime1">
              <a:rPr lang="sv-SE" smtClean="0"/>
              <a:t>2021-08-08</a:t>
            </a:fld>
            <a:endParaRPr lang="sv-SE"/>
          </a:p>
        </p:txBody>
      </p:sp>
      <p:sp>
        <p:nvSpPr>
          <p:cNvPr id="5" name="Footer Placeholder 4"/>
          <p:cNvSpPr>
            <a:spLocks noGrp="1"/>
          </p:cNvSpPr>
          <p:nvPr>
            <p:ph type="ftr" sz="quarter" idx="11"/>
          </p:nvPr>
        </p:nvSpPr>
        <p:spPr>
          <a:xfrm>
            <a:off x="308394" y="5936188"/>
            <a:ext cx="7242587" cy="365125"/>
          </a:xfrm>
        </p:spPr>
        <p:txBody>
          <a:bodyPr/>
          <a:lstStyle>
            <a:lvl1pPr>
              <a:defRPr>
                <a:solidFill>
                  <a:schemeClr val="bg1"/>
                </a:solidFill>
              </a:defRPr>
            </a:lvl1pPr>
          </a:lstStyle>
          <a:p>
            <a:endParaRPr lang="sv-SE"/>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3658498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mnkort">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2021-08-08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a:p>
        </p:txBody>
      </p:sp>
    </p:spTree>
    <p:custDataLst>
      <p:tags r:id="rId1"/>
    </p:custDataLst>
    <p:extLst>
      <p:ext uri="{BB962C8B-B14F-4D97-AF65-F5344CB8AC3E}">
        <p14:creationId xmlns:p14="http://schemas.microsoft.com/office/powerpoint/2010/main" val="2019990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9B393-8C04-47B3-95FA-8590941C90EE}" type="datetime1">
              <a:rPr lang="sv-SE" smtClean="0"/>
              <a:t>2021-08-08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1962141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2021-08-08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1178724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2021-08-08</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2157129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microsoft.com/office/2007/relationships/hdphoto" Target="../media/hdphoto1.wdp"/><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extLst>
              <a:ext uri="{BEBA8EAE-BF5A-486C-A8C5-ECC9F3942E4B}">
                <a14:imgProps xmlns:a14="http://schemas.microsoft.com/office/drawing/2010/main">
                  <a14:imgLayer r:embed="rId11">
                    <a14:imgEffect>
                      <a14:sharpenSoften amount="25000"/>
                    </a14:imgEffect>
                    <a14:imgEffect>
                      <a14:brightnessContrast bright="22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2021-08-08</a:t>
            </a:fld>
            <a:endParaRPr lang="sv-SE"/>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a:p>
        </p:txBody>
      </p:sp>
    </p:spTree>
    <p:custDataLst>
      <p:tags r:id="rId9"/>
    </p:custDataLst>
    <p:extLst>
      <p:ext uri="{BB962C8B-B14F-4D97-AF65-F5344CB8AC3E}">
        <p14:creationId xmlns:p14="http://schemas.microsoft.com/office/powerpoint/2010/main" val="4008683195"/>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extLst>
              <a:ext uri="{BEBA8EAE-BF5A-486C-A8C5-ECC9F3942E4B}">
                <a14:imgProps xmlns:a14="http://schemas.microsoft.com/office/drawing/2010/main">
                  <a14:imgLayer r:embed="rId11">
                    <a14:imgEffect>
                      <a14:sharpenSoften amount="25000"/>
                    </a14:imgEffect>
                    <a14:imgEffect>
                      <a14:brightnessContrast bright="22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2021-08-08</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custDataLst>
      <p:tags r:id="rId9"/>
    </p:custDataLst>
    <p:extLst>
      <p:ext uri="{BB962C8B-B14F-4D97-AF65-F5344CB8AC3E}">
        <p14:creationId xmlns:p14="http://schemas.microsoft.com/office/powerpoint/2010/main" val="3541237039"/>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16.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accent6">
                <a:lumMod val="75000"/>
              </a:schemeClr>
            </a:gs>
            <a:gs pos="49000">
              <a:srgbClr val="A41503"/>
            </a:gs>
            <a:gs pos="42000">
              <a:schemeClr val="bg2">
                <a:tint val="96000"/>
                <a:shade val="100000"/>
                <a:hueMod val="270000"/>
                <a:satMod val="200000"/>
                <a:lumMod val="128000"/>
              </a:schemeClr>
            </a:gs>
            <a:gs pos="70000">
              <a:schemeClr val="bg2">
                <a:shade val="100000"/>
                <a:hueMod val="100000"/>
                <a:satMod val="110000"/>
                <a:lumMod val="130000"/>
              </a:schemeClr>
            </a:gs>
            <a:gs pos="100000">
              <a:srgbClr val="FF0000"/>
            </a:gs>
          </a:gsLst>
          <a:lin ang="135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28D25-C2E6-42A4-BD4B-B2AF3073EFE8}"/>
              </a:ext>
            </a:extLst>
          </p:cNvPr>
          <p:cNvSpPr>
            <a:spLocks noGrp="1"/>
          </p:cNvSpPr>
          <p:nvPr>
            <p:ph type="ctrTitle"/>
          </p:nvPr>
        </p:nvSpPr>
        <p:spPr>
          <a:xfrm>
            <a:off x="680322" y="1005840"/>
            <a:ext cx="8144134" cy="3100939"/>
          </a:xfrm>
        </p:spPr>
        <p:txBody>
          <a:bodyPr/>
          <a:lstStyle/>
          <a:p>
            <a:pPr rtl="0"/>
            <a:r>
              <a:rPr lang="sv-SE" dirty="0"/>
              <a:t> </a:t>
            </a:r>
            <a:r>
              <a:rPr lang="ar-SA" dirty="0"/>
              <a:t>  </a:t>
            </a:r>
            <a:r>
              <a:rPr lang="ar-SA" sz="2800" dirty="0"/>
              <a:t>بسم الله الرحمن الرحيم</a:t>
            </a:r>
            <a:br>
              <a:rPr lang="ar-SA" dirty="0"/>
            </a:br>
            <a:r>
              <a:rPr lang="sv-SE" dirty="0"/>
              <a:t>Arabiska nivå 1</a:t>
            </a:r>
          </a:p>
        </p:txBody>
      </p:sp>
      <p:sp>
        <p:nvSpPr>
          <p:cNvPr id="9" name="Underrubrik 2">
            <a:extLst>
              <a:ext uri="{FF2B5EF4-FFF2-40B4-BE49-F238E27FC236}">
                <a16:creationId xmlns:a16="http://schemas.microsoft.com/office/drawing/2014/main" id="{58CDF54F-9989-4CD2-B511-68D358B4E3D6}"/>
              </a:ext>
            </a:extLst>
          </p:cNvPr>
          <p:cNvSpPr>
            <a:spLocks noGrp="1"/>
          </p:cNvSpPr>
          <p:nvPr>
            <p:ph type="subTitle" idx="1"/>
          </p:nvPr>
        </p:nvSpPr>
        <p:spPr>
          <a:xfrm>
            <a:off x="980419" y="4518385"/>
            <a:ext cx="9446815" cy="2272940"/>
          </a:xfrm>
        </p:spPr>
        <p:txBody>
          <a:bodyPr>
            <a:normAutofit fontScale="55000" lnSpcReduction="20000"/>
          </a:bodyPr>
          <a:lstStyle/>
          <a:p>
            <a:r>
              <a:rPr lang="ar-SA" sz="4400" dirty="0"/>
              <a:t>   </a:t>
            </a:r>
            <a:r>
              <a:rPr lang="sv-SE" sz="4400" dirty="0"/>
              <a:t>            </a:t>
            </a:r>
            <a:r>
              <a:rPr lang="ar-SA" sz="4400" dirty="0"/>
              <a:t>   </a:t>
            </a:r>
            <a:r>
              <a:rPr lang="sv-SE" sz="4400" dirty="0"/>
              <a:t>    Mustafa Abu Adam</a:t>
            </a:r>
            <a:r>
              <a:rPr lang="ar-SA" sz="4400" dirty="0"/>
              <a:t>       </a:t>
            </a:r>
            <a:r>
              <a:rPr lang="sv-SE" sz="4400" dirty="0"/>
              <a:t>       </a:t>
            </a:r>
            <a:r>
              <a:rPr lang="ar-SA" sz="4400" dirty="0"/>
              <a:t> </a:t>
            </a:r>
            <a:endParaRPr lang="sv-SE" sz="4400" dirty="0"/>
          </a:p>
          <a:p>
            <a:r>
              <a:rPr lang="sv-SE" sz="3600" dirty="0"/>
              <a:t>   </a:t>
            </a:r>
            <a:r>
              <a:rPr lang="ar-SA" sz="3600" dirty="0"/>
              <a:t> </a:t>
            </a:r>
            <a:r>
              <a:rPr lang="sv-SE" sz="3600" dirty="0"/>
              <a:t>Arabiskacentret.se</a:t>
            </a:r>
            <a:r>
              <a:rPr lang="ar-SA" sz="3600" dirty="0"/>
              <a:t>         </a:t>
            </a:r>
            <a:r>
              <a:rPr lang="sv-SE" sz="3600" dirty="0"/>
              <a:t>          </a:t>
            </a:r>
            <a:r>
              <a:rPr lang="ar-SA" sz="3600" dirty="0"/>
              <a:t>    </a:t>
            </a:r>
            <a:endParaRPr lang="sv-SE" sz="3600" dirty="0"/>
          </a:p>
          <a:p>
            <a:r>
              <a:rPr lang="sv-SE" sz="3300" dirty="0"/>
              <a:t>   </a:t>
            </a:r>
            <a:r>
              <a:rPr lang="ar-SA" sz="3300" dirty="0"/>
              <a:t>  </a:t>
            </a:r>
            <a:r>
              <a:rPr lang="sv-SE" sz="3300" dirty="0"/>
              <a:t>  Arabiskacentret@gmail.com</a:t>
            </a:r>
            <a:r>
              <a:rPr lang="ar-SA" sz="3300" dirty="0"/>
              <a:t>   </a:t>
            </a:r>
            <a:r>
              <a:rPr lang="sv-SE" sz="3300" dirty="0"/>
              <a:t>      </a:t>
            </a:r>
            <a:r>
              <a:rPr lang="ar-SA" sz="3300" dirty="0"/>
              <a:t>     </a:t>
            </a:r>
            <a:endParaRPr lang="sv-SE" sz="3300" dirty="0"/>
          </a:p>
          <a:p>
            <a:endParaRPr lang="sv-SE" dirty="0"/>
          </a:p>
          <a:p>
            <a:endParaRPr lang="sv-SE" dirty="0"/>
          </a:p>
          <a:p>
            <a:endParaRPr lang="sv-SE" dirty="0"/>
          </a:p>
          <a:p>
            <a:r>
              <a:rPr lang="sv-SE" dirty="0"/>
              <a:t>Uppdaterad</a:t>
            </a:r>
            <a:endParaRPr lang="sv-SE" sz="1700" dirty="0"/>
          </a:p>
          <a:p>
            <a:r>
              <a:rPr lang="sv-SE"/>
              <a:t> 2020-08-23</a:t>
            </a:r>
            <a:endParaRPr lang="sv-SE" dirty="0"/>
          </a:p>
        </p:txBody>
      </p:sp>
      <p:sp>
        <p:nvSpPr>
          <p:cNvPr id="4" name="Platshållare för bildnummer 3">
            <a:extLst>
              <a:ext uri="{FF2B5EF4-FFF2-40B4-BE49-F238E27FC236}">
                <a16:creationId xmlns:a16="http://schemas.microsoft.com/office/drawing/2014/main" id="{68B3A5E2-6D47-491E-81BB-09141210F41D}"/>
              </a:ext>
            </a:extLst>
          </p:cNvPr>
          <p:cNvSpPr>
            <a:spLocks noGrp="1"/>
          </p:cNvSpPr>
          <p:nvPr>
            <p:ph type="sldNum" sz="quarter" idx="12"/>
          </p:nvPr>
        </p:nvSpPr>
        <p:spPr/>
        <p:txBody>
          <a:bodyPr/>
          <a:lstStyle/>
          <a:p>
            <a:fld id="{177D6179-9D4F-9247-ABDE-D082469CF89C}" type="slidenum">
              <a:rPr lang="sv-SE" smtClean="0"/>
              <a:t>1</a:t>
            </a:fld>
            <a:endParaRPr lang="sv-SE"/>
          </a:p>
        </p:txBody>
      </p:sp>
      <p:pic>
        <p:nvPicPr>
          <p:cNvPr id="5" name="Bildobjekt 4">
            <a:extLst>
              <a:ext uri="{FF2B5EF4-FFF2-40B4-BE49-F238E27FC236}">
                <a16:creationId xmlns:a16="http://schemas.microsoft.com/office/drawing/2014/main" id="{C84D997D-8253-412B-9025-31AED7FFE4B5}"/>
              </a:ext>
            </a:extLst>
          </p:cNvPr>
          <p:cNvPicPr>
            <a:picLocks noChangeAspect="1"/>
          </p:cNvPicPr>
          <p:nvPr/>
        </p:nvPicPr>
        <p:blipFill rotWithShape="1">
          <a:blip r:embed="rId2"/>
          <a:srcRect r="31531" b="20329"/>
          <a:stretch/>
        </p:blipFill>
        <p:spPr>
          <a:xfrm>
            <a:off x="10582275" y="6271407"/>
            <a:ext cx="1370565" cy="377044"/>
          </a:xfrm>
          <a:prstGeom prst="rect">
            <a:avLst/>
          </a:prstGeom>
        </p:spPr>
      </p:pic>
    </p:spTree>
    <p:extLst>
      <p:ext uri="{BB962C8B-B14F-4D97-AF65-F5344CB8AC3E}">
        <p14:creationId xmlns:p14="http://schemas.microsoft.com/office/powerpoint/2010/main" val="3518541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A6F4EC-8ABF-4D40-9A09-CC047A7726FB}"/>
              </a:ext>
            </a:extLst>
          </p:cNvPr>
          <p:cNvSpPr>
            <a:spLocks noGrp="1"/>
          </p:cNvSpPr>
          <p:nvPr>
            <p:ph type="title"/>
          </p:nvPr>
        </p:nvSpPr>
        <p:spPr/>
        <p:txBody>
          <a:bodyPr/>
          <a:lstStyle/>
          <a:p>
            <a:r>
              <a:rPr lang="sv-SE" dirty="0"/>
              <a:t>Vem är..</a:t>
            </a:r>
            <a:br>
              <a:rPr lang="sv-SE" dirty="0"/>
            </a:br>
            <a:r>
              <a:rPr lang="ar-SA" dirty="0"/>
              <a:t>مَنْ</a:t>
            </a:r>
            <a:endParaRPr lang="sv-SE" dirty="0"/>
          </a:p>
        </p:txBody>
      </p:sp>
      <p:sp>
        <p:nvSpPr>
          <p:cNvPr id="3" name="Platshållare för innehåll 2">
            <a:extLst>
              <a:ext uri="{FF2B5EF4-FFF2-40B4-BE49-F238E27FC236}">
                <a16:creationId xmlns:a16="http://schemas.microsoft.com/office/drawing/2014/main" id="{8E8E06A3-8372-46B7-B246-F8A3CBA45534}"/>
              </a:ext>
            </a:extLst>
          </p:cNvPr>
          <p:cNvSpPr>
            <a:spLocks noGrp="1"/>
          </p:cNvSpPr>
          <p:nvPr>
            <p:ph idx="1"/>
          </p:nvPr>
        </p:nvSpPr>
        <p:spPr>
          <a:xfrm>
            <a:off x="172720" y="2092960"/>
            <a:ext cx="11238229" cy="4368800"/>
          </a:xfrm>
        </p:spPr>
        <p:txBody>
          <a:bodyPr>
            <a:normAutofit/>
          </a:bodyPr>
          <a:lstStyle/>
          <a:p>
            <a:pPr marL="0" indent="0">
              <a:buNone/>
            </a:pPr>
            <a:r>
              <a:rPr lang="sv-SE" dirty="0">
                <a:solidFill>
                  <a:srgbClr val="FFFFFF"/>
                </a:solidFill>
              </a:rPr>
              <a:t>Frågeordet </a:t>
            </a:r>
            <a:r>
              <a:rPr lang="ar-SA" dirty="0">
                <a:solidFill>
                  <a:srgbClr val="FFFFFF"/>
                </a:solidFill>
              </a:rPr>
              <a:t>من</a:t>
            </a:r>
            <a:r>
              <a:rPr lang="sv-SE" dirty="0">
                <a:solidFill>
                  <a:srgbClr val="FFFFFF"/>
                </a:solidFill>
              </a:rPr>
              <a:t> fungerar precis som </a:t>
            </a:r>
            <a:r>
              <a:rPr lang="ar-SA" dirty="0">
                <a:solidFill>
                  <a:srgbClr val="FFFFFF"/>
                </a:solidFill>
              </a:rPr>
              <a:t>ما</a:t>
            </a:r>
            <a:r>
              <a:rPr lang="sv-SE" dirty="0">
                <a:solidFill>
                  <a:srgbClr val="FFFFFF"/>
                </a:solidFill>
              </a:rPr>
              <a:t> med en skillnad</a:t>
            </a:r>
            <a:r>
              <a:rPr lang="ar-SA" dirty="0">
                <a:solidFill>
                  <a:srgbClr val="FFFFFF"/>
                </a:solidFill>
              </a:rPr>
              <a:t>:</a:t>
            </a:r>
            <a:endParaRPr lang="sv-SE" dirty="0">
              <a:solidFill>
                <a:srgbClr val="FFFFFF"/>
              </a:solidFill>
            </a:endParaRPr>
          </a:p>
          <a:p>
            <a:pPr marL="0" indent="0">
              <a:buNone/>
            </a:pPr>
            <a:r>
              <a:rPr lang="ar-SA" dirty="0">
                <a:solidFill>
                  <a:srgbClr val="FFFFFF"/>
                </a:solidFill>
              </a:rPr>
              <a:t>من</a:t>
            </a:r>
            <a:r>
              <a:rPr lang="sv-SE" dirty="0">
                <a:solidFill>
                  <a:srgbClr val="FFFFFF"/>
                </a:solidFill>
              </a:rPr>
              <a:t> används till det som </a:t>
            </a:r>
            <a:r>
              <a:rPr lang="sv-SE" i="1" u="sng" dirty="0">
                <a:solidFill>
                  <a:srgbClr val="FFFFFF"/>
                </a:solidFill>
              </a:rPr>
              <a:t>besitter</a:t>
            </a:r>
            <a:r>
              <a:rPr lang="sv-SE" dirty="0">
                <a:solidFill>
                  <a:srgbClr val="FFFFFF"/>
                </a:solidFill>
              </a:rPr>
              <a:t> intellekt, till skillnad till</a:t>
            </a:r>
            <a:r>
              <a:rPr lang="ar-SA" dirty="0">
                <a:solidFill>
                  <a:srgbClr val="FFFFFF"/>
                </a:solidFill>
              </a:rPr>
              <a:t>ما </a:t>
            </a:r>
            <a:r>
              <a:rPr lang="sv-SE" dirty="0">
                <a:solidFill>
                  <a:srgbClr val="FFFFFF"/>
                </a:solidFill>
              </a:rPr>
              <a:t> som endast används till det som </a:t>
            </a:r>
            <a:r>
              <a:rPr lang="sv-SE" b="1" i="1" u="sng" dirty="0">
                <a:solidFill>
                  <a:srgbClr val="FFFFFF"/>
                </a:solidFill>
              </a:rPr>
              <a:t>inte</a:t>
            </a:r>
            <a:r>
              <a:rPr lang="sv-SE" u="sng" dirty="0">
                <a:solidFill>
                  <a:srgbClr val="FFFFFF"/>
                </a:solidFill>
              </a:rPr>
              <a:t> besitter</a:t>
            </a:r>
            <a:r>
              <a:rPr lang="sv-SE" dirty="0">
                <a:solidFill>
                  <a:srgbClr val="FFFFFF"/>
                </a:solidFill>
              </a:rPr>
              <a:t> intellekt. </a:t>
            </a:r>
            <a:r>
              <a:rPr lang="sv-SE" dirty="0"/>
              <a:t>Dock är betydelsen densamma</a:t>
            </a:r>
            <a:r>
              <a:rPr lang="sv-SE" dirty="0">
                <a:solidFill>
                  <a:srgbClr val="FFFFFF"/>
                </a:solidFill>
              </a:rPr>
              <a:t>. </a:t>
            </a:r>
          </a:p>
          <a:p>
            <a:endParaRPr lang="sv-SE" dirty="0">
              <a:solidFill>
                <a:srgbClr val="FFFFFF"/>
              </a:solidFill>
            </a:endParaRPr>
          </a:p>
          <a:p>
            <a:pPr marL="0" indent="0">
              <a:buNone/>
            </a:pPr>
            <a:r>
              <a:rPr lang="ar-SA" dirty="0">
                <a:solidFill>
                  <a:srgbClr val="FFFFFF"/>
                </a:solidFill>
              </a:rPr>
              <a:t>من هذا؟  </a:t>
            </a:r>
            <a:r>
              <a:rPr lang="sv-SE" dirty="0">
                <a:solidFill>
                  <a:srgbClr val="FFFFFF"/>
                </a:solidFill>
              </a:rPr>
              <a:t>                      </a:t>
            </a:r>
            <a:r>
              <a:rPr lang="ar-SA" dirty="0">
                <a:solidFill>
                  <a:srgbClr val="FFFFFF"/>
                </a:solidFill>
              </a:rPr>
              <a:t>من هذا؟</a:t>
            </a:r>
          </a:p>
          <a:p>
            <a:pPr marL="0" indent="0">
              <a:buNone/>
            </a:pPr>
            <a:r>
              <a:rPr lang="ar-SA" dirty="0">
                <a:solidFill>
                  <a:srgbClr val="FFFFFF"/>
                </a:solidFill>
              </a:rPr>
              <a:t>هذا طَبِيبٌ.</a:t>
            </a:r>
            <a:r>
              <a:rPr lang="sv-SE" dirty="0">
                <a:solidFill>
                  <a:srgbClr val="FFFFFF"/>
                </a:solidFill>
              </a:rPr>
              <a:t>  </a:t>
            </a:r>
            <a:r>
              <a:rPr lang="ar-SA" dirty="0">
                <a:solidFill>
                  <a:srgbClr val="FFFFFF"/>
                </a:solidFill>
              </a:rPr>
              <a:t>       </a:t>
            </a:r>
            <a:r>
              <a:rPr lang="sv-SE" dirty="0">
                <a:solidFill>
                  <a:srgbClr val="FFFFFF"/>
                </a:solidFill>
              </a:rPr>
              <a:t>          </a:t>
            </a:r>
            <a:r>
              <a:rPr lang="ar-SA" dirty="0">
                <a:solidFill>
                  <a:srgbClr val="FFFFFF"/>
                </a:solidFill>
              </a:rPr>
              <a:t>هذا حِصانٌ.</a:t>
            </a:r>
            <a:r>
              <a:rPr lang="sv-SE" dirty="0">
                <a:solidFill>
                  <a:srgbClr val="FFFFFF"/>
                </a:solidFill>
              </a:rPr>
              <a:t> </a:t>
            </a:r>
            <a:endParaRPr lang="ar-SA" dirty="0">
              <a:solidFill>
                <a:srgbClr val="FFFFFF"/>
              </a:solidFill>
            </a:endParaRPr>
          </a:p>
          <a:p>
            <a:pPr marL="0" indent="0">
              <a:buNone/>
            </a:pPr>
            <a:r>
              <a:rPr lang="ar-SA" dirty="0">
                <a:solidFill>
                  <a:srgbClr val="FFFFFF"/>
                </a:solidFill>
              </a:rPr>
              <a:t> </a:t>
            </a:r>
            <a:r>
              <a:rPr lang="sv-SE" dirty="0">
                <a:solidFill>
                  <a:srgbClr val="92D050"/>
                </a:solidFill>
              </a:rPr>
              <a:t>Korrekt</a:t>
            </a:r>
            <a:r>
              <a:rPr lang="sv-SE" dirty="0">
                <a:solidFill>
                  <a:srgbClr val="00B050"/>
                </a:solidFill>
              </a:rPr>
              <a:t>                   </a:t>
            </a:r>
            <a:r>
              <a:rPr lang="sv-SE" dirty="0">
                <a:solidFill>
                  <a:srgbClr val="FF0000"/>
                </a:solidFill>
              </a:rPr>
              <a:t>Inkorrekt</a:t>
            </a:r>
            <a:endParaRPr lang="ar-SA" dirty="0">
              <a:solidFill>
                <a:srgbClr val="FF0000"/>
              </a:solidFill>
            </a:endParaRPr>
          </a:p>
        </p:txBody>
      </p:sp>
      <p:sp>
        <p:nvSpPr>
          <p:cNvPr id="4" name="Platshållare för bildnummer 3">
            <a:extLst>
              <a:ext uri="{FF2B5EF4-FFF2-40B4-BE49-F238E27FC236}">
                <a16:creationId xmlns:a16="http://schemas.microsoft.com/office/drawing/2014/main" id="{174B1DB9-D2A9-416E-BD67-1B8A46DDF5BF}"/>
              </a:ext>
            </a:extLst>
          </p:cNvPr>
          <p:cNvSpPr>
            <a:spLocks noGrp="1"/>
          </p:cNvSpPr>
          <p:nvPr>
            <p:ph type="sldNum" sz="quarter" idx="12"/>
          </p:nvPr>
        </p:nvSpPr>
        <p:spPr/>
        <p:txBody>
          <a:bodyPr/>
          <a:lstStyle/>
          <a:p>
            <a:fld id="{177D6179-9D4F-9247-ABDE-D082469CF89C}" type="slidenum">
              <a:rPr lang="sv-SE" smtClean="0"/>
              <a:t>10</a:t>
            </a:fld>
            <a:endParaRPr lang="sv-SE"/>
          </a:p>
        </p:txBody>
      </p:sp>
      <p:sp>
        <p:nvSpPr>
          <p:cNvPr id="5" name="Ellips 4">
            <a:extLst>
              <a:ext uri="{FF2B5EF4-FFF2-40B4-BE49-F238E27FC236}">
                <a16:creationId xmlns:a16="http://schemas.microsoft.com/office/drawing/2014/main" id="{CA15E8F7-8969-4F33-983F-02692B57BCDD}"/>
              </a:ext>
            </a:extLst>
          </p:cNvPr>
          <p:cNvSpPr/>
          <p:nvPr/>
        </p:nvSpPr>
        <p:spPr>
          <a:xfrm>
            <a:off x="10035756" y="5559377"/>
            <a:ext cx="1847850" cy="1090789"/>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FFFFFF"/>
                </a:solidFill>
              </a:rPr>
              <a:t>اسم</a:t>
            </a:r>
            <a:endParaRPr lang="sv-SE" sz="4400" dirty="0">
              <a:solidFill>
                <a:srgbClr val="FFFFFF"/>
              </a:solidFill>
            </a:endParaRPr>
          </a:p>
        </p:txBody>
      </p:sp>
      <p:pic>
        <p:nvPicPr>
          <p:cNvPr id="6" name="Bildobjekt 5">
            <a:extLst>
              <a:ext uri="{FF2B5EF4-FFF2-40B4-BE49-F238E27FC236}">
                <a16:creationId xmlns:a16="http://schemas.microsoft.com/office/drawing/2014/main" id="{46D423D4-3DCC-479A-A835-4695CD65BDFF}"/>
              </a:ext>
            </a:extLst>
          </p:cNvPr>
          <p:cNvPicPr>
            <a:picLocks noChangeAspect="1"/>
          </p:cNvPicPr>
          <p:nvPr/>
        </p:nvPicPr>
        <p:blipFill>
          <a:blip r:embed="rId2"/>
          <a:stretch>
            <a:fillRect/>
          </a:stretch>
        </p:blipFill>
        <p:spPr>
          <a:xfrm>
            <a:off x="396200" y="5190293"/>
            <a:ext cx="914479" cy="914479"/>
          </a:xfrm>
          <a:prstGeom prst="rect">
            <a:avLst/>
          </a:prstGeom>
        </p:spPr>
      </p:pic>
      <p:pic>
        <p:nvPicPr>
          <p:cNvPr id="7" name="Bildobjekt 6">
            <a:extLst>
              <a:ext uri="{FF2B5EF4-FFF2-40B4-BE49-F238E27FC236}">
                <a16:creationId xmlns:a16="http://schemas.microsoft.com/office/drawing/2014/main" id="{2B46705A-5DA4-46D6-8C50-D91833BF7505}"/>
              </a:ext>
            </a:extLst>
          </p:cNvPr>
          <p:cNvPicPr>
            <a:picLocks noChangeAspect="1"/>
          </p:cNvPicPr>
          <p:nvPr/>
        </p:nvPicPr>
        <p:blipFill>
          <a:blip r:embed="rId3"/>
          <a:stretch>
            <a:fillRect/>
          </a:stretch>
        </p:blipFill>
        <p:spPr>
          <a:xfrm>
            <a:off x="3108920" y="5343928"/>
            <a:ext cx="914479" cy="786452"/>
          </a:xfrm>
          <a:prstGeom prst="rect">
            <a:avLst/>
          </a:prstGeom>
        </p:spPr>
      </p:pic>
    </p:spTree>
    <p:extLst>
      <p:ext uri="{BB962C8B-B14F-4D97-AF65-F5344CB8AC3E}">
        <p14:creationId xmlns:p14="http://schemas.microsoft.com/office/powerpoint/2010/main" val="387618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42DCFC04-FF5B-44B3-9ACF-E7C22F4F4DA3}"/>
              </a:ext>
            </a:extLst>
          </p:cNvPr>
          <p:cNvSpPr/>
          <p:nvPr/>
        </p:nvSpPr>
        <p:spPr>
          <a:xfrm>
            <a:off x="142240" y="3057525"/>
            <a:ext cx="7725410" cy="1956460"/>
          </a:xfrm>
          <a:prstGeom prst="roundRect">
            <a:avLst/>
          </a:prstGeom>
          <a:solidFill>
            <a:srgbClr val="B22600"/>
          </a:solidFill>
          <a:ln w="3810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B246671F-813B-4A93-A4AB-D5BBC64BE891}"/>
              </a:ext>
            </a:extLst>
          </p:cNvPr>
          <p:cNvSpPr>
            <a:spLocks noGrp="1"/>
          </p:cNvSpPr>
          <p:nvPr>
            <p:ph type="title"/>
          </p:nvPr>
        </p:nvSpPr>
        <p:spPr/>
        <p:txBody>
          <a:bodyPr/>
          <a:lstStyle/>
          <a:p>
            <a:r>
              <a:rPr lang="ar-SA" dirty="0"/>
              <a:t>أيُّ</a:t>
            </a:r>
            <a:br>
              <a:rPr lang="sv-SE" dirty="0"/>
            </a:br>
            <a:r>
              <a:rPr lang="sv-SE" dirty="0"/>
              <a:t>Vilken/vilket</a:t>
            </a:r>
          </a:p>
        </p:txBody>
      </p:sp>
      <p:sp>
        <p:nvSpPr>
          <p:cNvPr id="3" name="Platshållare för innehåll 2">
            <a:extLst>
              <a:ext uri="{FF2B5EF4-FFF2-40B4-BE49-F238E27FC236}">
                <a16:creationId xmlns:a16="http://schemas.microsoft.com/office/drawing/2014/main" id="{71371F0A-31F2-4525-B903-BBBD9DA8F827}"/>
              </a:ext>
            </a:extLst>
          </p:cNvPr>
          <p:cNvSpPr>
            <a:spLocks noGrp="1"/>
          </p:cNvSpPr>
          <p:nvPr>
            <p:ph idx="1"/>
          </p:nvPr>
        </p:nvSpPr>
        <p:spPr>
          <a:xfrm>
            <a:off x="142240" y="2092960"/>
            <a:ext cx="11907520" cy="4612640"/>
          </a:xfrm>
        </p:spPr>
        <p:txBody>
          <a:bodyPr>
            <a:normAutofit fontScale="92500" lnSpcReduction="20000"/>
          </a:bodyPr>
          <a:lstStyle/>
          <a:p>
            <a:r>
              <a:rPr lang="sv-SE" dirty="0">
                <a:solidFill>
                  <a:srgbClr val="FFFFFF"/>
                </a:solidFill>
              </a:rPr>
              <a:t> Betyder vilken/vilket.</a:t>
            </a:r>
          </a:p>
          <a:p>
            <a:r>
              <a:rPr lang="sv-SE" i="1" dirty="0" err="1">
                <a:solidFill>
                  <a:srgbClr val="FFFFFF"/>
                </a:solidFill>
              </a:rPr>
              <a:t>Mudhaf</a:t>
            </a:r>
            <a:r>
              <a:rPr lang="sv-SE" i="1" dirty="0">
                <a:solidFill>
                  <a:srgbClr val="FFFFFF"/>
                </a:solidFill>
              </a:rPr>
              <a:t>.</a:t>
            </a:r>
          </a:p>
          <a:p>
            <a:pPr marL="457200" indent="-457200">
              <a:buFont typeface="+mj-lt"/>
              <a:buAutoNum type="alphaLcParenR"/>
            </a:pPr>
            <a:endParaRPr lang="sv-SE" dirty="0">
              <a:solidFill>
                <a:srgbClr val="FFFFFF"/>
              </a:solidFill>
            </a:endParaRPr>
          </a:p>
          <a:p>
            <a:pPr marL="0" indent="0">
              <a:buNone/>
            </a:pPr>
            <a:r>
              <a:rPr lang="ar-SA" sz="2600" dirty="0">
                <a:solidFill>
                  <a:srgbClr val="FFFFFF"/>
                </a:solidFill>
              </a:rPr>
              <a:t>أَ</a:t>
            </a:r>
            <a:r>
              <a:rPr lang="ar-SA" sz="2600" dirty="0"/>
              <a:t>يُّ</a:t>
            </a:r>
            <a:r>
              <a:rPr lang="ar-SA" sz="2600" dirty="0">
                <a:solidFill>
                  <a:srgbClr val="FFFFFF"/>
                </a:solidFill>
              </a:rPr>
              <a:t> بيتٍ هذا؟</a:t>
            </a:r>
            <a:r>
              <a:rPr lang="sv-SE" sz="2600" dirty="0"/>
              <a:t> </a:t>
            </a:r>
            <a:r>
              <a:rPr lang="sv-SE" dirty="0">
                <a:solidFill>
                  <a:srgbClr val="FFFFFF"/>
                </a:solidFill>
              </a:rPr>
              <a:t>– Vilket hus är detta?</a:t>
            </a:r>
          </a:p>
          <a:p>
            <a:pPr marL="0" indent="0">
              <a:buNone/>
            </a:pPr>
            <a:endParaRPr lang="sv-SE" dirty="0">
              <a:solidFill>
                <a:srgbClr val="FFFFFF"/>
              </a:solidFill>
            </a:endParaRPr>
          </a:p>
          <a:p>
            <a:pPr marL="0" indent="0">
              <a:buNone/>
            </a:pPr>
            <a:r>
              <a:rPr lang="ar-SA" sz="2600" dirty="0">
                <a:solidFill>
                  <a:srgbClr val="FFFFFF"/>
                </a:solidFill>
              </a:rPr>
              <a:t>أ</a:t>
            </a:r>
            <a:r>
              <a:rPr lang="ar-SA" sz="2600" dirty="0"/>
              <a:t>َيَّ</a:t>
            </a:r>
            <a:r>
              <a:rPr lang="ar-SA" sz="2600" dirty="0">
                <a:solidFill>
                  <a:srgbClr val="FFFFFF"/>
                </a:solidFill>
              </a:rPr>
              <a:t> كتابٍ قَرَأْتَ؟</a:t>
            </a:r>
            <a:r>
              <a:rPr lang="sv-SE" sz="2600" dirty="0"/>
              <a:t> </a:t>
            </a:r>
            <a:r>
              <a:rPr lang="sv-SE" sz="2600" dirty="0">
                <a:solidFill>
                  <a:schemeClr val="tx1"/>
                </a:solidFill>
              </a:rPr>
              <a:t>- Vilken bok läste du?</a:t>
            </a:r>
          </a:p>
          <a:p>
            <a:pPr marL="0" indent="0">
              <a:buNone/>
            </a:pPr>
            <a:endParaRPr lang="ar-SA" dirty="0">
              <a:solidFill>
                <a:schemeClr val="tx1"/>
              </a:solidFill>
            </a:endParaRPr>
          </a:p>
          <a:p>
            <a:pPr marL="0" indent="0">
              <a:buNone/>
            </a:pPr>
            <a:r>
              <a:rPr lang="ar-SA" sz="2600" dirty="0">
                <a:solidFill>
                  <a:schemeClr val="tx1"/>
                </a:solidFill>
              </a:rPr>
              <a:t>في أَ</a:t>
            </a:r>
            <a:r>
              <a:rPr lang="ar-SA" sz="2600" dirty="0"/>
              <a:t>يِّ</a:t>
            </a:r>
            <a:r>
              <a:rPr lang="ar-SA" sz="2600" dirty="0">
                <a:solidFill>
                  <a:schemeClr val="tx1"/>
                </a:solidFill>
              </a:rPr>
              <a:t> فصل جَلَسْتَ؟</a:t>
            </a:r>
            <a:r>
              <a:rPr lang="sv-SE" sz="2600" dirty="0">
                <a:solidFill>
                  <a:schemeClr val="tx1"/>
                </a:solidFill>
              </a:rPr>
              <a:t> </a:t>
            </a:r>
            <a:r>
              <a:rPr lang="sv-SE" dirty="0">
                <a:solidFill>
                  <a:schemeClr val="tx1"/>
                </a:solidFill>
              </a:rPr>
              <a:t>– I vilket klassrum </a:t>
            </a:r>
            <a:r>
              <a:rPr lang="sv-SE" dirty="0">
                <a:solidFill>
                  <a:srgbClr val="FFFFFF"/>
                </a:solidFill>
              </a:rPr>
              <a:t>satte du dig i</a:t>
            </a:r>
            <a:r>
              <a:rPr lang="ar-SA" dirty="0">
                <a:solidFill>
                  <a:srgbClr val="FFFFFF"/>
                </a:solidFill>
              </a:rPr>
              <a:t> </a:t>
            </a:r>
            <a:r>
              <a:rPr lang="sv-SE" dirty="0">
                <a:solidFill>
                  <a:srgbClr val="FFFFFF"/>
                </a:solidFill>
              </a:rPr>
              <a:t>(maskulin)?</a:t>
            </a:r>
            <a:endParaRPr lang="ar-SA" dirty="0">
              <a:solidFill>
                <a:srgbClr val="FFFFFF"/>
              </a:solidFill>
            </a:endParaRPr>
          </a:p>
          <a:p>
            <a:pPr marL="0" indent="0">
              <a:buNone/>
            </a:pPr>
            <a:endParaRPr lang="ar-SA" dirty="0">
              <a:solidFill>
                <a:srgbClr val="FFFFFF"/>
              </a:solidFill>
            </a:endParaRPr>
          </a:p>
          <a:p>
            <a:pPr marL="0" indent="0">
              <a:buNone/>
            </a:pPr>
            <a:r>
              <a:rPr lang="sv-SE" dirty="0">
                <a:solidFill>
                  <a:schemeClr val="tx1"/>
                </a:solidFill>
              </a:rPr>
              <a:t>Vilken slutsats kan vi dra här?</a:t>
            </a:r>
          </a:p>
          <a:p>
            <a:r>
              <a:rPr lang="ar-SA" sz="3000" dirty="0">
                <a:solidFill>
                  <a:srgbClr val="FFFFFF"/>
                </a:solidFill>
              </a:rPr>
              <a:t>أَيُّ</a:t>
            </a:r>
            <a:r>
              <a:rPr lang="sv-SE" sz="2600" dirty="0">
                <a:solidFill>
                  <a:srgbClr val="FFFFFF"/>
                </a:solidFill>
              </a:rPr>
              <a:t> </a:t>
            </a:r>
            <a:r>
              <a:rPr lang="sv-SE" dirty="0">
                <a:solidFill>
                  <a:srgbClr val="FFFFFF"/>
                </a:solidFill>
              </a:rPr>
              <a:t>är inte </a:t>
            </a:r>
            <a:r>
              <a:rPr lang="ar-SA" dirty="0">
                <a:solidFill>
                  <a:srgbClr val="FFFFFF"/>
                </a:solidFill>
              </a:rPr>
              <a:t>مَبْني</a:t>
            </a:r>
            <a:r>
              <a:rPr lang="sv-SE" dirty="0">
                <a:solidFill>
                  <a:srgbClr val="FFFFFF"/>
                </a:solidFill>
              </a:rPr>
              <a:t> (fast). Det är </a:t>
            </a:r>
            <a:r>
              <a:rPr lang="ar-SA" dirty="0">
                <a:solidFill>
                  <a:srgbClr val="FFFFFF"/>
                </a:solidFill>
              </a:rPr>
              <a:t>مُعْرَب</a:t>
            </a:r>
            <a:r>
              <a:rPr lang="sv-SE" dirty="0">
                <a:solidFill>
                  <a:srgbClr val="FFFFFF"/>
                </a:solidFill>
              </a:rPr>
              <a:t> (dynamisk).</a:t>
            </a:r>
          </a:p>
          <a:p>
            <a:r>
              <a:rPr lang="sv-SE" dirty="0">
                <a:solidFill>
                  <a:srgbClr val="FFFFFF"/>
                </a:solidFill>
              </a:rPr>
              <a:t>Frågeord hamnar alltid i </a:t>
            </a:r>
            <a:r>
              <a:rPr lang="sv-SE" i="1" dirty="0">
                <a:solidFill>
                  <a:srgbClr val="FFFFFF"/>
                </a:solidFill>
              </a:rPr>
              <a:t>början</a:t>
            </a:r>
            <a:r>
              <a:rPr lang="sv-SE" dirty="0">
                <a:solidFill>
                  <a:srgbClr val="FFFFFF"/>
                </a:solidFill>
              </a:rPr>
              <a:t> av meningen.</a:t>
            </a:r>
            <a:endParaRPr lang="ar-SA" dirty="0">
              <a:solidFill>
                <a:srgbClr val="FFFFFF"/>
              </a:solidFill>
            </a:endParaRPr>
          </a:p>
        </p:txBody>
      </p:sp>
      <p:sp>
        <p:nvSpPr>
          <p:cNvPr id="4" name="Platshållare för bildnummer 3">
            <a:extLst>
              <a:ext uri="{FF2B5EF4-FFF2-40B4-BE49-F238E27FC236}">
                <a16:creationId xmlns:a16="http://schemas.microsoft.com/office/drawing/2014/main" id="{652CF642-EB94-4B97-94F0-DFC9BBB94C63}"/>
              </a:ext>
            </a:extLst>
          </p:cNvPr>
          <p:cNvSpPr>
            <a:spLocks noGrp="1"/>
          </p:cNvSpPr>
          <p:nvPr>
            <p:ph type="sldNum" sz="quarter" idx="12"/>
          </p:nvPr>
        </p:nvSpPr>
        <p:spPr/>
        <p:txBody>
          <a:bodyPr/>
          <a:lstStyle/>
          <a:p>
            <a:fld id="{177D6179-9D4F-9247-ABDE-D082469CF89C}" type="slidenum">
              <a:rPr lang="sv-SE" smtClean="0"/>
              <a:t>100</a:t>
            </a:fld>
            <a:endParaRPr lang="sv-SE"/>
          </a:p>
        </p:txBody>
      </p:sp>
      <p:sp>
        <p:nvSpPr>
          <p:cNvPr id="5" name="Ellips 4">
            <a:extLst>
              <a:ext uri="{FF2B5EF4-FFF2-40B4-BE49-F238E27FC236}">
                <a16:creationId xmlns:a16="http://schemas.microsoft.com/office/drawing/2014/main" id="{0E330827-0663-4C50-99C6-1933AFE282E4}"/>
              </a:ext>
            </a:extLst>
          </p:cNvPr>
          <p:cNvSpPr/>
          <p:nvPr/>
        </p:nvSpPr>
        <p:spPr>
          <a:xfrm>
            <a:off x="9429751" y="5457824"/>
            <a:ext cx="2379452" cy="1034415"/>
          </a:xfrm>
          <a:prstGeom prst="ellipse">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اسم الاِستفهام</a:t>
            </a:r>
            <a:endParaRPr lang="sv-SE" sz="2800" dirty="0"/>
          </a:p>
        </p:txBody>
      </p:sp>
    </p:spTree>
    <p:extLst>
      <p:ext uri="{BB962C8B-B14F-4D97-AF65-F5344CB8AC3E}">
        <p14:creationId xmlns:p14="http://schemas.microsoft.com/office/powerpoint/2010/main" val="2212520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4FFD21-3527-4A6E-9580-898FAC01B564}"/>
              </a:ext>
            </a:extLst>
          </p:cNvPr>
          <p:cNvSpPr>
            <a:spLocks noGrp="1"/>
          </p:cNvSpPr>
          <p:nvPr>
            <p:ph type="ctrTitle"/>
          </p:nvPr>
        </p:nvSpPr>
        <p:spPr/>
        <p:txBody>
          <a:bodyPr/>
          <a:lstStyle/>
          <a:p>
            <a:r>
              <a:rPr lang="sv-SE"/>
              <a:t>Lektion 15</a:t>
            </a:r>
          </a:p>
        </p:txBody>
      </p:sp>
      <p:sp>
        <p:nvSpPr>
          <p:cNvPr id="3" name="Underrubrik 2">
            <a:extLst>
              <a:ext uri="{FF2B5EF4-FFF2-40B4-BE49-F238E27FC236}">
                <a16:creationId xmlns:a16="http://schemas.microsoft.com/office/drawing/2014/main" id="{414978ED-86FC-42D5-85C2-27F139590480}"/>
              </a:ext>
            </a:extLst>
          </p:cNvPr>
          <p:cNvSpPr>
            <a:spLocks noGrp="1"/>
          </p:cNvSpPr>
          <p:nvPr>
            <p:ph type="subTitle" idx="1"/>
          </p:nvPr>
        </p:nvSpPr>
        <p:spPr/>
        <p:txBody>
          <a:bodyPr/>
          <a:lstStyle/>
          <a:p>
            <a:r>
              <a:rPr lang="ar-SA" sz="2800" dirty="0"/>
              <a:t>قَبْلَ وبَعْدَ</a:t>
            </a:r>
            <a:endParaRPr lang="sv-SE" sz="2800" dirty="0"/>
          </a:p>
          <a:p>
            <a:r>
              <a:rPr lang="sv-SE" dirty="0"/>
              <a:t>Före och efter</a:t>
            </a:r>
          </a:p>
        </p:txBody>
      </p:sp>
      <p:sp>
        <p:nvSpPr>
          <p:cNvPr id="4" name="Platshållare för bildnummer 3">
            <a:extLst>
              <a:ext uri="{FF2B5EF4-FFF2-40B4-BE49-F238E27FC236}">
                <a16:creationId xmlns:a16="http://schemas.microsoft.com/office/drawing/2014/main" id="{ACA249F3-8AE0-486B-B860-EE53D73FA686}"/>
              </a:ext>
            </a:extLst>
          </p:cNvPr>
          <p:cNvSpPr>
            <a:spLocks noGrp="1"/>
          </p:cNvSpPr>
          <p:nvPr>
            <p:ph type="sldNum" sz="quarter" idx="12"/>
          </p:nvPr>
        </p:nvSpPr>
        <p:spPr/>
        <p:txBody>
          <a:bodyPr/>
          <a:lstStyle/>
          <a:p>
            <a:fld id="{177D6179-9D4F-9247-ABDE-D082469CF89C}" type="slidenum">
              <a:rPr lang="sv-SE" smtClean="0"/>
              <a:t>101</a:t>
            </a:fld>
            <a:endParaRPr lang="sv-SE"/>
          </a:p>
        </p:txBody>
      </p:sp>
    </p:spTree>
    <p:extLst>
      <p:ext uri="{BB962C8B-B14F-4D97-AF65-F5344CB8AC3E}">
        <p14:creationId xmlns:p14="http://schemas.microsoft.com/office/powerpoint/2010/main" val="126115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44272F-D8A3-48BA-97CF-55A4E219ECDB}"/>
              </a:ext>
            </a:extLst>
          </p:cNvPr>
          <p:cNvSpPr>
            <a:spLocks noGrp="1"/>
          </p:cNvSpPr>
          <p:nvPr>
            <p:ph type="title"/>
          </p:nvPr>
        </p:nvSpPr>
        <p:spPr/>
        <p:txBody>
          <a:bodyPr/>
          <a:lstStyle/>
          <a:p>
            <a:r>
              <a:rPr lang="sv-SE" dirty="0"/>
              <a:t>5 nya ord</a:t>
            </a:r>
          </a:p>
        </p:txBody>
      </p:sp>
      <p:sp>
        <p:nvSpPr>
          <p:cNvPr id="3" name="Platshållare för innehåll 2">
            <a:extLst>
              <a:ext uri="{FF2B5EF4-FFF2-40B4-BE49-F238E27FC236}">
                <a16:creationId xmlns:a16="http://schemas.microsoft.com/office/drawing/2014/main" id="{CA576B87-E1E7-4C94-8C21-930F461B8250}"/>
              </a:ext>
            </a:extLst>
          </p:cNvPr>
          <p:cNvSpPr>
            <a:spLocks noGrp="1"/>
          </p:cNvSpPr>
          <p:nvPr>
            <p:ph idx="1"/>
          </p:nvPr>
        </p:nvSpPr>
        <p:spPr>
          <a:xfrm>
            <a:off x="165971" y="2174948"/>
            <a:ext cx="9613861" cy="3599316"/>
          </a:xfrm>
        </p:spPr>
        <p:txBody>
          <a:bodyPr/>
          <a:lstStyle/>
          <a:p>
            <a:pPr marL="457200" indent="-457200">
              <a:buFont typeface="+mj-lt"/>
              <a:buAutoNum type="arabicPeriod"/>
            </a:pPr>
            <a:r>
              <a:rPr lang="sv-SE" dirty="0">
                <a:solidFill>
                  <a:srgbClr val="FFFFFF"/>
                </a:solidFill>
              </a:rPr>
              <a:t>Tand =  </a:t>
            </a:r>
            <a:r>
              <a:rPr lang="ar-SA" dirty="0">
                <a:solidFill>
                  <a:srgbClr val="FFFFFF"/>
                </a:solidFill>
              </a:rPr>
              <a:t>سِنّ ج أَسْنان</a:t>
            </a:r>
            <a:endParaRPr lang="sv-SE" dirty="0">
              <a:solidFill>
                <a:srgbClr val="FFFFFF"/>
              </a:solidFill>
            </a:endParaRPr>
          </a:p>
          <a:p>
            <a:pPr marL="457200" indent="-457200">
              <a:buFont typeface="+mj-lt"/>
              <a:buAutoNum type="arabicPeriod"/>
            </a:pPr>
            <a:r>
              <a:rPr lang="sv-SE" dirty="0">
                <a:solidFill>
                  <a:schemeClr val="tx1"/>
                </a:solidFill>
              </a:rPr>
              <a:t>Huvud = </a:t>
            </a:r>
            <a:r>
              <a:rPr lang="ar-SA" dirty="0">
                <a:solidFill>
                  <a:schemeClr val="tx1"/>
                </a:solidFill>
              </a:rPr>
              <a:t>رأْس ج رُؤوس</a:t>
            </a:r>
            <a:endParaRPr lang="sv-SE" dirty="0">
              <a:solidFill>
                <a:schemeClr val="tx1"/>
              </a:solidFill>
            </a:endParaRPr>
          </a:p>
          <a:p>
            <a:pPr marL="457200" indent="-457200">
              <a:buFont typeface="+mj-lt"/>
              <a:buAutoNum type="arabicPeriod"/>
            </a:pPr>
            <a:r>
              <a:rPr lang="sv-SE" dirty="0">
                <a:solidFill>
                  <a:srgbClr val="FFFFFF"/>
                </a:solidFill>
              </a:rPr>
              <a:t>Mage  =</a:t>
            </a:r>
            <a:r>
              <a:rPr lang="ar-SA" dirty="0">
                <a:solidFill>
                  <a:srgbClr val="FFFFFF"/>
                </a:solidFill>
              </a:rPr>
              <a:t> </a:t>
            </a:r>
            <a:r>
              <a:rPr lang="sv-SE" dirty="0">
                <a:solidFill>
                  <a:srgbClr val="FFFFFF"/>
                </a:solidFill>
              </a:rPr>
              <a:t> </a:t>
            </a:r>
            <a:r>
              <a:rPr lang="ar-SA" dirty="0">
                <a:solidFill>
                  <a:srgbClr val="FFFFFF"/>
                </a:solidFill>
              </a:rPr>
              <a:t>  بَطْن ج بُطُون</a:t>
            </a:r>
            <a:endParaRPr lang="sv-SE" dirty="0">
              <a:solidFill>
                <a:srgbClr val="FFFFFF"/>
              </a:solidFill>
            </a:endParaRPr>
          </a:p>
          <a:p>
            <a:pPr marL="457200" indent="-457200">
              <a:buFont typeface="+mj-lt"/>
              <a:buAutoNum type="arabicPeriod"/>
            </a:pPr>
            <a:r>
              <a:rPr lang="sv-SE" dirty="0">
                <a:solidFill>
                  <a:schemeClr val="tx1"/>
                </a:solidFill>
              </a:rPr>
              <a:t>Hår  = </a:t>
            </a:r>
            <a:r>
              <a:rPr lang="ar-SA" dirty="0">
                <a:solidFill>
                  <a:schemeClr val="tx1"/>
                </a:solidFill>
              </a:rPr>
              <a:t>شَعْر ج شُعور</a:t>
            </a:r>
            <a:endParaRPr lang="sv-SE" dirty="0">
              <a:solidFill>
                <a:schemeClr val="tx1"/>
              </a:solidFill>
            </a:endParaRPr>
          </a:p>
          <a:p>
            <a:pPr marL="457200" indent="-457200">
              <a:buFont typeface="+mj-lt"/>
              <a:buAutoNum type="arabicPeriod"/>
            </a:pPr>
            <a:r>
              <a:rPr lang="sv-SE" dirty="0">
                <a:solidFill>
                  <a:srgbClr val="FFFFFF"/>
                </a:solidFill>
              </a:rPr>
              <a:t>Ansikte = </a:t>
            </a:r>
            <a:r>
              <a:rPr lang="ar-SA" dirty="0">
                <a:solidFill>
                  <a:srgbClr val="FFFFFF"/>
                </a:solidFill>
              </a:rPr>
              <a:t>وَجْه ج وُجوه</a:t>
            </a:r>
            <a:endParaRPr lang="sv-SE" dirty="0">
              <a:solidFill>
                <a:srgbClr val="FFFFFF"/>
              </a:solidFill>
            </a:endParaRPr>
          </a:p>
        </p:txBody>
      </p:sp>
      <p:sp>
        <p:nvSpPr>
          <p:cNvPr id="4" name="Platshållare för bildnummer 3">
            <a:extLst>
              <a:ext uri="{FF2B5EF4-FFF2-40B4-BE49-F238E27FC236}">
                <a16:creationId xmlns:a16="http://schemas.microsoft.com/office/drawing/2014/main" id="{89D34120-DEE0-4D36-8DDE-5CDF86FB5CE7}"/>
              </a:ext>
            </a:extLst>
          </p:cNvPr>
          <p:cNvSpPr>
            <a:spLocks noGrp="1"/>
          </p:cNvSpPr>
          <p:nvPr>
            <p:ph type="sldNum" sz="quarter" idx="12"/>
          </p:nvPr>
        </p:nvSpPr>
        <p:spPr/>
        <p:txBody>
          <a:bodyPr/>
          <a:lstStyle/>
          <a:p>
            <a:fld id="{177D6179-9D4F-9247-ABDE-D082469CF89C}" type="slidenum">
              <a:rPr lang="sv-SE" smtClean="0"/>
              <a:t>102</a:t>
            </a:fld>
            <a:endParaRPr lang="sv-SE"/>
          </a:p>
        </p:txBody>
      </p:sp>
    </p:spTree>
    <p:extLst>
      <p:ext uri="{BB962C8B-B14F-4D97-AF65-F5344CB8AC3E}">
        <p14:creationId xmlns:p14="http://schemas.microsoft.com/office/powerpoint/2010/main" val="17796421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5D087A-7898-4557-A929-630298510BF8}"/>
              </a:ext>
            </a:extLst>
          </p:cNvPr>
          <p:cNvSpPr>
            <a:spLocks noGrp="1"/>
          </p:cNvSpPr>
          <p:nvPr>
            <p:ph type="title"/>
          </p:nvPr>
        </p:nvSpPr>
        <p:spPr/>
        <p:txBody>
          <a:bodyPr/>
          <a:lstStyle/>
          <a:p>
            <a:r>
              <a:rPr lang="sv-SE" dirty="0"/>
              <a:t>Vad kommer vi lära oss här?</a:t>
            </a:r>
          </a:p>
        </p:txBody>
      </p:sp>
      <p:sp>
        <p:nvSpPr>
          <p:cNvPr id="3" name="Platshållare för innehåll 2">
            <a:extLst>
              <a:ext uri="{FF2B5EF4-FFF2-40B4-BE49-F238E27FC236}">
                <a16:creationId xmlns:a16="http://schemas.microsoft.com/office/drawing/2014/main" id="{A535FD0E-001C-4E09-85C6-EC35E67F8300}"/>
              </a:ext>
            </a:extLst>
          </p:cNvPr>
          <p:cNvSpPr>
            <a:spLocks noGrp="1"/>
          </p:cNvSpPr>
          <p:nvPr>
            <p:ph idx="1"/>
          </p:nvPr>
        </p:nvSpPr>
        <p:spPr>
          <a:xfrm>
            <a:off x="213596" y="2174948"/>
            <a:ext cx="9613861" cy="3599316"/>
          </a:xfrm>
        </p:spPr>
        <p:txBody>
          <a:bodyPr/>
          <a:lstStyle/>
          <a:p>
            <a:pPr marL="0" indent="0">
              <a:buNone/>
            </a:pPr>
            <a:r>
              <a:rPr lang="sv-SE" dirty="0">
                <a:solidFill>
                  <a:srgbClr val="FFFFFF"/>
                </a:solidFill>
              </a:rPr>
              <a:t>Denna lektion är en kort lektion, som tar upp hur man säger ”före”, och ”efter” på arabiska. Likaså lär vi oss verbet ”att återvända”.</a:t>
            </a:r>
          </a:p>
        </p:txBody>
      </p:sp>
      <p:sp>
        <p:nvSpPr>
          <p:cNvPr id="4" name="Platshållare för bildnummer 3">
            <a:extLst>
              <a:ext uri="{FF2B5EF4-FFF2-40B4-BE49-F238E27FC236}">
                <a16:creationId xmlns:a16="http://schemas.microsoft.com/office/drawing/2014/main" id="{33457829-3009-42C4-B5DB-114B6EC93FB7}"/>
              </a:ext>
            </a:extLst>
          </p:cNvPr>
          <p:cNvSpPr>
            <a:spLocks noGrp="1"/>
          </p:cNvSpPr>
          <p:nvPr>
            <p:ph type="sldNum" sz="quarter" idx="12"/>
          </p:nvPr>
        </p:nvSpPr>
        <p:spPr/>
        <p:txBody>
          <a:bodyPr/>
          <a:lstStyle/>
          <a:p>
            <a:fld id="{177D6179-9D4F-9247-ABDE-D082469CF89C}" type="slidenum">
              <a:rPr lang="sv-SE" smtClean="0"/>
              <a:t>103</a:t>
            </a:fld>
            <a:endParaRPr lang="sv-SE"/>
          </a:p>
        </p:txBody>
      </p:sp>
    </p:spTree>
    <p:extLst>
      <p:ext uri="{BB962C8B-B14F-4D97-AF65-F5344CB8AC3E}">
        <p14:creationId xmlns:p14="http://schemas.microsoft.com/office/powerpoint/2010/main" val="237852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46A35-6861-4013-8106-7D8AB3392C3E}"/>
              </a:ext>
            </a:extLst>
          </p:cNvPr>
          <p:cNvSpPr>
            <a:spLocks noGrp="1"/>
          </p:cNvSpPr>
          <p:nvPr>
            <p:ph type="title"/>
          </p:nvPr>
        </p:nvSpPr>
        <p:spPr/>
        <p:txBody>
          <a:bodyPr/>
          <a:lstStyle/>
          <a:p>
            <a:r>
              <a:rPr lang="ar-SA" dirty="0"/>
              <a:t>قَبْلَ وبَعْدَ</a:t>
            </a:r>
            <a:endParaRPr lang="sv-SE" dirty="0"/>
          </a:p>
        </p:txBody>
      </p:sp>
      <p:sp>
        <p:nvSpPr>
          <p:cNvPr id="3" name="Platshållare för innehåll 2">
            <a:extLst>
              <a:ext uri="{FF2B5EF4-FFF2-40B4-BE49-F238E27FC236}">
                <a16:creationId xmlns:a16="http://schemas.microsoft.com/office/drawing/2014/main" id="{6E70D6C4-B245-436E-9A2B-092DFB25208D}"/>
              </a:ext>
            </a:extLst>
          </p:cNvPr>
          <p:cNvSpPr>
            <a:spLocks noGrp="1"/>
          </p:cNvSpPr>
          <p:nvPr>
            <p:ph idx="1"/>
          </p:nvPr>
        </p:nvSpPr>
        <p:spPr>
          <a:xfrm>
            <a:off x="206828" y="2100943"/>
            <a:ext cx="11676777" cy="4506686"/>
          </a:xfrm>
        </p:spPr>
        <p:txBody>
          <a:bodyPr>
            <a:normAutofit/>
          </a:bodyPr>
          <a:lstStyle/>
          <a:p>
            <a:pPr marL="0" indent="0">
              <a:buNone/>
            </a:pPr>
            <a:r>
              <a:rPr lang="sv-SE" dirty="0">
                <a:solidFill>
                  <a:schemeClr val="tx1"/>
                </a:solidFill>
              </a:rPr>
              <a:t>Ordet </a:t>
            </a:r>
            <a:r>
              <a:rPr lang="ar-SA" sz="2800" dirty="0">
                <a:solidFill>
                  <a:schemeClr val="tx1"/>
                </a:solidFill>
              </a:rPr>
              <a:t>قبل</a:t>
            </a:r>
            <a:r>
              <a:rPr lang="sv-SE" dirty="0">
                <a:solidFill>
                  <a:schemeClr val="tx1"/>
                </a:solidFill>
              </a:rPr>
              <a:t> betyder ”före” och</a:t>
            </a:r>
            <a:r>
              <a:rPr lang="ar-SA" sz="2800" dirty="0">
                <a:solidFill>
                  <a:schemeClr val="tx1"/>
                </a:solidFill>
              </a:rPr>
              <a:t>بعد</a:t>
            </a:r>
            <a:r>
              <a:rPr lang="ar-SA" dirty="0">
                <a:solidFill>
                  <a:schemeClr val="tx1"/>
                </a:solidFill>
              </a:rPr>
              <a:t> </a:t>
            </a:r>
            <a:r>
              <a:rPr lang="sv-SE" dirty="0">
                <a:solidFill>
                  <a:schemeClr val="tx1"/>
                </a:solidFill>
              </a:rPr>
              <a:t> betyder ”efter”, och de har 2 domar som vi bör känna till. De är:</a:t>
            </a:r>
          </a:p>
          <a:p>
            <a:pPr marL="457200" indent="-457200">
              <a:buAutoNum type="arabicPeriod"/>
            </a:pPr>
            <a:r>
              <a:rPr lang="sv-SE" i="1" dirty="0" err="1">
                <a:solidFill>
                  <a:srgbClr val="FFFFFF"/>
                </a:solidFill>
              </a:rPr>
              <a:t>Mudhaf</a:t>
            </a:r>
            <a:r>
              <a:rPr lang="sv-SE" i="1" dirty="0">
                <a:solidFill>
                  <a:srgbClr val="FFFFFF"/>
                </a:solidFill>
              </a:rPr>
              <a:t>.</a:t>
            </a:r>
          </a:p>
          <a:p>
            <a:pPr marL="457200" indent="-457200">
              <a:buAutoNum type="arabicPeriod"/>
            </a:pPr>
            <a:r>
              <a:rPr lang="sv-SE" i="1" dirty="0" err="1">
                <a:solidFill>
                  <a:srgbClr val="FFFFFF"/>
                </a:solidFill>
              </a:rPr>
              <a:t>Mabni</a:t>
            </a:r>
            <a:r>
              <a:rPr lang="sv-SE" dirty="0">
                <a:solidFill>
                  <a:srgbClr val="FFFFFF"/>
                </a:solidFill>
              </a:rPr>
              <a:t> (generellt).</a:t>
            </a:r>
          </a:p>
          <a:p>
            <a:pPr marL="0" indent="0">
              <a:buNone/>
            </a:pPr>
            <a:r>
              <a:rPr lang="ar-SA" dirty="0">
                <a:solidFill>
                  <a:srgbClr val="FFFFFF"/>
                </a:solidFill>
              </a:rPr>
              <a:t>خرَجْتُ منَ المدرسةِ بَعْدَ الدر</a:t>
            </a:r>
            <a:r>
              <a:rPr lang="ar-SA" dirty="0"/>
              <a:t>سِ</a:t>
            </a:r>
            <a:r>
              <a:rPr lang="ar-SA" dirty="0">
                <a:solidFill>
                  <a:schemeClr val="tx1"/>
                </a:solidFill>
              </a:rPr>
              <a:t>.</a:t>
            </a:r>
            <a:endParaRPr lang="sv-SE" dirty="0">
              <a:solidFill>
                <a:schemeClr val="tx1"/>
              </a:solidFill>
            </a:endParaRPr>
          </a:p>
          <a:p>
            <a:pPr marL="0" indent="0">
              <a:buNone/>
            </a:pPr>
            <a:r>
              <a:rPr lang="sv-SE" dirty="0">
                <a:solidFill>
                  <a:srgbClr val="FFFFFF"/>
                </a:solidFill>
              </a:rPr>
              <a:t>Jag gick ut från skolan efter lektionen.</a:t>
            </a:r>
            <a:endParaRPr lang="ar-SA" dirty="0">
              <a:solidFill>
                <a:srgbClr val="FFFFFF"/>
              </a:solidFill>
            </a:endParaRPr>
          </a:p>
          <a:p>
            <a:pPr marL="0" indent="0">
              <a:buNone/>
            </a:pPr>
            <a:endParaRPr lang="sv-SE" dirty="0">
              <a:solidFill>
                <a:srgbClr val="FFFFFF"/>
              </a:solidFill>
            </a:endParaRPr>
          </a:p>
          <a:p>
            <a:pPr marL="0" indent="0">
              <a:buNone/>
            </a:pPr>
            <a:r>
              <a:rPr lang="sv-SE" dirty="0">
                <a:solidFill>
                  <a:srgbClr val="FFFFFF"/>
                </a:solidFill>
              </a:rPr>
              <a:t>Kan också kopplas till pronomen:</a:t>
            </a:r>
          </a:p>
          <a:p>
            <a:pPr marL="457200" lvl="1" indent="0">
              <a:buNone/>
            </a:pPr>
            <a:r>
              <a:rPr lang="ar-SA" sz="2800" dirty="0">
                <a:solidFill>
                  <a:srgbClr val="FFFFFF"/>
                </a:solidFill>
              </a:rPr>
              <a:t>قبلَهُ قَبْلَها قَبْلَهُمْ قَبْلَهُنَّ, بعْدَهُ...</a:t>
            </a:r>
            <a:r>
              <a:rPr lang="sv-SE" sz="2800" dirty="0">
                <a:solidFill>
                  <a:srgbClr val="FFFFFF"/>
                </a:solidFill>
              </a:rPr>
              <a:t> </a:t>
            </a:r>
          </a:p>
        </p:txBody>
      </p:sp>
      <p:sp>
        <p:nvSpPr>
          <p:cNvPr id="4" name="Platshållare för bildnummer 3">
            <a:extLst>
              <a:ext uri="{FF2B5EF4-FFF2-40B4-BE49-F238E27FC236}">
                <a16:creationId xmlns:a16="http://schemas.microsoft.com/office/drawing/2014/main" id="{CA14FE21-40F4-48B6-A47D-6BF5C2E0DB45}"/>
              </a:ext>
            </a:extLst>
          </p:cNvPr>
          <p:cNvSpPr>
            <a:spLocks noGrp="1"/>
          </p:cNvSpPr>
          <p:nvPr>
            <p:ph type="sldNum" sz="quarter" idx="12"/>
          </p:nvPr>
        </p:nvSpPr>
        <p:spPr/>
        <p:txBody>
          <a:bodyPr/>
          <a:lstStyle/>
          <a:p>
            <a:fld id="{177D6179-9D4F-9247-ABDE-D082469CF89C}" type="slidenum">
              <a:rPr lang="sv-SE" smtClean="0"/>
              <a:t>104</a:t>
            </a:fld>
            <a:endParaRPr lang="sv-SE"/>
          </a:p>
        </p:txBody>
      </p:sp>
    </p:spTree>
    <p:extLst>
      <p:ext uri="{BB962C8B-B14F-4D97-AF65-F5344CB8AC3E}">
        <p14:creationId xmlns:p14="http://schemas.microsoft.com/office/powerpoint/2010/main" val="3400114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8CEE4003-7F48-47F1-B90B-328B36581748}"/>
              </a:ext>
            </a:extLst>
          </p:cNvPr>
          <p:cNvSpPr/>
          <p:nvPr/>
        </p:nvSpPr>
        <p:spPr>
          <a:xfrm>
            <a:off x="150994" y="2994845"/>
            <a:ext cx="3004458" cy="523875"/>
          </a:xfrm>
          <a:prstGeom prst="roundRect">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2744890-7F95-4F0A-A04C-3AC26F5487D0}"/>
              </a:ext>
            </a:extLst>
          </p:cNvPr>
          <p:cNvSpPr>
            <a:spLocks noGrp="1"/>
          </p:cNvSpPr>
          <p:nvPr>
            <p:ph type="title"/>
          </p:nvPr>
        </p:nvSpPr>
        <p:spPr/>
        <p:txBody>
          <a:bodyPr/>
          <a:lstStyle/>
          <a:p>
            <a:r>
              <a:rPr lang="ar-SA" dirty="0"/>
              <a:t>رَجَعَ</a:t>
            </a:r>
            <a:br>
              <a:rPr lang="sv-SE" dirty="0"/>
            </a:br>
            <a:r>
              <a:rPr lang="sv-SE" dirty="0"/>
              <a:t>Att återvända</a:t>
            </a:r>
          </a:p>
        </p:txBody>
      </p:sp>
      <p:sp>
        <p:nvSpPr>
          <p:cNvPr id="3" name="Platshållare för innehåll 2">
            <a:extLst>
              <a:ext uri="{FF2B5EF4-FFF2-40B4-BE49-F238E27FC236}">
                <a16:creationId xmlns:a16="http://schemas.microsoft.com/office/drawing/2014/main" id="{DB56FD31-41A6-4341-8B0B-E703466E5A70}"/>
              </a:ext>
            </a:extLst>
          </p:cNvPr>
          <p:cNvSpPr>
            <a:spLocks noGrp="1"/>
          </p:cNvSpPr>
          <p:nvPr>
            <p:ph idx="1"/>
          </p:nvPr>
        </p:nvSpPr>
        <p:spPr>
          <a:xfrm>
            <a:off x="150994" y="2144681"/>
            <a:ext cx="11713030" cy="4735287"/>
          </a:xfrm>
        </p:spPr>
        <p:txBody>
          <a:bodyPr>
            <a:normAutofit/>
          </a:bodyPr>
          <a:lstStyle/>
          <a:p>
            <a:pPr marL="0" indent="0">
              <a:buNone/>
            </a:pPr>
            <a:r>
              <a:rPr lang="sv-SE" dirty="0">
                <a:solidFill>
                  <a:srgbClr val="FFFFFF"/>
                </a:solidFill>
              </a:rPr>
              <a:t>Verbet </a:t>
            </a:r>
            <a:r>
              <a:rPr lang="ar-SA" dirty="0">
                <a:solidFill>
                  <a:srgbClr val="FFFFFF"/>
                </a:solidFill>
              </a:rPr>
              <a:t>رَجَعَ</a:t>
            </a:r>
            <a:r>
              <a:rPr lang="sv-SE" dirty="0">
                <a:solidFill>
                  <a:srgbClr val="FFFFFF"/>
                </a:solidFill>
              </a:rPr>
              <a:t> betyder ”att återvända”.</a:t>
            </a:r>
          </a:p>
          <a:p>
            <a:pPr marL="0" indent="0">
              <a:buNone/>
            </a:pPr>
            <a:r>
              <a:rPr lang="sv-SE" dirty="0">
                <a:solidFill>
                  <a:srgbClr val="FFFFFF"/>
                </a:solidFill>
              </a:rPr>
              <a:t>Som alla andra verb kan det böjas utmed målgruppen vi söker efter: </a:t>
            </a:r>
          </a:p>
          <a:p>
            <a:pPr marL="0" indent="0">
              <a:buNone/>
            </a:pPr>
            <a:r>
              <a:rPr lang="ar-SA" sz="2800" dirty="0">
                <a:solidFill>
                  <a:srgbClr val="FFFFFF"/>
                </a:solidFill>
              </a:rPr>
              <a:t>رَجَعْتَُِ رجعوا رجعْنَ</a:t>
            </a:r>
            <a:endParaRPr lang="sv-SE" sz="2800" dirty="0">
              <a:solidFill>
                <a:srgbClr val="FFFFFF"/>
              </a:solidFill>
            </a:endParaRPr>
          </a:p>
          <a:p>
            <a:pPr marL="0" indent="0">
              <a:buNone/>
            </a:pPr>
            <a:r>
              <a:rPr lang="sv-SE" dirty="0">
                <a:solidFill>
                  <a:srgbClr val="FFFFFF"/>
                </a:solidFill>
              </a:rPr>
              <a:t>Detta är bara kortfattat. Verb, som sagt, kommer att introduceras fullskaligt när vi går igenom nästa kurs: Arabiska nivå 2.</a:t>
            </a:r>
            <a:endParaRPr lang="ar-SA" dirty="0">
              <a:solidFill>
                <a:srgbClr val="FFFFFF"/>
              </a:solidFill>
            </a:endParaRPr>
          </a:p>
          <a:p>
            <a:pPr marL="0" indent="0">
              <a:buNone/>
            </a:pPr>
            <a:endParaRPr lang="sv-SE" dirty="0">
              <a:solidFill>
                <a:srgbClr val="FFFFFF"/>
              </a:solidFill>
            </a:endParaRPr>
          </a:p>
          <a:p>
            <a:pPr marL="0" indent="0">
              <a:buNone/>
            </a:pPr>
            <a:r>
              <a:rPr lang="ar-SA" sz="2800" dirty="0">
                <a:solidFill>
                  <a:srgbClr val="FFFFFF"/>
                </a:solidFill>
              </a:rPr>
              <a:t>أَرجع المدرسُ من مدرستِ</a:t>
            </a:r>
            <a:r>
              <a:rPr lang="ar-SA" sz="2800" dirty="0"/>
              <a:t>هِ؟</a:t>
            </a:r>
          </a:p>
          <a:p>
            <a:pPr marL="0" indent="0">
              <a:buNone/>
            </a:pPr>
            <a:r>
              <a:rPr lang="sv-SE" dirty="0">
                <a:solidFill>
                  <a:srgbClr val="FFFFFF"/>
                </a:solidFill>
              </a:rPr>
              <a:t>Har läraren återvänt från sin skola?</a:t>
            </a:r>
          </a:p>
        </p:txBody>
      </p:sp>
      <p:sp>
        <p:nvSpPr>
          <p:cNvPr id="4" name="Platshållare för bildnummer 3">
            <a:extLst>
              <a:ext uri="{FF2B5EF4-FFF2-40B4-BE49-F238E27FC236}">
                <a16:creationId xmlns:a16="http://schemas.microsoft.com/office/drawing/2014/main" id="{7373EF12-9D96-4BB4-A050-805758D6996F}"/>
              </a:ext>
            </a:extLst>
          </p:cNvPr>
          <p:cNvSpPr>
            <a:spLocks noGrp="1"/>
          </p:cNvSpPr>
          <p:nvPr>
            <p:ph type="sldNum" sz="quarter" idx="12"/>
          </p:nvPr>
        </p:nvSpPr>
        <p:spPr/>
        <p:txBody>
          <a:bodyPr/>
          <a:lstStyle/>
          <a:p>
            <a:fld id="{177D6179-9D4F-9247-ABDE-D082469CF89C}" type="slidenum">
              <a:rPr lang="sv-SE" smtClean="0"/>
              <a:t>105</a:t>
            </a:fld>
            <a:endParaRPr lang="sv-SE"/>
          </a:p>
        </p:txBody>
      </p:sp>
      <p:sp>
        <p:nvSpPr>
          <p:cNvPr id="5" name="Rulle: vågrät 4">
            <a:extLst>
              <a:ext uri="{FF2B5EF4-FFF2-40B4-BE49-F238E27FC236}">
                <a16:creationId xmlns:a16="http://schemas.microsoft.com/office/drawing/2014/main" id="{16F47C20-3106-4DB2-B567-21963F36DB1B}"/>
              </a:ext>
            </a:extLst>
          </p:cNvPr>
          <p:cNvSpPr/>
          <p:nvPr/>
        </p:nvSpPr>
        <p:spPr>
          <a:xfrm>
            <a:off x="6215745" y="4336772"/>
            <a:ext cx="5344886" cy="2198914"/>
          </a:xfrm>
          <a:prstGeom prst="horizontalScroll">
            <a:avLst/>
          </a:prstGeom>
          <a:solidFill>
            <a:srgbClr val="B226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FFFFFF"/>
                </a:solidFill>
              </a:rPr>
              <a:t>Pronomenet </a:t>
            </a:r>
            <a:r>
              <a:rPr lang="sv-SE" sz="2000" dirty="0">
                <a:solidFill>
                  <a:schemeClr val="tx1"/>
                </a:solidFill>
              </a:rPr>
              <a:t>här</a:t>
            </a:r>
            <a:r>
              <a:rPr lang="sv-SE" sz="2000" dirty="0"/>
              <a:t> skrivs egentligen </a:t>
            </a:r>
            <a:r>
              <a:rPr lang="ar-SA" sz="2800" dirty="0"/>
              <a:t>هُ</a:t>
            </a:r>
            <a:r>
              <a:rPr lang="sv-SE" sz="2000" dirty="0"/>
              <a:t>, men eftersom ordet före slutar på </a:t>
            </a:r>
            <a:r>
              <a:rPr lang="sv-SE" sz="2000" i="1" dirty="0"/>
              <a:t>Kasrah</a:t>
            </a:r>
            <a:r>
              <a:rPr lang="sv-SE" sz="2000" dirty="0"/>
              <a:t>, så</a:t>
            </a:r>
            <a:r>
              <a:rPr lang="ar-SA" sz="2000" dirty="0"/>
              <a:t> </a:t>
            </a:r>
            <a:r>
              <a:rPr lang="sv-SE" sz="2000" dirty="0"/>
              <a:t>får pronomenet kopplat till ordet också </a:t>
            </a:r>
            <a:r>
              <a:rPr lang="sv-SE" sz="2000" i="1" dirty="0"/>
              <a:t>Kasrah</a:t>
            </a:r>
            <a:r>
              <a:rPr lang="sv-SE" sz="2000" dirty="0"/>
              <a:t>. Detta gör man så att det blir enklare att uttala ordet.</a:t>
            </a:r>
          </a:p>
        </p:txBody>
      </p:sp>
      <p:cxnSp>
        <p:nvCxnSpPr>
          <p:cNvPr id="7" name="Rak pilkoppling 6">
            <a:extLst>
              <a:ext uri="{FF2B5EF4-FFF2-40B4-BE49-F238E27FC236}">
                <a16:creationId xmlns:a16="http://schemas.microsoft.com/office/drawing/2014/main" id="{FC078140-2CB6-4510-8795-EAFBAC706D55}"/>
              </a:ext>
            </a:extLst>
          </p:cNvPr>
          <p:cNvCxnSpPr/>
          <p:nvPr/>
        </p:nvCxnSpPr>
        <p:spPr>
          <a:xfrm flipH="1" flipV="1">
            <a:off x="4497209" y="5080357"/>
            <a:ext cx="1415143" cy="98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5458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7F15A7-2710-4623-B050-0D4041A719BD}"/>
              </a:ext>
            </a:extLst>
          </p:cNvPr>
          <p:cNvSpPr>
            <a:spLocks noGrp="1"/>
          </p:cNvSpPr>
          <p:nvPr>
            <p:ph type="ctrTitle"/>
          </p:nvPr>
        </p:nvSpPr>
        <p:spPr/>
        <p:txBody>
          <a:bodyPr/>
          <a:lstStyle/>
          <a:p>
            <a:r>
              <a:rPr lang="sv-SE" dirty="0"/>
              <a:t>Lektion 16</a:t>
            </a:r>
          </a:p>
        </p:txBody>
      </p:sp>
      <p:sp>
        <p:nvSpPr>
          <p:cNvPr id="5" name="Underrubrik 4">
            <a:extLst>
              <a:ext uri="{FF2B5EF4-FFF2-40B4-BE49-F238E27FC236}">
                <a16:creationId xmlns:a16="http://schemas.microsoft.com/office/drawing/2014/main" id="{01ED3D00-88F6-45CD-9A59-0FC5FB0DA4CD}"/>
              </a:ext>
            </a:extLst>
          </p:cNvPr>
          <p:cNvSpPr>
            <a:spLocks noGrp="1"/>
          </p:cNvSpPr>
          <p:nvPr>
            <p:ph type="subTitle" idx="1"/>
          </p:nvPr>
        </p:nvSpPr>
        <p:spPr/>
        <p:txBody>
          <a:bodyPr>
            <a:normAutofit/>
          </a:bodyPr>
          <a:lstStyle/>
          <a:p>
            <a:r>
              <a:rPr lang="sv-SE" dirty="0"/>
              <a:t>Plural av irrationella substantiv</a:t>
            </a:r>
          </a:p>
        </p:txBody>
      </p:sp>
      <p:sp>
        <p:nvSpPr>
          <p:cNvPr id="4" name="Platshållare för bildnummer 3">
            <a:extLst>
              <a:ext uri="{FF2B5EF4-FFF2-40B4-BE49-F238E27FC236}">
                <a16:creationId xmlns:a16="http://schemas.microsoft.com/office/drawing/2014/main" id="{AA136382-F1B4-4186-8B4F-69105BA309A3}"/>
              </a:ext>
            </a:extLst>
          </p:cNvPr>
          <p:cNvSpPr>
            <a:spLocks noGrp="1"/>
          </p:cNvSpPr>
          <p:nvPr>
            <p:ph type="sldNum" sz="quarter" idx="12"/>
          </p:nvPr>
        </p:nvSpPr>
        <p:spPr/>
        <p:txBody>
          <a:bodyPr/>
          <a:lstStyle/>
          <a:p>
            <a:fld id="{177D6179-9D4F-9247-ABDE-D082469CF89C}" type="slidenum">
              <a:rPr lang="sv-SE" smtClean="0"/>
              <a:t>106</a:t>
            </a:fld>
            <a:endParaRPr lang="sv-SE"/>
          </a:p>
        </p:txBody>
      </p:sp>
    </p:spTree>
    <p:extLst>
      <p:ext uri="{BB962C8B-B14F-4D97-AF65-F5344CB8AC3E}">
        <p14:creationId xmlns:p14="http://schemas.microsoft.com/office/powerpoint/2010/main" val="343635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AB61DA-0525-4E15-9978-2CDCEA8E1BEA}"/>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CAEB4B5D-BDAE-4A8F-ACB8-F50BB41C1BED}"/>
              </a:ext>
            </a:extLst>
          </p:cNvPr>
          <p:cNvSpPr>
            <a:spLocks noGrp="1"/>
          </p:cNvSpPr>
          <p:nvPr>
            <p:ph idx="1"/>
          </p:nvPr>
        </p:nvSpPr>
        <p:spPr>
          <a:xfrm>
            <a:off x="127871" y="2136847"/>
            <a:ext cx="11359279" cy="4368727"/>
          </a:xfrm>
        </p:spPr>
        <p:txBody>
          <a:bodyPr/>
          <a:lstStyle/>
          <a:p>
            <a:pPr marL="0" indent="0">
              <a:buNone/>
            </a:pPr>
            <a:r>
              <a:rPr lang="sv-SE" dirty="0">
                <a:solidFill>
                  <a:schemeClr val="tx1"/>
                </a:solidFill>
              </a:rPr>
              <a:t>I denna lektion lär vi oss vad som händer när man pluraliserar </a:t>
            </a:r>
            <a:r>
              <a:rPr lang="sv-SE" i="1" dirty="0">
                <a:solidFill>
                  <a:schemeClr val="tx1"/>
                </a:solidFill>
              </a:rPr>
              <a:t>irrationella</a:t>
            </a:r>
            <a:r>
              <a:rPr lang="sv-SE" dirty="0">
                <a:solidFill>
                  <a:schemeClr val="tx1"/>
                </a:solidFill>
              </a:rPr>
              <a:t> substantiv. </a:t>
            </a:r>
          </a:p>
          <a:p>
            <a:pPr marL="0" indent="0">
              <a:buNone/>
            </a:pPr>
            <a:r>
              <a:rPr lang="sv-SE" dirty="0">
                <a:solidFill>
                  <a:schemeClr val="tx1"/>
                </a:solidFill>
              </a:rPr>
              <a:t>Rationella/intellektuella substantiv omfattar människor, djinner, och änglar. Motsatsen är saker och ting, dvs det som saknar förmågan att rationalisera på en djupare nivå. Här faller även djur, växter, och andra organismer under.</a:t>
            </a:r>
          </a:p>
        </p:txBody>
      </p:sp>
      <p:sp>
        <p:nvSpPr>
          <p:cNvPr id="4" name="Platshållare för bildnummer 3">
            <a:extLst>
              <a:ext uri="{FF2B5EF4-FFF2-40B4-BE49-F238E27FC236}">
                <a16:creationId xmlns:a16="http://schemas.microsoft.com/office/drawing/2014/main" id="{4EFCB348-717C-4BF1-9E91-62EAF38C7C93}"/>
              </a:ext>
            </a:extLst>
          </p:cNvPr>
          <p:cNvSpPr>
            <a:spLocks noGrp="1"/>
          </p:cNvSpPr>
          <p:nvPr>
            <p:ph type="sldNum" sz="quarter" idx="12"/>
          </p:nvPr>
        </p:nvSpPr>
        <p:spPr/>
        <p:txBody>
          <a:bodyPr/>
          <a:lstStyle/>
          <a:p>
            <a:fld id="{177D6179-9D4F-9247-ABDE-D082469CF89C}" type="slidenum">
              <a:rPr lang="sv-SE" smtClean="0"/>
              <a:t>107</a:t>
            </a:fld>
            <a:endParaRPr lang="sv-SE"/>
          </a:p>
        </p:txBody>
      </p:sp>
    </p:spTree>
    <p:extLst>
      <p:ext uri="{BB962C8B-B14F-4D97-AF65-F5344CB8AC3E}">
        <p14:creationId xmlns:p14="http://schemas.microsoft.com/office/powerpoint/2010/main" val="33796398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D5BB18-661E-400A-8417-7A09355CA8C7}"/>
              </a:ext>
            </a:extLst>
          </p:cNvPr>
          <p:cNvSpPr>
            <a:spLocks noGrp="1"/>
          </p:cNvSpPr>
          <p:nvPr>
            <p:ph type="title"/>
          </p:nvPr>
        </p:nvSpPr>
        <p:spPr/>
        <p:txBody>
          <a:bodyPr/>
          <a:lstStyle/>
          <a:p>
            <a:r>
              <a:rPr lang="sv-SE" dirty="0"/>
              <a:t>Plural av irrationella substantiv</a:t>
            </a:r>
          </a:p>
        </p:txBody>
      </p:sp>
      <p:sp>
        <p:nvSpPr>
          <p:cNvPr id="3" name="Platshållare för innehåll 2">
            <a:extLst>
              <a:ext uri="{FF2B5EF4-FFF2-40B4-BE49-F238E27FC236}">
                <a16:creationId xmlns:a16="http://schemas.microsoft.com/office/drawing/2014/main" id="{06CB12FE-67A9-4AD7-9487-BBB9D51333D0}"/>
              </a:ext>
            </a:extLst>
          </p:cNvPr>
          <p:cNvSpPr>
            <a:spLocks noGrp="1"/>
          </p:cNvSpPr>
          <p:nvPr>
            <p:ph idx="1"/>
          </p:nvPr>
        </p:nvSpPr>
        <p:spPr>
          <a:xfrm>
            <a:off x="119743" y="2336873"/>
            <a:ext cx="11763863" cy="4346956"/>
          </a:xfrm>
        </p:spPr>
        <p:txBody>
          <a:bodyPr/>
          <a:lstStyle/>
          <a:p>
            <a:pPr marL="0" indent="0">
              <a:buNone/>
            </a:pPr>
            <a:r>
              <a:rPr lang="sv-SE" b="1" dirty="0">
                <a:solidFill>
                  <a:srgbClr val="FFFFFF"/>
                </a:solidFill>
              </a:rPr>
              <a:t>Ny princip:</a:t>
            </a:r>
          </a:p>
          <a:p>
            <a:pPr marL="0" indent="0">
              <a:buNone/>
            </a:pPr>
            <a:r>
              <a:rPr lang="sv-SE" u="sng" dirty="0">
                <a:solidFill>
                  <a:srgbClr val="FFFFFF"/>
                </a:solidFill>
              </a:rPr>
              <a:t>Plural av irrationella substantiv behandlas som ett singular-feminint ord. Som allt annat finns det undantag och detaljer, men detta är grunden.</a:t>
            </a:r>
          </a:p>
          <a:p>
            <a:pPr marL="0" indent="0">
              <a:buNone/>
            </a:pPr>
            <a:endParaRPr lang="ar-SA" dirty="0">
              <a:solidFill>
                <a:srgbClr val="FFFFFF"/>
              </a:solidFill>
            </a:endParaRPr>
          </a:p>
          <a:p>
            <a:pPr marL="0" indent="0">
              <a:buNone/>
            </a:pPr>
            <a:r>
              <a:rPr lang="ar-SA" sz="3200" dirty="0">
                <a:solidFill>
                  <a:srgbClr val="0070C0"/>
                </a:solidFill>
              </a:rPr>
              <a:t>هذا كتاب جديد, وهو جيّد          </a:t>
            </a:r>
            <a:r>
              <a:rPr lang="ar-SA" sz="3200" dirty="0">
                <a:solidFill>
                  <a:srgbClr val="7030A0"/>
                </a:solidFill>
              </a:rPr>
              <a:t>هذه كتب جديدة, وهي جيّدة</a:t>
            </a:r>
            <a:endParaRPr lang="sv-SE" sz="3200" dirty="0">
              <a:solidFill>
                <a:srgbClr val="7030A0"/>
              </a:solidFill>
            </a:endParaRPr>
          </a:p>
        </p:txBody>
      </p:sp>
      <p:sp>
        <p:nvSpPr>
          <p:cNvPr id="4" name="Platshållare för bildnummer 3">
            <a:extLst>
              <a:ext uri="{FF2B5EF4-FFF2-40B4-BE49-F238E27FC236}">
                <a16:creationId xmlns:a16="http://schemas.microsoft.com/office/drawing/2014/main" id="{929C81F8-DB1F-4100-82C6-FF1C9E27ABE9}"/>
              </a:ext>
            </a:extLst>
          </p:cNvPr>
          <p:cNvSpPr>
            <a:spLocks noGrp="1"/>
          </p:cNvSpPr>
          <p:nvPr>
            <p:ph type="sldNum" sz="quarter" idx="12"/>
          </p:nvPr>
        </p:nvSpPr>
        <p:spPr/>
        <p:txBody>
          <a:bodyPr/>
          <a:lstStyle/>
          <a:p>
            <a:fld id="{177D6179-9D4F-9247-ABDE-D082469CF89C}" type="slidenum">
              <a:rPr lang="sv-SE" smtClean="0"/>
              <a:t>108</a:t>
            </a:fld>
            <a:endParaRPr lang="sv-SE"/>
          </a:p>
        </p:txBody>
      </p:sp>
      <p:sp>
        <p:nvSpPr>
          <p:cNvPr id="5" name="Rektangel: rundade hörn 4">
            <a:extLst>
              <a:ext uri="{FF2B5EF4-FFF2-40B4-BE49-F238E27FC236}">
                <a16:creationId xmlns:a16="http://schemas.microsoft.com/office/drawing/2014/main" id="{142AB0D1-B3BA-4584-9AEA-B16C15CC7D7E}"/>
              </a:ext>
            </a:extLst>
          </p:cNvPr>
          <p:cNvSpPr/>
          <p:nvPr/>
        </p:nvSpPr>
        <p:spPr>
          <a:xfrm>
            <a:off x="308393" y="5753100"/>
            <a:ext cx="3739731" cy="963749"/>
          </a:xfrm>
          <a:prstGeom prst="roundRect">
            <a:avLst/>
          </a:prstGeom>
          <a:solidFill>
            <a:srgbClr val="B22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Lägg till </a:t>
            </a:r>
            <a:r>
              <a:rPr lang="ar-SA" sz="2400" dirty="0"/>
              <a:t>ة</a:t>
            </a:r>
            <a:r>
              <a:rPr lang="sv-SE" sz="2400" dirty="0"/>
              <a:t> för att göra  adjektivet feminint</a:t>
            </a:r>
          </a:p>
        </p:txBody>
      </p:sp>
      <p:sp>
        <p:nvSpPr>
          <p:cNvPr id="6" name="Pil: uppåt 5">
            <a:extLst>
              <a:ext uri="{FF2B5EF4-FFF2-40B4-BE49-F238E27FC236}">
                <a16:creationId xmlns:a16="http://schemas.microsoft.com/office/drawing/2014/main" id="{8E496188-BD2D-49F8-8259-27073209B8C6}"/>
              </a:ext>
            </a:extLst>
          </p:cNvPr>
          <p:cNvSpPr/>
          <p:nvPr/>
        </p:nvSpPr>
        <p:spPr>
          <a:xfrm>
            <a:off x="1717040" y="4942840"/>
            <a:ext cx="772160" cy="711200"/>
          </a:xfrm>
          <a:prstGeom prst="upArrow">
            <a:avLst/>
          </a:prstGeom>
          <a:solidFill>
            <a:srgbClr val="B22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höger 6">
            <a:extLst>
              <a:ext uri="{FF2B5EF4-FFF2-40B4-BE49-F238E27FC236}">
                <a16:creationId xmlns:a16="http://schemas.microsoft.com/office/drawing/2014/main" id="{A9C21012-20CE-4621-A5C8-8192E62DBE79}"/>
              </a:ext>
            </a:extLst>
          </p:cNvPr>
          <p:cNvSpPr/>
          <p:nvPr/>
        </p:nvSpPr>
        <p:spPr>
          <a:xfrm rot="10800000">
            <a:off x="3614519" y="3612029"/>
            <a:ext cx="978408" cy="484632"/>
          </a:xfrm>
          <a:prstGeom prst="rightArrow">
            <a:avLst/>
          </a:prstGeom>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8" name="Minustecken 7">
            <a:extLst>
              <a:ext uri="{FF2B5EF4-FFF2-40B4-BE49-F238E27FC236}">
                <a16:creationId xmlns:a16="http://schemas.microsoft.com/office/drawing/2014/main" id="{B2F02BCD-C226-461A-8E06-D331C8D781FE}"/>
              </a:ext>
            </a:extLst>
          </p:cNvPr>
          <p:cNvSpPr/>
          <p:nvPr/>
        </p:nvSpPr>
        <p:spPr>
          <a:xfrm>
            <a:off x="5187994" y="3289803"/>
            <a:ext cx="2114550" cy="1133475"/>
          </a:xfrm>
          <a:prstGeom prst="mathMinus">
            <a:avLst/>
          </a:prstGeom>
          <a:ln w="19050">
            <a:solidFill>
              <a:schemeClr val="tx1"/>
            </a:solid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Singular</a:t>
            </a:r>
          </a:p>
        </p:txBody>
      </p:sp>
      <p:sp>
        <p:nvSpPr>
          <p:cNvPr id="9" name="Minustecken 8">
            <a:extLst>
              <a:ext uri="{FF2B5EF4-FFF2-40B4-BE49-F238E27FC236}">
                <a16:creationId xmlns:a16="http://schemas.microsoft.com/office/drawing/2014/main" id="{B1D2FBF9-7C1B-456C-9B24-4CC3D9E33FA3}"/>
              </a:ext>
            </a:extLst>
          </p:cNvPr>
          <p:cNvSpPr/>
          <p:nvPr/>
        </p:nvSpPr>
        <p:spPr>
          <a:xfrm>
            <a:off x="809856" y="3287608"/>
            <a:ext cx="2114550" cy="1133475"/>
          </a:xfrm>
          <a:prstGeom prst="mathMinus">
            <a:avLst/>
          </a:prstGeom>
          <a:ln w="19050">
            <a:solidFill>
              <a:schemeClr val="tx1"/>
            </a:solid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Plural</a:t>
            </a:r>
          </a:p>
        </p:txBody>
      </p:sp>
    </p:spTree>
    <p:extLst>
      <p:ext uri="{BB962C8B-B14F-4D97-AF65-F5344CB8AC3E}">
        <p14:creationId xmlns:p14="http://schemas.microsoft.com/office/powerpoint/2010/main" val="3100622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F7E88-BD62-4719-BCA7-BD3E574916A3}"/>
              </a:ext>
            </a:extLst>
          </p:cNvPr>
          <p:cNvSpPr>
            <a:spLocks noGrp="1"/>
          </p:cNvSpPr>
          <p:nvPr>
            <p:ph type="title"/>
          </p:nvPr>
        </p:nvSpPr>
        <p:spPr/>
        <p:txBody>
          <a:bodyPr/>
          <a:lstStyle/>
          <a:p>
            <a:r>
              <a:rPr lang="sv-SE" dirty="0"/>
              <a:t>Nytt mönster: </a:t>
            </a:r>
            <a:r>
              <a:rPr lang="ar-SA" dirty="0"/>
              <a:t>مَفاعِلُ</a:t>
            </a:r>
            <a:endParaRPr lang="sv-SE" dirty="0"/>
          </a:p>
        </p:txBody>
      </p:sp>
      <p:sp>
        <p:nvSpPr>
          <p:cNvPr id="3" name="Platshållare för innehåll 2">
            <a:extLst>
              <a:ext uri="{FF2B5EF4-FFF2-40B4-BE49-F238E27FC236}">
                <a16:creationId xmlns:a16="http://schemas.microsoft.com/office/drawing/2014/main" id="{14E4FB56-8E9E-494B-85BC-6F094D848D28}"/>
              </a:ext>
            </a:extLst>
          </p:cNvPr>
          <p:cNvSpPr>
            <a:spLocks noGrp="1"/>
          </p:cNvSpPr>
          <p:nvPr>
            <p:ph idx="1"/>
          </p:nvPr>
        </p:nvSpPr>
        <p:spPr>
          <a:xfrm>
            <a:off x="198783" y="2122714"/>
            <a:ext cx="11590446" cy="4528457"/>
          </a:xfrm>
        </p:spPr>
        <p:txBody>
          <a:bodyPr/>
          <a:lstStyle/>
          <a:p>
            <a:pPr marL="0" indent="0">
              <a:buNone/>
            </a:pPr>
            <a:r>
              <a:rPr lang="sv-SE" dirty="0">
                <a:solidFill>
                  <a:srgbClr val="FFFFFF"/>
                </a:solidFill>
              </a:rPr>
              <a:t>Vi lär oss ännu ett nytt mönster för plural av</a:t>
            </a:r>
            <a:r>
              <a:rPr lang="ar-SA" dirty="0">
                <a:solidFill>
                  <a:srgbClr val="FFFFFF"/>
                </a:solidFill>
              </a:rPr>
              <a:t> </a:t>
            </a:r>
            <a:r>
              <a:rPr lang="sv-SE" i="1" dirty="0" err="1">
                <a:solidFill>
                  <a:srgbClr val="FFFFFF"/>
                </a:solidFill>
              </a:rPr>
              <a:t>Djam</a:t>
            </a:r>
            <a:r>
              <a:rPr lang="sv-SE" i="1" dirty="0">
                <a:solidFill>
                  <a:srgbClr val="FFFFFF"/>
                </a:solidFill>
              </a:rPr>
              <a:t>’ </a:t>
            </a:r>
            <a:r>
              <a:rPr lang="sv-SE" i="1" dirty="0" err="1">
                <a:solidFill>
                  <a:srgbClr val="FFFFFF"/>
                </a:solidFill>
              </a:rPr>
              <a:t>taksir</a:t>
            </a:r>
            <a:r>
              <a:rPr lang="sv-SE" i="1" dirty="0">
                <a:solidFill>
                  <a:srgbClr val="FFFFFF"/>
                </a:solidFill>
              </a:rPr>
              <a:t>  </a:t>
            </a:r>
            <a:r>
              <a:rPr lang="ar-SA" i="1" dirty="0">
                <a:solidFill>
                  <a:srgbClr val="FFFFFF"/>
                </a:solidFill>
              </a:rPr>
              <a:t>(</a:t>
            </a:r>
            <a:r>
              <a:rPr lang="ar-SA" sz="2800" dirty="0">
                <a:solidFill>
                  <a:srgbClr val="FFFFFF"/>
                </a:solidFill>
              </a:rPr>
              <a:t>جمع تكسير</a:t>
            </a:r>
            <a:r>
              <a:rPr lang="ar-SA" dirty="0">
                <a:solidFill>
                  <a:srgbClr val="FFFFFF"/>
                </a:solidFill>
              </a:rPr>
              <a:t>)</a:t>
            </a:r>
            <a:r>
              <a:rPr lang="sv-SE" dirty="0">
                <a:solidFill>
                  <a:srgbClr val="FFFFFF"/>
                </a:solidFill>
              </a:rPr>
              <a:t>:</a:t>
            </a:r>
          </a:p>
          <a:p>
            <a:endParaRPr lang="sv-SE" dirty="0">
              <a:solidFill>
                <a:srgbClr val="FFFFFF"/>
              </a:solidFill>
            </a:endParaRPr>
          </a:p>
          <a:p>
            <a:endParaRPr lang="sv-SE" dirty="0">
              <a:solidFill>
                <a:srgbClr val="FFFFFF"/>
              </a:solidFill>
            </a:endParaRPr>
          </a:p>
          <a:p>
            <a:endParaRPr lang="sv-SE" dirty="0">
              <a:solidFill>
                <a:srgbClr val="FFFFFF"/>
              </a:solidFill>
            </a:endParaRPr>
          </a:p>
          <a:p>
            <a:endParaRPr lang="ar-SA" dirty="0">
              <a:solidFill>
                <a:srgbClr val="FFFFFF"/>
              </a:solidFill>
            </a:endParaRPr>
          </a:p>
          <a:p>
            <a:pPr marL="0" indent="0">
              <a:buNone/>
            </a:pPr>
            <a:r>
              <a:rPr lang="sv-SE" dirty="0">
                <a:solidFill>
                  <a:srgbClr val="FFFFFF"/>
                </a:solidFill>
              </a:rPr>
              <a:t>Observera att detta mönster omfattas av </a:t>
            </a:r>
            <a:r>
              <a:rPr lang="ar-SA" sz="2800" dirty="0">
                <a:solidFill>
                  <a:srgbClr val="FFFFFF"/>
                </a:solidFill>
              </a:rPr>
              <a:t>الممنوع من الصرف</a:t>
            </a:r>
            <a:r>
              <a:rPr lang="sv-SE" sz="2800" dirty="0">
                <a:solidFill>
                  <a:srgbClr val="FFFFFF"/>
                </a:solidFill>
              </a:rPr>
              <a:t>, </a:t>
            </a:r>
            <a:r>
              <a:rPr lang="sv-SE" dirty="0">
                <a:solidFill>
                  <a:srgbClr val="FFFFFF"/>
                </a:solidFill>
              </a:rPr>
              <a:t>så därför får samtliga plural utmed detta mönster </a:t>
            </a:r>
            <a:r>
              <a:rPr lang="sv-SE" u="sng" dirty="0">
                <a:solidFill>
                  <a:srgbClr val="FFFFFF"/>
                </a:solidFill>
              </a:rPr>
              <a:t>inte</a:t>
            </a:r>
            <a:r>
              <a:rPr lang="sv-SE" dirty="0">
                <a:solidFill>
                  <a:srgbClr val="FFFFFF"/>
                </a:solidFill>
              </a:rPr>
              <a:t> ha Tanwin.</a:t>
            </a:r>
          </a:p>
        </p:txBody>
      </p:sp>
      <p:sp>
        <p:nvSpPr>
          <p:cNvPr id="4" name="Platshållare för bildnummer 3">
            <a:extLst>
              <a:ext uri="{FF2B5EF4-FFF2-40B4-BE49-F238E27FC236}">
                <a16:creationId xmlns:a16="http://schemas.microsoft.com/office/drawing/2014/main" id="{205490D8-CC2F-4265-BB48-4BEEE76E143C}"/>
              </a:ext>
            </a:extLst>
          </p:cNvPr>
          <p:cNvSpPr>
            <a:spLocks noGrp="1"/>
          </p:cNvSpPr>
          <p:nvPr>
            <p:ph type="sldNum" sz="quarter" idx="12"/>
          </p:nvPr>
        </p:nvSpPr>
        <p:spPr/>
        <p:txBody>
          <a:bodyPr/>
          <a:lstStyle/>
          <a:p>
            <a:fld id="{177D6179-9D4F-9247-ABDE-D082469CF89C}" type="slidenum">
              <a:rPr lang="sv-SE" smtClean="0"/>
              <a:t>109</a:t>
            </a:fld>
            <a:endParaRPr lang="sv-SE"/>
          </a:p>
        </p:txBody>
      </p:sp>
      <p:sp>
        <p:nvSpPr>
          <p:cNvPr id="5" name="Rektangel: rundade hörn 4">
            <a:extLst>
              <a:ext uri="{FF2B5EF4-FFF2-40B4-BE49-F238E27FC236}">
                <a16:creationId xmlns:a16="http://schemas.microsoft.com/office/drawing/2014/main" id="{EC5D3BEE-C018-4ED4-B131-6042FF3E249A}"/>
              </a:ext>
            </a:extLst>
          </p:cNvPr>
          <p:cNvSpPr/>
          <p:nvPr/>
        </p:nvSpPr>
        <p:spPr>
          <a:xfrm>
            <a:off x="402771" y="2705100"/>
            <a:ext cx="2008177" cy="1447800"/>
          </a:xfrm>
          <a:prstGeom prst="roundRect">
            <a:avLst/>
          </a:prstGeom>
          <a:solidFill>
            <a:srgbClr val="B22600"/>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ar-SA" sz="2400" u="sng" dirty="0">
                <a:solidFill>
                  <a:prstClr val="white"/>
                </a:solidFill>
              </a:rPr>
              <a:t>مَفاعِ</a:t>
            </a:r>
            <a:r>
              <a:rPr lang="ar-SA" sz="2400" u="sng" dirty="0">
                <a:solidFill>
                  <a:schemeClr val="bg1"/>
                </a:solidFill>
              </a:rPr>
              <a:t>ل</a:t>
            </a:r>
            <a:r>
              <a:rPr lang="ar-SA" sz="2400" u="sng" dirty="0">
                <a:solidFill>
                  <a:prstClr val="white"/>
                </a:solidFill>
              </a:rPr>
              <a:t>ُ</a:t>
            </a:r>
            <a:r>
              <a:rPr lang="ar-SA" sz="2400" dirty="0">
                <a:solidFill>
                  <a:prstClr val="white"/>
                </a:solidFill>
              </a:rPr>
              <a:t>    </a:t>
            </a:r>
            <a:r>
              <a:rPr lang="sv-SE" sz="2400" dirty="0">
                <a:solidFill>
                  <a:prstClr val="white"/>
                </a:solidFill>
              </a:rPr>
              <a:t> </a:t>
            </a:r>
          </a:p>
          <a:p>
            <a:pPr lvl="0">
              <a:lnSpc>
                <a:spcPct val="90000"/>
              </a:lnSpc>
              <a:spcBef>
                <a:spcPts val="1000"/>
              </a:spcBef>
            </a:pPr>
            <a:r>
              <a:rPr lang="ar-SA" sz="2800" dirty="0">
                <a:solidFill>
                  <a:prstClr val="white"/>
                </a:solidFill>
              </a:rPr>
              <a:t>مسجدٌ مَساجِ</a:t>
            </a:r>
            <a:r>
              <a:rPr lang="ar-SA" sz="2800" dirty="0">
                <a:solidFill>
                  <a:schemeClr val="bg1"/>
                </a:solidFill>
              </a:rPr>
              <a:t>د</a:t>
            </a:r>
            <a:r>
              <a:rPr lang="ar-SA" sz="2800" dirty="0">
                <a:solidFill>
                  <a:prstClr val="white"/>
                </a:solidFill>
              </a:rPr>
              <a:t>ُ</a:t>
            </a:r>
          </a:p>
          <a:p>
            <a:pPr lvl="0">
              <a:lnSpc>
                <a:spcPct val="90000"/>
              </a:lnSpc>
              <a:spcBef>
                <a:spcPts val="1000"/>
              </a:spcBef>
            </a:pPr>
            <a:r>
              <a:rPr lang="ar-SA" sz="2800" dirty="0">
                <a:solidFill>
                  <a:prstClr val="white"/>
                </a:solidFill>
              </a:rPr>
              <a:t>دفترٌ دفاتِ</a:t>
            </a:r>
            <a:r>
              <a:rPr lang="ar-SA" sz="2800" dirty="0">
                <a:solidFill>
                  <a:schemeClr val="bg1"/>
                </a:solidFill>
              </a:rPr>
              <a:t>ر</a:t>
            </a:r>
            <a:r>
              <a:rPr lang="ar-SA" sz="2800" dirty="0">
                <a:solidFill>
                  <a:prstClr val="white"/>
                </a:solidFill>
              </a:rPr>
              <a:t>ُ</a:t>
            </a:r>
          </a:p>
        </p:txBody>
      </p:sp>
    </p:spTree>
    <p:custDataLst>
      <p:tags r:id="rId1"/>
    </p:custDataLst>
    <p:extLst>
      <p:ext uri="{BB962C8B-B14F-4D97-AF65-F5344CB8AC3E}">
        <p14:creationId xmlns:p14="http://schemas.microsoft.com/office/powerpoint/2010/main" val="1493139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15E32E-A1D7-446F-ABE2-25EFE04F46B1}"/>
              </a:ext>
            </a:extLst>
          </p:cNvPr>
          <p:cNvSpPr>
            <a:spLocks noGrp="1"/>
          </p:cNvSpPr>
          <p:nvPr>
            <p:ph type="title"/>
          </p:nvPr>
        </p:nvSpPr>
        <p:spPr/>
        <p:txBody>
          <a:bodyPr>
            <a:normAutofit/>
          </a:bodyPr>
          <a:lstStyle/>
          <a:p>
            <a:r>
              <a:rPr lang="ar-SA" dirty="0"/>
              <a:t>أَ  </a:t>
            </a:r>
            <a:br>
              <a:rPr lang="ar-SA" dirty="0"/>
            </a:br>
            <a:r>
              <a:rPr lang="ar-SA" dirty="0"/>
              <a:t>هَمْزَةُ الاسْتِفْهام </a:t>
            </a:r>
            <a:endParaRPr lang="sv-SE" dirty="0"/>
          </a:p>
        </p:txBody>
      </p:sp>
      <p:sp>
        <p:nvSpPr>
          <p:cNvPr id="3" name="Platshållare för innehåll 2">
            <a:extLst>
              <a:ext uri="{FF2B5EF4-FFF2-40B4-BE49-F238E27FC236}">
                <a16:creationId xmlns:a16="http://schemas.microsoft.com/office/drawing/2014/main" id="{D1D690A0-6246-49B3-BBFD-DC198D105787}"/>
              </a:ext>
            </a:extLst>
          </p:cNvPr>
          <p:cNvSpPr>
            <a:spLocks noGrp="1"/>
          </p:cNvSpPr>
          <p:nvPr>
            <p:ph idx="1"/>
          </p:nvPr>
        </p:nvSpPr>
        <p:spPr>
          <a:xfrm>
            <a:off x="172721" y="2123440"/>
            <a:ext cx="11592560" cy="4592319"/>
          </a:xfrm>
        </p:spPr>
        <p:txBody>
          <a:bodyPr>
            <a:normAutofit/>
          </a:bodyPr>
          <a:lstStyle/>
          <a:p>
            <a:pPr marL="0" indent="0">
              <a:buNone/>
            </a:pPr>
            <a:r>
              <a:rPr lang="sv-SE" dirty="0">
                <a:solidFill>
                  <a:srgbClr val="FFFFFF"/>
                </a:solidFill>
              </a:rPr>
              <a:t>Det som på arabiska kallas för </a:t>
            </a:r>
            <a:r>
              <a:rPr lang="ar-SA" dirty="0">
                <a:solidFill>
                  <a:srgbClr val="FFFFFF"/>
                </a:solidFill>
              </a:rPr>
              <a:t>هَمْزَةُ الإسْتِفْهام </a:t>
            </a:r>
            <a:r>
              <a:rPr lang="sv-SE" dirty="0">
                <a:solidFill>
                  <a:srgbClr val="FFFFFF"/>
                </a:solidFill>
              </a:rPr>
              <a:t> är också ett frågeord likt de två första, men denna variant kan användas till </a:t>
            </a:r>
            <a:r>
              <a:rPr lang="sv-SE" dirty="0"/>
              <a:t>båda</a:t>
            </a:r>
            <a:r>
              <a:rPr lang="sv-SE" dirty="0">
                <a:solidFill>
                  <a:srgbClr val="FFFFFF"/>
                </a:solidFill>
              </a:rPr>
              <a:t> målgrupperna: </a:t>
            </a:r>
          </a:p>
          <a:p>
            <a:pPr marL="0" indent="0">
              <a:buNone/>
            </a:pPr>
            <a:r>
              <a:rPr lang="sv-SE" dirty="0">
                <a:solidFill>
                  <a:srgbClr val="FFFFFF"/>
                </a:solidFill>
              </a:rPr>
              <a:t>-Det som </a:t>
            </a:r>
            <a:r>
              <a:rPr lang="sv-SE" i="1" dirty="0">
                <a:solidFill>
                  <a:srgbClr val="FFFFFF"/>
                </a:solidFill>
              </a:rPr>
              <a:t>har</a:t>
            </a:r>
            <a:r>
              <a:rPr lang="sv-SE" dirty="0">
                <a:solidFill>
                  <a:srgbClr val="FFFFFF"/>
                </a:solidFill>
              </a:rPr>
              <a:t> intellekt och det som </a:t>
            </a:r>
            <a:r>
              <a:rPr lang="sv-SE" i="1" dirty="0">
                <a:solidFill>
                  <a:srgbClr val="FFFFFF"/>
                </a:solidFill>
              </a:rPr>
              <a:t>inte</a:t>
            </a:r>
            <a:r>
              <a:rPr lang="sv-SE" dirty="0">
                <a:solidFill>
                  <a:srgbClr val="FFFFFF"/>
                </a:solidFill>
              </a:rPr>
              <a:t> har intellekt.</a:t>
            </a:r>
          </a:p>
          <a:p>
            <a:pPr marL="0" indent="0">
              <a:buNone/>
            </a:pPr>
            <a:endParaRPr lang="sv-SE" dirty="0">
              <a:solidFill>
                <a:srgbClr val="FFFFFF"/>
              </a:solidFill>
            </a:endParaRPr>
          </a:p>
          <a:p>
            <a:pPr marL="0" indent="0">
              <a:buNone/>
            </a:pPr>
            <a:r>
              <a:rPr lang="sv-SE" dirty="0">
                <a:solidFill>
                  <a:srgbClr val="FFFFFF"/>
                </a:solidFill>
              </a:rPr>
              <a:t>Är svaret på frågan ”</a:t>
            </a:r>
            <a:r>
              <a:rPr lang="sv-SE" dirty="0">
                <a:solidFill>
                  <a:srgbClr val="00B050"/>
                </a:solidFill>
              </a:rPr>
              <a:t>Ja</a:t>
            </a:r>
            <a:r>
              <a:rPr lang="sv-SE" dirty="0">
                <a:solidFill>
                  <a:srgbClr val="FFFFFF"/>
                </a:solidFill>
              </a:rPr>
              <a:t>” svarar du </a:t>
            </a:r>
            <a:r>
              <a:rPr lang="ar-SA" dirty="0">
                <a:solidFill>
                  <a:srgbClr val="00B050"/>
                </a:solidFill>
              </a:rPr>
              <a:t>نَعَمْ</a:t>
            </a:r>
            <a:r>
              <a:rPr lang="sv-SE" dirty="0">
                <a:solidFill>
                  <a:srgbClr val="00B050"/>
                </a:solidFill>
              </a:rPr>
              <a:t> </a:t>
            </a:r>
            <a:r>
              <a:rPr lang="sv-SE" dirty="0">
                <a:solidFill>
                  <a:srgbClr val="FFFFFF"/>
                </a:solidFill>
              </a:rPr>
              <a:t>.</a:t>
            </a:r>
            <a:endParaRPr lang="ar-SA" dirty="0">
              <a:solidFill>
                <a:srgbClr val="FFFFFF"/>
              </a:solidFill>
            </a:endParaRPr>
          </a:p>
          <a:p>
            <a:pPr marL="0" indent="0">
              <a:buNone/>
            </a:pPr>
            <a:r>
              <a:rPr lang="sv-SE" dirty="0">
                <a:solidFill>
                  <a:srgbClr val="FFFFFF"/>
                </a:solidFill>
              </a:rPr>
              <a:t>Är svaret på frågan ”</a:t>
            </a:r>
            <a:r>
              <a:rPr lang="sv-SE" dirty="0">
                <a:solidFill>
                  <a:srgbClr val="FF0000"/>
                </a:solidFill>
              </a:rPr>
              <a:t>Nej</a:t>
            </a:r>
            <a:r>
              <a:rPr lang="sv-SE" dirty="0">
                <a:solidFill>
                  <a:srgbClr val="FFFFFF"/>
                </a:solidFill>
              </a:rPr>
              <a:t>” svarar du </a:t>
            </a:r>
            <a:r>
              <a:rPr lang="ar-SA" dirty="0">
                <a:solidFill>
                  <a:srgbClr val="FF0000"/>
                </a:solidFill>
              </a:rPr>
              <a:t>لا</a:t>
            </a:r>
            <a:r>
              <a:rPr lang="sv-SE" dirty="0">
                <a:solidFill>
                  <a:srgbClr val="FF0000"/>
                </a:solidFill>
              </a:rPr>
              <a:t> </a:t>
            </a:r>
            <a:r>
              <a:rPr lang="sv-SE" dirty="0">
                <a:solidFill>
                  <a:srgbClr val="FFFFFF"/>
                </a:solidFill>
              </a:rPr>
              <a:t>.</a:t>
            </a:r>
            <a:endParaRPr lang="ar-SA" dirty="0">
              <a:solidFill>
                <a:srgbClr val="FFFFFF"/>
              </a:solidFill>
            </a:endParaRPr>
          </a:p>
          <a:p>
            <a:pPr marL="0" indent="0">
              <a:buNone/>
            </a:pPr>
            <a:endParaRPr lang="ar-SA" dirty="0">
              <a:solidFill>
                <a:srgbClr val="FFFFFF"/>
              </a:solidFill>
            </a:endParaRPr>
          </a:p>
          <a:p>
            <a:pPr marL="0" indent="0">
              <a:buNone/>
            </a:pPr>
            <a:r>
              <a:rPr lang="ar-SA" dirty="0"/>
              <a:t>أَ</a:t>
            </a:r>
            <a:r>
              <a:rPr lang="ar-SA" dirty="0">
                <a:solidFill>
                  <a:schemeClr val="tx1"/>
                </a:solidFill>
              </a:rPr>
              <a:t>هذا قَلَمٌ؟ نعم.</a:t>
            </a:r>
            <a:r>
              <a:rPr lang="ar-SA" dirty="0"/>
              <a:t>                أ</a:t>
            </a:r>
            <a:r>
              <a:rPr lang="ar-SA" dirty="0">
                <a:solidFill>
                  <a:schemeClr val="tx1"/>
                </a:solidFill>
              </a:rPr>
              <a:t>َهذا طَبِيْبٌ؟ لا, هذا طالِبٌ. </a:t>
            </a:r>
            <a:endParaRPr lang="sv-SE" dirty="0">
              <a:solidFill>
                <a:schemeClr val="tx1"/>
              </a:solidFill>
            </a:endParaRPr>
          </a:p>
          <a:p>
            <a:pPr marL="0" indent="0">
              <a:buNone/>
            </a:pPr>
            <a:r>
              <a:rPr lang="sv-SE" dirty="0">
                <a:solidFill>
                  <a:srgbClr val="FFFFFF"/>
                </a:solidFill>
              </a:rPr>
              <a:t>-</a:t>
            </a:r>
            <a:r>
              <a:rPr lang="sv-SE" dirty="0"/>
              <a:t>Är</a:t>
            </a:r>
            <a:r>
              <a:rPr lang="sv-SE" dirty="0">
                <a:solidFill>
                  <a:schemeClr val="tx1"/>
                </a:solidFill>
              </a:rPr>
              <a:t> det här en läkare?             -</a:t>
            </a:r>
            <a:r>
              <a:rPr lang="sv-SE" dirty="0"/>
              <a:t>Är</a:t>
            </a:r>
            <a:r>
              <a:rPr lang="sv-SE" dirty="0">
                <a:solidFill>
                  <a:schemeClr val="tx1"/>
                </a:solidFill>
              </a:rPr>
              <a:t> detta en penna?</a:t>
            </a:r>
          </a:p>
          <a:p>
            <a:pPr marL="0" indent="0">
              <a:buNone/>
            </a:pPr>
            <a:r>
              <a:rPr lang="sv-SE" dirty="0">
                <a:solidFill>
                  <a:schemeClr val="tx1"/>
                </a:solidFill>
              </a:rPr>
              <a:t>-</a:t>
            </a:r>
            <a:r>
              <a:rPr lang="sv-SE" dirty="0">
                <a:solidFill>
                  <a:srgbClr val="FF0000"/>
                </a:solidFill>
              </a:rPr>
              <a:t>Nej</a:t>
            </a:r>
            <a:r>
              <a:rPr lang="sv-SE" dirty="0">
                <a:solidFill>
                  <a:schemeClr val="tx1"/>
                </a:solidFill>
              </a:rPr>
              <a:t>, detta är en student.       -</a:t>
            </a:r>
            <a:r>
              <a:rPr lang="sv-SE" dirty="0">
                <a:solidFill>
                  <a:srgbClr val="00B050"/>
                </a:solidFill>
              </a:rPr>
              <a:t>Ja</a:t>
            </a:r>
            <a:r>
              <a:rPr lang="sv-SE" dirty="0">
                <a:solidFill>
                  <a:schemeClr val="tx1"/>
                </a:solidFill>
              </a:rPr>
              <a:t>.</a:t>
            </a:r>
          </a:p>
          <a:p>
            <a:pPr marL="0" indent="0">
              <a:buNone/>
            </a:pPr>
            <a:endParaRPr lang="sv-SE" dirty="0">
              <a:solidFill>
                <a:schemeClr val="bg1"/>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2380FE28-8647-4272-BAD4-236D232BB424}"/>
              </a:ext>
            </a:extLst>
          </p:cNvPr>
          <p:cNvSpPr>
            <a:spLocks noGrp="1"/>
          </p:cNvSpPr>
          <p:nvPr>
            <p:ph type="sldNum" sz="quarter" idx="12"/>
          </p:nvPr>
        </p:nvSpPr>
        <p:spPr/>
        <p:txBody>
          <a:bodyPr/>
          <a:lstStyle/>
          <a:p>
            <a:fld id="{177D6179-9D4F-9247-ABDE-D082469CF89C}" type="slidenum">
              <a:rPr lang="sv-SE" smtClean="0"/>
              <a:t>11</a:t>
            </a:fld>
            <a:endParaRPr lang="sv-SE"/>
          </a:p>
        </p:txBody>
      </p:sp>
      <p:sp>
        <p:nvSpPr>
          <p:cNvPr id="5" name="Ellips 4">
            <a:extLst>
              <a:ext uri="{FF2B5EF4-FFF2-40B4-BE49-F238E27FC236}">
                <a16:creationId xmlns:a16="http://schemas.microsoft.com/office/drawing/2014/main" id="{53C8B9D1-AF71-436A-9720-0E7AAF184255}"/>
              </a:ext>
            </a:extLst>
          </p:cNvPr>
          <p:cNvSpPr/>
          <p:nvPr/>
        </p:nvSpPr>
        <p:spPr>
          <a:xfrm>
            <a:off x="10035756" y="5559377"/>
            <a:ext cx="1847850" cy="1090789"/>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FFFFFF"/>
                </a:solidFill>
              </a:rPr>
              <a:t>حرف</a:t>
            </a:r>
            <a:endParaRPr lang="sv-SE" sz="4400" dirty="0">
              <a:solidFill>
                <a:srgbClr val="FFFFFF"/>
              </a:solidFill>
            </a:endParaRPr>
          </a:p>
        </p:txBody>
      </p:sp>
    </p:spTree>
    <p:extLst>
      <p:ext uri="{BB962C8B-B14F-4D97-AF65-F5344CB8AC3E}">
        <p14:creationId xmlns:p14="http://schemas.microsoft.com/office/powerpoint/2010/main" val="2822937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2D47CD-246F-4099-94BA-C122D3D09B30}"/>
              </a:ext>
            </a:extLst>
          </p:cNvPr>
          <p:cNvSpPr>
            <a:spLocks noGrp="1"/>
          </p:cNvSpPr>
          <p:nvPr>
            <p:ph type="ctrTitle"/>
          </p:nvPr>
        </p:nvSpPr>
        <p:spPr/>
        <p:txBody>
          <a:bodyPr/>
          <a:lstStyle/>
          <a:p>
            <a:r>
              <a:rPr lang="sv-SE" dirty="0"/>
              <a:t>Lektion 17</a:t>
            </a:r>
          </a:p>
        </p:txBody>
      </p:sp>
      <p:sp>
        <p:nvSpPr>
          <p:cNvPr id="5" name="Underrubrik 4">
            <a:extLst>
              <a:ext uri="{FF2B5EF4-FFF2-40B4-BE49-F238E27FC236}">
                <a16:creationId xmlns:a16="http://schemas.microsoft.com/office/drawing/2014/main" id="{19F75234-3576-4896-BB7C-6BF090F76181}"/>
              </a:ext>
            </a:extLst>
          </p:cNvPr>
          <p:cNvSpPr>
            <a:spLocks noGrp="1"/>
          </p:cNvSpPr>
          <p:nvPr>
            <p:ph type="subTitle" idx="1"/>
          </p:nvPr>
        </p:nvSpPr>
        <p:spPr/>
        <p:txBody>
          <a:bodyPr/>
          <a:lstStyle/>
          <a:p>
            <a:r>
              <a:rPr lang="sv-SE" dirty="0"/>
              <a:t>Repetition</a:t>
            </a:r>
          </a:p>
        </p:txBody>
      </p:sp>
      <p:sp>
        <p:nvSpPr>
          <p:cNvPr id="4" name="Platshållare för bildnummer 3">
            <a:extLst>
              <a:ext uri="{FF2B5EF4-FFF2-40B4-BE49-F238E27FC236}">
                <a16:creationId xmlns:a16="http://schemas.microsoft.com/office/drawing/2014/main" id="{234D894E-A2C7-451A-93AC-31BE64F5929A}"/>
              </a:ext>
            </a:extLst>
          </p:cNvPr>
          <p:cNvSpPr>
            <a:spLocks noGrp="1"/>
          </p:cNvSpPr>
          <p:nvPr>
            <p:ph type="sldNum" sz="quarter" idx="12"/>
          </p:nvPr>
        </p:nvSpPr>
        <p:spPr/>
        <p:txBody>
          <a:bodyPr/>
          <a:lstStyle/>
          <a:p>
            <a:fld id="{177D6179-9D4F-9247-ABDE-D082469CF89C}" type="slidenum">
              <a:rPr lang="sv-SE" smtClean="0"/>
              <a:t>110</a:t>
            </a:fld>
            <a:endParaRPr lang="sv-SE"/>
          </a:p>
        </p:txBody>
      </p:sp>
    </p:spTree>
    <p:extLst>
      <p:ext uri="{BB962C8B-B14F-4D97-AF65-F5344CB8AC3E}">
        <p14:creationId xmlns:p14="http://schemas.microsoft.com/office/powerpoint/2010/main" val="2568683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6C3234-148A-4787-BBA3-3AEA35D0F618}"/>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40ED43C9-7C54-45FC-9B33-4A1E467D9B61}"/>
              </a:ext>
            </a:extLst>
          </p:cNvPr>
          <p:cNvSpPr>
            <a:spLocks noGrp="1"/>
          </p:cNvSpPr>
          <p:nvPr>
            <p:ph idx="1"/>
          </p:nvPr>
        </p:nvSpPr>
        <p:spPr>
          <a:xfrm>
            <a:off x="88446" y="2068286"/>
            <a:ext cx="11364686" cy="4637314"/>
          </a:xfrm>
        </p:spPr>
        <p:txBody>
          <a:bodyPr>
            <a:normAutofit/>
          </a:bodyPr>
          <a:lstStyle/>
          <a:p>
            <a:pPr marL="0" indent="0">
              <a:buNone/>
            </a:pPr>
            <a:r>
              <a:rPr lang="sv-SE" dirty="0">
                <a:solidFill>
                  <a:srgbClr val="FFFFFF"/>
                </a:solidFill>
              </a:rPr>
              <a:t>Detta är en repetitionslektion. Inga nya regler/principer förekommer förutom ett par nya ord.</a:t>
            </a:r>
          </a:p>
          <a:p>
            <a:pPr marL="0" indent="0">
              <a:buNone/>
            </a:pPr>
            <a:r>
              <a:rPr lang="sv-SE" dirty="0">
                <a:solidFill>
                  <a:srgbClr val="FFFFFF"/>
                </a:solidFill>
              </a:rPr>
              <a:t>Plural av </a:t>
            </a:r>
            <a:r>
              <a:rPr lang="ar-SA" dirty="0">
                <a:solidFill>
                  <a:srgbClr val="FFFFFF"/>
                </a:solidFill>
              </a:rPr>
              <a:t>حِمار</a:t>
            </a:r>
            <a:r>
              <a:rPr lang="sv-SE" dirty="0">
                <a:solidFill>
                  <a:srgbClr val="FFFFFF"/>
                </a:solidFill>
              </a:rPr>
              <a:t> är:</a:t>
            </a:r>
          </a:p>
          <a:p>
            <a:pPr>
              <a:buFont typeface="Wingdings" panose="05000000000000000000" pitchFamily="2" charset="2"/>
              <a:buChar char="Ø"/>
            </a:pPr>
            <a:r>
              <a:rPr lang="ar-SA" dirty="0">
                <a:solidFill>
                  <a:srgbClr val="FFFFFF"/>
                </a:solidFill>
              </a:rPr>
              <a:t>حَميرٌ</a:t>
            </a:r>
          </a:p>
          <a:p>
            <a:pPr>
              <a:buFont typeface="Wingdings" panose="05000000000000000000" pitchFamily="2" charset="2"/>
              <a:buChar char="Ø"/>
            </a:pPr>
            <a:r>
              <a:rPr lang="ar-SA" dirty="0">
                <a:solidFill>
                  <a:srgbClr val="FFFFFF"/>
                </a:solidFill>
              </a:rPr>
              <a:t>حُمُرٌ</a:t>
            </a:r>
            <a:endParaRPr lang="sv-SE" dirty="0">
              <a:solidFill>
                <a:srgbClr val="FFFFFF"/>
              </a:solidFill>
            </a:endParaRPr>
          </a:p>
          <a:p>
            <a:pPr>
              <a:buFont typeface="Wingdings" panose="05000000000000000000" pitchFamily="2" charset="2"/>
              <a:buChar char="Ø"/>
            </a:pPr>
            <a:endParaRPr lang="sv-SE" dirty="0">
              <a:solidFill>
                <a:srgbClr val="FFFFFF"/>
              </a:solidFill>
            </a:endParaRPr>
          </a:p>
          <a:p>
            <a:pPr marL="0" indent="0">
              <a:buNone/>
            </a:pPr>
            <a:r>
              <a:rPr lang="sv-SE" dirty="0">
                <a:solidFill>
                  <a:srgbClr val="FFFFFF"/>
                </a:solidFill>
              </a:rPr>
              <a:t>Oftast har ett ord flera olika plural. För att göra det intressant kan vi lägga till att även plural har plural på arabiska. Detta tyder på detta språks omfattning, men detta är inget aktuellt för oss just nu i denna kurs.</a:t>
            </a:r>
          </a:p>
        </p:txBody>
      </p:sp>
      <p:sp>
        <p:nvSpPr>
          <p:cNvPr id="4" name="Platshållare för bildnummer 3">
            <a:extLst>
              <a:ext uri="{FF2B5EF4-FFF2-40B4-BE49-F238E27FC236}">
                <a16:creationId xmlns:a16="http://schemas.microsoft.com/office/drawing/2014/main" id="{2E630D7C-F318-4610-AF4F-38E309ABA47F}"/>
              </a:ext>
            </a:extLst>
          </p:cNvPr>
          <p:cNvSpPr>
            <a:spLocks noGrp="1"/>
          </p:cNvSpPr>
          <p:nvPr>
            <p:ph type="sldNum" sz="quarter" idx="12"/>
          </p:nvPr>
        </p:nvSpPr>
        <p:spPr/>
        <p:txBody>
          <a:bodyPr/>
          <a:lstStyle/>
          <a:p>
            <a:fld id="{177D6179-9D4F-9247-ABDE-D082469CF89C}" type="slidenum">
              <a:rPr lang="sv-SE" smtClean="0"/>
              <a:t>111</a:t>
            </a:fld>
            <a:endParaRPr lang="sv-SE"/>
          </a:p>
        </p:txBody>
      </p:sp>
    </p:spTree>
    <p:extLst>
      <p:ext uri="{BB962C8B-B14F-4D97-AF65-F5344CB8AC3E}">
        <p14:creationId xmlns:p14="http://schemas.microsoft.com/office/powerpoint/2010/main" val="29222692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F23B7C-554A-4732-9541-1663E375019E}"/>
              </a:ext>
            </a:extLst>
          </p:cNvPr>
          <p:cNvSpPr>
            <a:spLocks noGrp="1"/>
          </p:cNvSpPr>
          <p:nvPr>
            <p:ph type="ctrTitle"/>
          </p:nvPr>
        </p:nvSpPr>
        <p:spPr/>
        <p:txBody>
          <a:bodyPr/>
          <a:lstStyle/>
          <a:p>
            <a:r>
              <a:rPr lang="sv-SE" dirty="0"/>
              <a:t>Lektion 18</a:t>
            </a:r>
          </a:p>
        </p:txBody>
      </p:sp>
      <p:sp>
        <p:nvSpPr>
          <p:cNvPr id="5" name="Underrubrik 4">
            <a:extLst>
              <a:ext uri="{FF2B5EF4-FFF2-40B4-BE49-F238E27FC236}">
                <a16:creationId xmlns:a16="http://schemas.microsoft.com/office/drawing/2014/main" id="{F42511DC-DD9A-4BDB-BF10-11A0AB4ECAD9}"/>
              </a:ext>
            </a:extLst>
          </p:cNvPr>
          <p:cNvSpPr>
            <a:spLocks noGrp="1"/>
          </p:cNvSpPr>
          <p:nvPr>
            <p:ph type="subTitle" idx="1"/>
          </p:nvPr>
        </p:nvSpPr>
        <p:spPr/>
        <p:txBody>
          <a:bodyPr/>
          <a:lstStyle/>
          <a:p>
            <a:r>
              <a:rPr lang="ar-SA" sz="2400" dirty="0"/>
              <a:t>المُثَنّى</a:t>
            </a:r>
            <a:endParaRPr lang="sv-SE" sz="2400" dirty="0"/>
          </a:p>
          <a:p>
            <a:r>
              <a:rPr lang="sv-SE" sz="2400" dirty="0"/>
              <a:t>Dual</a:t>
            </a:r>
            <a:endParaRPr lang="sv-SE" sz="2800" dirty="0"/>
          </a:p>
        </p:txBody>
      </p:sp>
      <p:sp>
        <p:nvSpPr>
          <p:cNvPr id="4" name="Platshållare för bildnummer 3">
            <a:extLst>
              <a:ext uri="{FF2B5EF4-FFF2-40B4-BE49-F238E27FC236}">
                <a16:creationId xmlns:a16="http://schemas.microsoft.com/office/drawing/2014/main" id="{83240936-025F-4950-A4E6-14882F7A237F}"/>
              </a:ext>
            </a:extLst>
          </p:cNvPr>
          <p:cNvSpPr>
            <a:spLocks noGrp="1"/>
          </p:cNvSpPr>
          <p:nvPr>
            <p:ph type="sldNum" sz="quarter" idx="12"/>
          </p:nvPr>
        </p:nvSpPr>
        <p:spPr/>
        <p:txBody>
          <a:bodyPr/>
          <a:lstStyle/>
          <a:p>
            <a:fld id="{177D6179-9D4F-9247-ABDE-D082469CF89C}" type="slidenum">
              <a:rPr lang="sv-SE" smtClean="0"/>
              <a:t>112</a:t>
            </a:fld>
            <a:endParaRPr lang="sv-SE"/>
          </a:p>
        </p:txBody>
      </p:sp>
    </p:spTree>
    <p:extLst>
      <p:ext uri="{BB962C8B-B14F-4D97-AF65-F5344CB8AC3E}">
        <p14:creationId xmlns:p14="http://schemas.microsoft.com/office/powerpoint/2010/main" val="31383557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480163-B2D4-4410-A897-CF7ED20F70B8}"/>
              </a:ext>
            </a:extLst>
          </p:cNvPr>
          <p:cNvSpPr>
            <a:spLocks noGrp="1"/>
          </p:cNvSpPr>
          <p:nvPr>
            <p:ph type="title"/>
          </p:nvPr>
        </p:nvSpPr>
        <p:spPr/>
        <p:txBody>
          <a:bodyPr/>
          <a:lstStyle/>
          <a:p>
            <a:r>
              <a:rPr lang="sv-SE" dirty="0"/>
              <a:t>Vad kommer vi lära oss här?</a:t>
            </a:r>
          </a:p>
        </p:txBody>
      </p:sp>
      <p:sp>
        <p:nvSpPr>
          <p:cNvPr id="3" name="Platshållare för innehåll 2">
            <a:extLst>
              <a:ext uri="{FF2B5EF4-FFF2-40B4-BE49-F238E27FC236}">
                <a16:creationId xmlns:a16="http://schemas.microsoft.com/office/drawing/2014/main" id="{E7B5029F-90ED-4EF9-AD49-31324F20459E}"/>
              </a:ext>
            </a:extLst>
          </p:cNvPr>
          <p:cNvSpPr>
            <a:spLocks noGrp="1"/>
          </p:cNvSpPr>
          <p:nvPr>
            <p:ph idx="1"/>
          </p:nvPr>
        </p:nvSpPr>
        <p:spPr>
          <a:xfrm>
            <a:off x="203200" y="2133600"/>
            <a:ext cx="11897359" cy="4602480"/>
          </a:xfrm>
        </p:spPr>
        <p:txBody>
          <a:bodyPr>
            <a:normAutofit/>
          </a:bodyPr>
          <a:lstStyle/>
          <a:p>
            <a:pPr marL="0" indent="0">
              <a:buNone/>
            </a:pPr>
            <a:r>
              <a:rPr lang="sv-SE" dirty="0">
                <a:solidFill>
                  <a:schemeClr val="tx1"/>
                </a:solidFill>
              </a:rPr>
              <a:t>På svenska har vi singular och plural. Allt över antalet ett behandlas som plural.   En bil. Två bil</a:t>
            </a:r>
            <a:r>
              <a:rPr lang="sv-SE" u="sng" dirty="0">
                <a:solidFill>
                  <a:schemeClr val="tx1"/>
                </a:solidFill>
              </a:rPr>
              <a:t>ar</a:t>
            </a:r>
            <a:r>
              <a:rPr lang="sv-SE" dirty="0">
                <a:solidFill>
                  <a:schemeClr val="tx1"/>
                </a:solidFill>
              </a:rPr>
              <a:t>. Flera bil</a:t>
            </a:r>
            <a:r>
              <a:rPr lang="sv-SE" u="sng" dirty="0">
                <a:solidFill>
                  <a:schemeClr val="tx1"/>
                </a:solidFill>
              </a:rPr>
              <a:t>ar</a:t>
            </a:r>
            <a:r>
              <a:rPr lang="sv-SE" dirty="0">
                <a:solidFill>
                  <a:schemeClr val="tx1"/>
                </a:solidFill>
              </a:rPr>
              <a:t>.</a:t>
            </a:r>
          </a:p>
          <a:p>
            <a:endParaRPr lang="sv-SE" dirty="0">
              <a:solidFill>
                <a:srgbClr val="FFFFFF"/>
              </a:solidFill>
            </a:endParaRPr>
          </a:p>
          <a:p>
            <a:pPr marL="0" indent="0">
              <a:buNone/>
            </a:pPr>
            <a:r>
              <a:rPr lang="sv-SE" u="sng" dirty="0">
                <a:solidFill>
                  <a:srgbClr val="FFFFFF"/>
                </a:solidFill>
              </a:rPr>
              <a:t>På arabiska så skrivs varje numerus på ett unikt sätt:</a:t>
            </a:r>
          </a:p>
          <a:p>
            <a:r>
              <a:rPr lang="sv-SE" dirty="0">
                <a:solidFill>
                  <a:srgbClr val="FFFFFF"/>
                </a:solidFill>
              </a:rPr>
              <a:t>Singular (1) -  </a:t>
            </a:r>
            <a:r>
              <a:rPr lang="ar-SA" dirty="0">
                <a:solidFill>
                  <a:srgbClr val="FFFFFF"/>
                </a:solidFill>
              </a:rPr>
              <a:t>طالبٌ</a:t>
            </a:r>
            <a:endParaRPr lang="sv-SE" dirty="0">
              <a:solidFill>
                <a:srgbClr val="FFFFFF"/>
              </a:solidFill>
            </a:endParaRPr>
          </a:p>
          <a:p>
            <a:r>
              <a:rPr lang="sv-SE" dirty="0">
                <a:solidFill>
                  <a:schemeClr val="tx1"/>
                </a:solidFill>
              </a:rPr>
              <a:t>Dual (2)      - </a:t>
            </a:r>
            <a:r>
              <a:rPr lang="ar-SA" dirty="0">
                <a:solidFill>
                  <a:schemeClr val="tx1"/>
                </a:solidFill>
              </a:rPr>
              <a:t>طالبانِ</a:t>
            </a:r>
            <a:endParaRPr lang="sv-SE" dirty="0">
              <a:solidFill>
                <a:schemeClr val="tx1"/>
              </a:solidFill>
            </a:endParaRPr>
          </a:p>
          <a:p>
            <a:r>
              <a:rPr lang="sv-SE" dirty="0">
                <a:solidFill>
                  <a:srgbClr val="FFFFFF"/>
                </a:solidFill>
              </a:rPr>
              <a:t>Plural (3), och flera</a:t>
            </a:r>
            <a:r>
              <a:rPr lang="ar-SA" dirty="0">
                <a:solidFill>
                  <a:srgbClr val="FFFFFF"/>
                </a:solidFill>
              </a:rPr>
              <a:t>  </a:t>
            </a:r>
            <a:r>
              <a:rPr lang="sv-SE" dirty="0">
                <a:solidFill>
                  <a:srgbClr val="FFFFFF"/>
                </a:solidFill>
              </a:rPr>
              <a:t> - </a:t>
            </a:r>
            <a:r>
              <a:rPr lang="ar-SA" dirty="0">
                <a:solidFill>
                  <a:srgbClr val="FFFFFF"/>
                </a:solidFill>
              </a:rPr>
              <a:t>طلابٌ</a:t>
            </a:r>
            <a:endParaRPr lang="sv-SE" dirty="0">
              <a:solidFill>
                <a:srgbClr val="FFFFFF"/>
              </a:solidFill>
            </a:endParaRPr>
          </a:p>
          <a:p>
            <a:endParaRPr lang="sv-SE" dirty="0">
              <a:solidFill>
                <a:srgbClr val="FFFFFF"/>
              </a:solidFill>
            </a:endParaRPr>
          </a:p>
          <a:p>
            <a:pPr marL="0" indent="0">
              <a:buNone/>
            </a:pPr>
            <a:r>
              <a:rPr lang="sv-SE" dirty="0">
                <a:solidFill>
                  <a:srgbClr val="FFFFFF"/>
                </a:solidFill>
              </a:rPr>
              <a:t>Att skriva orden i dual på arabiska är ganska enkelt, och följer ett systematiskt mönster.</a:t>
            </a:r>
          </a:p>
          <a:p>
            <a:pPr marL="0" indent="0">
              <a:buNone/>
            </a:pPr>
            <a:endParaRPr lang="sv-SE" dirty="0"/>
          </a:p>
        </p:txBody>
      </p:sp>
      <p:sp>
        <p:nvSpPr>
          <p:cNvPr id="4" name="Platshållare för bildnummer 3">
            <a:extLst>
              <a:ext uri="{FF2B5EF4-FFF2-40B4-BE49-F238E27FC236}">
                <a16:creationId xmlns:a16="http://schemas.microsoft.com/office/drawing/2014/main" id="{404BCA10-A1E4-4061-8AA6-2DCBE0898BFB}"/>
              </a:ext>
            </a:extLst>
          </p:cNvPr>
          <p:cNvSpPr>
            <a:spLocks noGrp="1"/>
          </p:cNvSpPr>
          <p:nvPr>
            <p:ph type="sldNum" sz="quarter" idx="12"/>
          </p:nvPr>
        </p:nvSpPr>
        <p:spPr/>
        <p:txBody>
          <a:bodyPr/>
          <a:lstStyle/>
          <a:p>
            <a:fld id="{177D6179-9D4F-9247-ABDE-D082469CF89C}" type="slidenum">
              <a:rPr lang="sv-SE" smtClean="0"/>
              <a:t>113</a:t>
            </a:fld>
            <a:endParaRPr lang="sv-SE"/>
          </a:p>
        </p:txBody>
      </p:sp>
    </p:spTree>
    <p:extLst>
      <p:ext uri="{BB962C8B-B14F-4D97-AF65-F5344CB8AC3E}">
        <p14:creationId xmlns:p14="http://schemas.microsoft.com/office/powerpoint/2010/main" val="1898364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1CAE9854-C67E-4BEE-8B19-D3B5D36CDD11}"/>
              </a:ext>
            </a:extLst>
          </p:cNvPr>
          <p:cNvSpPr/>
          <p:nvPr/>
        </p:nvSpPr>
        <p:spPr>
          <a:xfrm>
            <a:off x="4297680" y="3633246"/>
            <a:ext cx="2824480" cy="1994060"/>
          </a:xfrm>
          <a:prstGeom prst="ellipse">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F3B294D4-4E06-4E93-BAD1-AF578BE02DE8}"/>
              </a:ext>
            </a:extLst>
          </p:cNvPr>
          <p:cNvSpPr/>
          <p:nvPr/>
        </p:nvSpPr>
        <p:spPr>
          <a:xfrm>
            <a:off x="1381760" y="3633246"/>
            <a:ext cx="2279696" cy="1480008"/>
          </a:xfrm>
          <a:prstGeom prst="ellipse">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EA3CB25-781F-41C0-B47E-559F6EF5A7F6}"/>
              </a:ext>
            </a:extLst>
          </p:cNvPr>
          <p:cNvSpPr>
            <a:spLocks noGrp="1"/>
          </p:cNvSpPr>
          <p:nvPr>
            <p:ph type="title"/>
          </p:nvPr>
        </p:nvSpPr>
        <p:spPr/>
        <p:txBody>
          <a:bodyPr/>
          <a:lstStyle/>
          <a:p>
            <a:r>
              <a:rPr lang="ar-SA" dirty="0"/>
              <a:t>المُثَنّى في الأسماء </a:t>
            </a:r>
            <a:br>
              <a:rPr lang="ar-SA" dirty="0"/>
            </a:br>
            <a:r>
              <a:rPr lang="sv-SE" sz="3200" dirty="0"/>
              <a:t>Nomen i dual</a:t>
            </a:r>
            <a:endParaRPr lang="sv-SE" dirty="0"/>
          </a:p>
        </p:txBody>
      </p:sp>
      <p:sp>
        <p:nvSpPr>
          <p:cNvPr id="3" name="Platshållare för innehåll 2">
            <a:extLst>
              <a:ext uri="{FF2B5EF4-FFF2-40B4-BE49-F238E27FC236}">
                <a16:creationId xmlns:a16="http://schemas.microsoft.com/office/drawing/2014/main" id="{6C9C28D9-E08C-483F-A366-908F2D082B2D}"/>
              </a:ext>
            </a:extLst>
          </p:cNvPr>
          <p:cNvSpPr>
            <a:spLocks noGrp="1"/>
          </p:cNvSpPr>
          <p:nvPr>
            <p:ph idx="1"/>
          </p:nvPr>
        </p:nvSpPr>
        <p:spPr>
          <a:xfrm>
            <a:off x="127196" y="2021840"/>
            <a:ext cx="11437522" cy="4368800"/>
          </a:xfrm>
        </p:spPr>
        <p:txBody>
          <a:bodyPr/>
          <a:lstStyle/>
          <a:p>
            <a:pPr marL="0" indent="0">
              <a:buNone/>
            </a:pPr>
            <a:r>
              <a:rPr lang="sv-SE" u="sng" dirty="0">
                <a:solidFill>
                  <a:srgbClr val="FFFFFF"/>
                </a:solidFill>
              </a:rPr>
              <a:t>För att göra ett ord i dualform, lägger man till 2 bokstäver:</a:t>
            </a:r>
          </a:p>
          <a:p>
            <a:pPr>
              <a:buFont typeface="Wingdings" panose="05000000000000000000" pitchFamily="2" charset="2"/>
              <a:buChar char="Ø"/>
            </a:pPr>
            <a:r>
              <a:rPr lang="ar-SA" dirty="0">
                <a:solidFill>
                  <a:srgbClr val="FFFFFF"/>
                </a:solidFill>
              </a:rPr>
              <a:t>اْنِ</a:t>
            </a:r>
            <a:r>
              <a:rPr lang="sv-SE" dirty="0">
                <a:solidFill>
                  <a:srgbClr val="FFFFFF"/>
                </a:solidFill>
              </a:rPr>
              <a:t> om det är </a:t>
            </a:r>
            <a:r>
              <a:rPr lang="sv-SE" i="1" dirty="0">
                <a:solidFill>
                  <a:srgbClr val="FFFFFF"/>
                </a:solidFill>
              </a:rPr>
              <a:t>marfu</a:t>
            </a:r>
            <a:r>
              <a:rPr lang="sv-SE" dirty="0">
                <a:solidFill>
                  <a:srgbClr val="FFFFFF"/>
                </a:solidFill>
              </a:rPr>
              <a:t>’.</a:t>
            </a:r>
          </a:p>
          <a:p>
            <a:pPr>
              <a:buFont typeface="Wingdings" panose="05000000000000000000" pitchFamily="2" charset="2"/>
              <a:buChar char="Ø"/>
            </a:pPr>
            <a:r>
              <a:rPr lang="ar-SA" dirty="0">
                <a:solidFill>
                  <a:srgbClr val="FFFFFF"/>
                </a:solidFill>
              </a:rPr>
              <a:t>يْنِ</a:t>
            </a:r>
            <a:r>
              <a:rPr lang="sv-SE" dirty="0">
                <a:solidFill>
                  <a:srgbClr val="FFFFFF"/>
                </a:solidFill>
              </a:rPr>
              <a:t> om det är </a:t>
            </a:r>
            <a:r>
              <a:rPr lang="sv-SE" i="1" dirty="0">
                <a:solidFill>
                  <a:srgbClr val="FFFFFF"/>
                </a:solidFill>
              </a:rPr>
              <a:t>mansub</a:t>
            </a:r>
            <a:r>
              <a:rPr lang="sv-SE" dirty="0">
                <a:solidFill>
                  <a:srgbClr val="FFFFFF"/>
                </a:solidFill>
              </a:rPr>
              <a:t> eller </a:t>
            </a:r>
            <a:r>
              <a:rPr lang="sv-SE" i="1" dirty="0">
                <a:solidFill>
                  <a:srgbClr val="FFFFFF"/>
                </a:solidFill>
              </a:rPr>
              <a:t>majrur</a:t>
            </a:r>
            <a:r>
              <a:rPr lang="sv-SE" dirty="0">
                <a:solidFill>
                  <a:srgbClr val="FFFFFF"/>
                </a:solidFill>
              </a:rPr>
              <a:t>.</a:t>
            </a:r>
            <a:r>
              <a:rPr lang="ar-SA" dirty="0">
                <a:solidFill>
                  <a:srgbClr val="FFFFFF"/>
                </a:solidFill>
              </a:rPr>
              <a:t> </a:t>
            </a:r>
            <a:r>
              <a:rPr lang="sv-SE" dirty="0">
                <a:solidFill>
                  <a:srgbClr val="FFFFFF"/>
                </a:solidFill>
              </a:rPr>
              <a:t>(</a:t>
            </a:r>
            <a:r>
              <a:rPr lang="sv-SE" sz="2000" dirty="0">
                <a:solidFill>
                  <a:srgbClr val="FFFFFF"/>
                </a:solidFill>
              </a:rPr>
              <a:t>Tillägg utanför boken</a:t>
            </a:r>
            <a:r>
              <a:rPr lang="sv-SE" dirty="0">
                <a:solidFill>
                  <a:srgbClr val="FFFFFF"/>
                </a:solidFill>
              </a:rPr>
              <a:t>.)</a:t>
            </a:r>
            <a:endParaRPr lang="ar-SA" dirty="0">
              <a:solidFill>
                <a:srgbClr val="FFFFFF"/>
              </a:solidFill>
            </a:endParaRPr>
          </a:p>
          <a:p>
            <a:pPr marL="0" indent="0">
              <a:buNone/>
            </a:pPr>
            <a:endParaRPr lang="sv-SE" dirty="0">
              <a:solidFill>
                <a:srgbClr val="FFFFFF"/>
              </a:solidFill>
            </a:endParaRPr>
          </a:p>
          <a:p>
            <a:pPr marL="0" indent="0">
              <a:buNone/>
            </a:pPr>
            <a:r>
              <a:rPr lang="ar-SA" dirty="0">
                <a:solidFill>
                  <a:schemeClr val="tx1"/>
                </a:solidFill>
              </a:rPr>
              <a:t>كتاب                    </a:t>
            </a:r>
            <a:r>
              <a:rPr lang="sv-SE" dirty="0">
                <a:solidFill>
                  <a:schemeClr val="tx1"/>
                </a:solidFill>
              </a:rPr>
              <a:t> &gt; </a:t>
            </a:r>
            <a:r>
              <a:rPr lang="ar-SA" dirty="0">
                <a:solidFill>
                  <a:schemeClr val="tx1"/>
                </a:solidFill>
              </a:rPr>
              <a:t>كتاب</a:t>
            </a:r>
            <a:r>
              <a:rPr lang="ar-SA" dirty="0"/>
              <a:t>ان</a:t>
            </a:r>
            <a:r>
              <a:rPr lang="ar-SA" dirty="0">
                <a:solidFill>
                  <a:schemeClr val="tx1"/>
                </a:solidFill>
              </a:rPr>
              <a:t>ِ</a:t>
            </a:r>
            <a:r>
              <a:rPr lang="sv-SE" dirty="0">
                <a:solidFill>
                  <a:schemeClr val="tx1"/>
                </a:solidFill>
              </a:rPr>
              <a:t>                   </a:t>
            </a:r>
            <a:r>
              <a:rPr lang="ar-SA" dirty="0">
                <a:solidFill>
                  <a:schemeClr val="tx1"/>
                </a:solidFill>
              </a:rPr>
              <a:t>الكتاب</a:t>
            </a:r>
            <a:r>
              <a:rPr lang="ar-SA" dirty="0"/>
              <a:t>ان</a:t>
            </a:r>
            <a:r>
              <a:rPr lang="ar-SA" dirty="0">
                <a:solidFill>
                  <a:schemeClr val="tx1"/>
                </a:solidFill>
              </a:rPr>
              <a:t>ِ في البيت</a:t>
            </a:r>
          </a:p>
          <a:p>
            <a:pPr marL="0" indent="0">
              <a:buNone/>
            </a:pPr>
            <a:r>
              <a:rPr lang="ar-SA" dirty="0"/>
              <a:t>                </a:t>
            </a:r>
            <a:r>
              <a:rPr lang="sv-SE" dirty="0">
                <a:solidFill>
                  <a:srgbClr val="FFFFFF"/>
                </a:solidFill>
              </a:rPr>
              <a:t> </a:t>
            </a:r>
            <a:r>
              <a:rPr lang="ar-SA" dirty="0">
                <a:solidFill>
                  <a:srgbClr val="FFFFFF"/>
                </a:solidFill>
              </a:rPr>
              <a:t>شجرة</a:t>
            </a:r>
            <a:r>
              <a:rPr lang="sv-SE" dirty="0">
                <a:solidFill>
                  <a:srgbClr val="FFFFFF"/>
                </a:solidFill>
              </a:rPr>
              <a:t> &gt; </a:t>
            </a:r>
            <a:r>
              <a:rPr lang="ar-SA" dirty="0">
                <a:solidFill>
                  <a:srgbClr val="FFFFFF"/>
                </a:solidFill>
              </a:rPr>
              <a:t>شجرت</a:t>
            </a:r>
            <a:r>
              <a:rPr lang="ar-SA" dirty="0"/>
              <a:t>انِ</a:t>
            </a:r>
            <a:r>
              <a:rPr lang="sv-SE" dirty="0">
                <a:solidFill>
                  <a:srgbClr val="FFFFFF"/>
                </a:solidFill>
              </a:rPr>
              <a:t>            </a:t>
            </a:r>
            <a:r>
              <a:rPr lang="ar-SA" dirty="0">
                <a:solidFill>
                  <a:srgbClr val="FFFFFF"/>
                </a:solidFill>
              </a:rPr>
              <a:t>    أُحبُّ كتابَ</a:t>
            </a:r>
            <a:r>
              <a:rPr lang="ar-SA" dirty="0">
                <a:solidFill>
                  <a:srgbClr val="FFFF00"/>
                </a:solidFill>
              </a:rPr>
              <a:t>يْن</a:t>
            </a:r>
            <a:r>
              <a:rPr lang="ar-SA" dirty="0">
                <a:solidFill>
                  <a:srgbClr val="FFFFFF"/>
                </a:solidFill>
              </a:rPr>
              <a:t>ِ            </a:t>
            </a:r>
            <a:r>
              <a:rPr lang="sv-SE" dirty="0"/>
              <a:t>                         </a:t>
            </a:r>
          </a:p>
          <a:p>
            <a:pPr marL="0" indent="0">
              <a:buNone/>
            </a:pPr>
            <a:r>
              <a:rPr lang="sv-SE" dirty="0"/>
              <a:t>                                             </a:t>
            </a:r>
            <a:r>
              <a:rPr lang="ar-SA" dirty="0">
                <a:solidFill>
                  <a:srgbClr val="FFFFFF"/>
                </a:solidFill>
              </a:rPr>
              <a:t>  </a:t>
            </a:r>
            <a:r>
              <a:rPr lang="sv-SE" dirty="0">
                <a:solidFill>
                  <a:srgbClr val="FFFFFF"/>
                </a:solidFill>
              </a:rPr>
              <a:t> </a:t>
            </a:r>
            <a:r>
              <a:rPr lang="ar-SA" dirty="0">
                <a:solidFill>
                  <a:srgbClr val="FFFFFF"/>
                </a:solidFill>
              </a:rPr>
              <a:t>ذهبْتُ إلى السيارَتَ</a:t>
            </a:r>
            <a:r>
              <a:rPr lang="ar-SA" dirty="0">
                <a:solidFill>
                  <a:srgbClr val="FF0000"/>
                </a:solidFill>
              </a:rPr>
              <a:t>يْن</a:t>
            </a:r>
            <a:r>
              <a:rPr lang="ar-SA" dirty="0">
                <a:solidFill>
                  <a:srgbClr val="FFFFFF"/>
                </a:solidFill>
              </a:rPr>
              <a:t>ِ</a:t>
            </a:r>
            <a:endParaRPr lang="sv-SE" dirty="0">
              <a:solidFill>
                <a:srgbClr val="FFFFFF"/>
              </a:solidFill>
            </a:endParaRPr>
          </a:p>
        </p:txBody>
      </p:sp>
      <p:sp>
        <p:nvSpPr>
          <p:cNvPr id="4" name="Platshållare för bildnummer 3">
            <a:extLst>
              <a:ext uri="{FF2B5EF4-FFF2-40B4-BE49-F238E27FC236}">
                <a16:creationId xmlns:a16="http://schemas.microsoft.com/office/drawing/2014/main" id="{D9B72550-1005-40CE-A255-658C63DC2A55}"/>
              </a:ext>
            </a:extLst>
          </p:cNvPr>
          <p:cNvSpPr>
            <a:spLocks noGrp="1"/>
          </p:cNvSpPr>
          <p:nvPr>
            <p:ph type="sldNum" sz="quarter" idx="12"/>
          </p:nvPr>
        </p:nvSpPr>
        <p:spPr/>
        <p:txBody>
          <a:bodyPr/>
          <a:lstStyle/>
          <a:p>
            <a:fld id="{177D6179-9D4F-9247-ABDE-D082469CF89C}" type="slidenum">
              <a:rPr lang="sv-SE" smtClean="0"/>
              <a:t>114</a:t>
            </a:fld>
            <a:endParaRPr lang="sv-SE"/>
          </a:p>
        </p:txBody>
      </p:sp>
      <p:sp>
        <p:nvSpPr>
          <p:cNvPr id="7" name="Pil: vänster 6">
            <a:extLst>
              <a:ext uri="{FF2B5EF4-FFF2-40B4-BE49-F238E27FC236}">
                <a16:creationId xmlns:a16="http://schemas.microsoft.com/office/drawing/2014/main" id="{0745C708-DE76-436B-AFAA-B3B5AA96CDB4}"/>
              </a:ext>
            </a:extLst>
          </p:cNvPr>
          <p:cNvSpPr/>
          <p:nvPr/>
        </p:nvSpPr>
        <p:spPr>
          <a:xfrm>
            <a:off x="6979920" y="3677920"/>
            <a:ext cx="1249680" cy="568960"/>
          </a:xfrm>
          <a:prstGeom prst="leftArrow">
            <a:avLst/>
          </a:prstGeom>
          <a:solidFill>
            <a:srgbClr val="B22600"/>
          </a:solidFill>
          <a:ln w="19050">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bg1"/>
                </a:solidFill>
              </a:rPr>
              <a:t>مرفوع</a:t>
            </a:r>
            <a:endParaRPr lang="sv-SE" sz="2400" dirty="0">
              <a:solidFill>
                <a:schemeClr val="bg1"/>
              </a:solidFill>
            </a:endParaRPr>
          </a:p>
        </p:txBody>
      </p:sp>
      <p:sp>
        <p:nvSpPr>
          <p:cNvPr id="8" name="Pil: vänster 7">
            <a:extLst>
              <a:ext uri="{FF2B5EF4-FFF2-40B4-BE49-F238E27FC236}">
                <a16:creationId xmlns:a16="http://schemas.microsoft.com/office/drawing/2014/main" id="{22CC7F51-3029-48B5-9519-6790423B5E02}"/>
              </a:ext>
            </a:extLst>
          </p:cNvPr>
          <p:cNvSpPr/>
          <p:nvPr/>
        </p:nvSpPr>
        <p:spPr>
          <a:xfrm>
            <a:off x="7207100" y="4175760"/>
            <a:ext cx="1249680" cy="568960"/>
          </a:xfrm>
          <a:prstGeom prst="leftArrow">
            <a:avLst/>
          </a:prstGeom>
          <a:solidFill>
            <a:srgbClr val="B22600"/>
          </a:solidFill>
          <a:ln w="1905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FF00"/>
                </a:solidFill>
              </a:rPr>
              <a:t>منصوب</a:t>
            </a:r>
            <a:endParaRPr lang="sv-SE" dirty="0">
              <a:solidFill>
                <a:srgbClr val="FFFF00"/>
              </a:solidFill>
            </a:endParaRPr>
          </a:p>
        </p:txBody>
      </p:sp>
      <p:sp>
        <p:nvSpPr>
          <p:cNvPr id="9" name="Pil: vänster 8">
            <a:extLst>
              <a:ext uri="{FF2B5EF4-FFF2-40B4-BE49-F238E27FC236}">
                <a16:creationId xmlns:a16="http://schemas.microsoft.com/office/drawing/2014/main" id="{D2C97BB4-4911-4DDB-BA7E-0A43E2FC0E2A}"/>
              </a:ext>
            </a:extLst>
          </p:cNvPr>
          <p:cNvSpPr/>
          <p:nvPr/>
        </p:nvSpPr>
        <p:spPr>
          <a:xfrm>
            <a:off x="7426449" y="4652612"/>
            <a:ext cx="1249680" cy="620159"/>
          </a:xfrm>
          <a:prstGeom prst="leftArrow">
            <a:avLst/>
          </a:prstGeom>
          <a:solidFill>
            <a:srgbClr val="B22600"/>
          </a:solidFill>
          <a:ln w="19050">
            <a:solidFill>
              <a:srgbClr val="FF0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rPr>
              <a:t>مجرور</a:t>
            </a:r>
            <a:endParaRPr lang="sv-SE" sz="2400" dirty="0">
              <a:solidFill>
                <a:srgbClr val="FF0000"/>
              </a:solidFill>
            </a:endParaRPr>
          </a:p>
        </p:txBody>
      </p:sp>
      <p:sp>
        <p:nvSpPr>
          <p:cNvPr id="10" name="Rektangel: rundade hörn 9">
            <a:extLst>
              <a:ext uri="{FF2B5EF4-FFF2-40B4-BE49-F238E27FC236}">
                <a16:creationId xmlns:a16="http://schemas.microsoft.com/office/drawing/2014/main" id="{B59F7CFC-9A38-4279-9395-C8F331AC98FD}"/>
              </a:ext>
            </a:extLst>
          </p:cNvPr>
          <p:cNvSpPr/>
          <p:nvPr/>
        </p:nvSpPr>
        <p:spPr>
          <a:xfrm>
            <a:off x="1715816" y="4744720"/>
            <a:ext cx="1666240" cy="477520"/>
          </a:xfrm>
          <a:prstGeom prst="roundRect">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FFFF"/>
                </a:solidFill>
              </a:rPr>
              <a:t>مرفوع</a:t>
            </a:r>
            <a:endParaRPr lang="sv-SE" sz="2400" dirty="0">
              <a:solidFill>
                <a:srgbClr val="FFFFFF"/>
              </a:solidFill>
            </a:endParaRPr>
          </a:p>
        </p:txBody>
      </p:sp>
    </p:spTree>
    <p:extLst>
      <p:ext uri="{BB962C8B-B14F-4D97-AF65-F5344CB8AC3E}">
        <p14:creationId xmlns:p14="http://schemas.microsoft.com/office/powerpoint/2010/main" val="3315535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B6B7E593-1EFE-49FE-9827-E8B09889E07A}"/>
              </a:ext>
            </a:extLst>
          </p:cNvPr>
          <p:cNvSpPr/>
          <p:nvPr/>
        </p:nvSpPr>
        <p:spPr>
          <a:xfrm>
            <a:off x="171454" y="4219575"/>
            <a:ext cx="4209636" cy="1562100"/>
          </a:xfrm>
          <a:prstGeom prst="roundRect">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4D306262-32E2-4A0C-8FB3-100F1B182ABD}"/>
              </a:ext>
            </a:extLst>
          </p:cNvPr>
          <p:cNvSpPr/>
          <p:nvPr/>
        </p:nvSpPr>
        <p:spPr>
          <a:xfrm>
            <a:off x="171454" y="2123750"/>
            <a:ext cx="5467341" cy="1651837"/>
          </a:xfrm>
          <a:prstGeom prst="roundRect">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2AB0DA8-9F1E-4179-B0A3-925C0C95A417}"/>
              </a:ext>
            </a:extLst>
          </p:cNvPr>
          <p:cNvSpPr>
            <a:spLocks noGrp="1"/>
          </p:cNvSpPr>
          <p:nvPr>
            <p:ph type="title"/>
          </p:nvPr>
        </p:nvSpPr>
        <p:spPr/>
        <p:txBody>
          <a:bodyPr/>
          <a:lstStyle/>
          <a:p>
            <a:r>
              <a:rPr lang="ar-SA" dirty="0"/>
              <a:t>المثنى في أسماء الإشارة, والضمائر</a:t>
            </a:r>
            <a:br>
              <a:rPr lang="sv-SE" dirty="0"/>
            </a:br>
            <a:r>
              <a:rPr lang="sv-SE" sz="3200" dirty="0"/>
              <a:t>Dem. pronomen och pronomen i dual</a:t>
            </a:r>
            <a:endParaRPr lang="sv-SE" dirty="0"/>
          </a:p>
        </p:txBody>
      </p:sp>
      <p:sp>
        <p:nvSpPr>
          <p:cNvPr id="3" name="Platshållare för innehåll 2">
            <a:extLst>
              <a:ext uri="{FF2B5EF4-FFF2-40B4-BE49-F238E27FC236}">
                <a16:creationId xmlns:a16="http://schemas.microsoft.com/office/drawing/2014/main" id="{ACC34E42-BF9A-43C2-8260-990A1B359BC5}"/>
              </a:ext>
            </a:extLst>
          </p:cNvPr>
          <p:cNvSpPr>
            <a:spLocks noGrp="1"/>
          </p:cNvSpPr>
          <p:nvPr>
            <p:ph idx="1"/>
          </p:nvPr>
        </p:nvSpPr>
        <p:spPr>
          <a:xfrm>
            <a:off x="238539" y="2133600"/>
            <a:ext cx="11645066" cy="4644887"/>
          </a:xfrm>
        </p:spPr>
        <p:txBody>
          <a:bodyPr>
            <a:normAutofit/>
          </a:bodyPr>
          <a:lstStyle/>
          <a:p>
            <a:pPr marL="0" indent="0">
              <a:buNone/>
            </a:pPr>
            <a:r>
              <a:rPr lang="sv-SE" dirty="0">
                <a:solidFill>
                  <a:srgbClr val="FFFFFF"/>
                </a:solidFill>
              </a:rPr>
              <a:t>Dual av </a:t>
            </a:r>
            <a:r>
              <a:rPr lang="ar-SA" dirty="0">
                <a:solidFill>
                  <a:srgbClr val="FFFFFF"/>
                </a:solidFill>
              </a:rPr>
              <a:t>هذا</a:t>
            </a:r>
            <a:r>
              <a:rPr lang="sv-SE" dirty="0">
                <a:solidFill>
                  <a:srgbClr val="FFFFFF"/>
                </a:solidFill>
              </a:rPr>
              <a:t> &gt; </a:t>
            </a:r>
            <a:r>
              <a:rPr lang="ar-SA" dirty="0">
                <a:solidFill>
                  <a:srgbClr val="FFFFFF"/>
                </a:solidFill>
              </a:rPr>
              <a:t>هذان</a:t>
            </a:r>
            <a:r>
              <a:rPr lang="ar-SA" dirty="0"/>
              <a:t>ِ</a:t>
            </a:r>
            <a:endParaRPr lang="sv-SE" dirty="0">
              <a:solidFill>
                <a:srgbClr val="FFFFFF"/>
              </a:solidFill>
            </a:endParaRPr>
          </a:p>
          <a:p>
            <a:pPr marL="0" indent="0">
              <a:buNone/>
            </a:pPr>
            <a:r>
              <a:rPr lang="sv-SE" dirty="0">
                <a:solidFill>
                  <a:srgbClr val="FFFFFF"/>
                </a:solidFill>
              </a:rPr>
              <a:t>Dual av </a:t>
            </a:r>
            <a:r>
              <a:rPr lang="ar-SA" dirty="0">
                <a:solidFill>
                  <a:srgbClr val="FFFFFF"/>
                </a:solidFill>
              </a:rPr>
              <a:t>هذه</a:t>
            </a:r>
            <a:r>
              <a:rPr lang="sv-SE" dirty="0">
                <a:solidFill>
                  <a:srgbClr val="FFFFFF"/>
                </a:solidFill>
              </a:rPr>
              <a:t> &gt; </a:t>
            </a:r>
            <a:r>
              <a:rPr lang="ar-SA" dirty="0">
                <a:solidFill>
                  <a:srgbClr val="FFFFFF"/>
                </a:solidFill>
              </a:rPr>
              <a:t>هاتان</a:t>
            </a:r>
            <a:r>
              <a:rPr lang="ar-SA" dirty="0"/>
              <a:t>ِ</a:t>
            </a:r>
          </a:p>
          <a:p>
            <a:pPr marL="0" indent="0">
              <a:buNone/>
            </a:pPr>
            <a:r>
              <a:rPr lang="sv-SE" dirty="0">
                <a:solidFill>
                  <a:schemeClr val="tx1"/>
                </a:solidFill>
              </a:rPr>
              <a:t> </a:t>
            </a:r>
            <a:r>
              <a:rPr lang="ar-SA" dirty="0">
                <a:solidFill>
                  <a:schemeClr val="tx1"/>
                </a:solidFill>
              </a:rPr>
              <a:t>هذان المهندسانِ سريعانِ, وهاتانِ الطالبتانِ مجتهدتانِ</a:t>
            </a:r>
            <a:endParaRPr lang="sv-SE" dirty="0">
              <a:solidFill>
                <a:schemeClr val="tx1"/>
              </a:solidFill>
            </a:endParaRPr>
          </a:p>
          <a:p>
            <a:pPr marL="0" indent="0">
              <a:buNone/>
            </a:pPr>
            <a:endParaRPr lang="sv-SE" i="1" dirty="0">
              <a:solidFill>
                <a:srgbClr val="FFFFFF"/>
              </a:solidFill>
            </a:endParaRPr>
          </a:p>
          <a:p>
            <a:pPr marL="0" indent="0">
              <a:buNone/>
            </a:pPr>
            <a:endParaRPr lang="sv-SE" sz="1400" dirty="0">
              <a:solidFill>
                <a:srgbClr val="FFFFFF"/>
              </a:solidFill>
            </a:endParaRPr>
          </a:p>
          <a:p>
            <a:pPr marL="0" indent="0">
              <a:buNone/>
            </a:pPr>
            <a:r>
              <a:rPr lang="sv-SE" dirty="0">
                <a:solidFill>
                  <a:srgbClr val="FFFFFF"/>
                </a:solidFill>
              </a:rPr>
              <a:t>Dual av </a:t>
            </a:r>
            <a:r>
              <a:rPr lang="ar-SA" dirty="0">
                <a:solidFill>
                  <a:srgbClr val="00B0F0"/>
                </a:solidFill>
              </a:rPr>
              <a:t>هو</a:t>
            </a:r>
            <a:r>
              <a:rPr lang="sv-SE" dirty="0">
                <a:solidFill>
                  <a:srgbClr val="FFFFFF"/>
                </a:solidFill>
              </a:rPr>
              <a:t> och </a:t>
            </a:r>
            <a:r>
              <a:rPr lang="ar-SA" dirty="0">
                <a:solidFill>
                  <a:srgbClr val="DE28AE"/>
                </a:solidFill>
              </a:rPr>
              <a:t>هي</a:t>
            </a:r>
            <a:r>
              <a:rPr lang="sv-SE" dirty="0">
                <a:solidFill>
                  <a:srgbClr val="FFFFFF"/>
                </a:solidFill>
              </a:rPr>
              <a:t> &gt; </a:t>
            </a:r>
            <a:r>
              <a:rPr lang="ar-SA" dirty="0">
                <a:solidFill>
                  <a:srgbClr val="FFFFFF"/>
                </a:solidFill>
              </a:rPr>
              <a:t>هُما</a:t>
            </a:r>
            <a:r>
              <a:rPr lang="sv-SE" dirty="0">
                <a:solidFill>
                  <a:srgbClr val="FFFFFF"/>
                </a:solidFill>
              </a:rPr>
              <a:t> </a:t>
            </a:r>
          </a:p>
          <a:p>
            <a:pPr>
              <a:buFontTx/>
              <a:buChar char="-"/>
            </a:pPr>
            <a:r>
              <a:rPr lang="ar-SA" dirty="0">
                <a:solidFill>
                  <a:srgbClr val="FFFFFF"/>
                </a:solidFill>
              </a:rPr>
              <a:t>هما</a:t>
            </a:r>
            <a:r>
              <a:rPr lang="sv-SE" dirty="0">
                <a:solidFill>
                  <a:srgbClr val="FFFFFF"/>
                </a:solidFill>
              </a:rPr>
              <a:t> används för båda könen:</a:t>
            </a:r>
          </a:p>
          <a:p>
            <a:pPr marL="0" indent="0">
              <a:buNone/>
            </a:pPr>
            <a:r>
              <a:rPr lang="sv-SE" dirty="0">
                <a:solidFill>
                  <a:srgbClr val="FFFFFF"/>
                </a:solidFill>
              </a:rPr>
              <a:t>&gt;&gt;</a:t>
            </a:r>
            <a:r>
              <a:rPr lang="ar-SA" dirty="0">
                <a:solidFill>
                  <a:srgbClr val="FFFFFF"/>
                </a:solidFill>
              </a:rPr>
              <a:t>هما </a:t>
            </a:r>
            <a:r>
              <a:rPr lang="ar-SA" dirty="0">
                <a:solidFill>
                  <a:srgbClr val="00B0F0"/>
                </a:solidFill>
              </a:rPr>
              <a:t>طالبانِ</a:t>
            </a:r>
            <a:r>
              <a:rPr lang="ar-SA" dirty="0">
                <a:solidFill>
                  <a:srgbClr val="FFFFFF"/>
                </a:solidFill>
              </a:rPr>
              <a:t>, وهما </a:t>
            </a:r>
            <a:r>
              <a:rPr lang="ar-SA" dirty="0">
                <a:solidFill>
                  <a:srgbClr val="DE28AE"/>
                </a:solidFill>
              </a:rPr>
              <a:t>طالبتانِ</a:t>
            </a:r>
            <a:endParaRPr lang="sv-SE" dirty="0">
              <a:solidFill>
                <a:srgbClr val="DE28AE"/>
              </a:solidFill>
            </a:endParaRPr>
          </a:p>
          <a:p>
            <a:pPr marL="0" indent="0">
              <a:buNone/>
            </a:pPr>
            <a:endParaRPr lang="sv-SE" sz="1200" dirty="0">
              <a:solidFill>
                <a:srgbClr val="FFFFFF"/>
              </a:solidFill>
            </a:endParaRPr>
          </a:p>
          <a:p>
            <a:pPr marL="0" indent="0">
              <a:buNone/>
            </a:pPr>
            <a:r>
              <a:rPr lang="sv-SE" dirty="0">
                <a:solidFill>
                  <a:srgbClr val="FFFFFF"/>
                </a:solidFill>
              </a:rPr>
              <a:t>Dual av </a:t>
            </a:r>
            <a:r>
              <a:rPr lang="ar-SA" dirty="0">
                <a:solidFill>
                  <a:srgbClr val="FFFFFF"/>
                </a:solidFill>
              </a:rPr>
              <a:t>أخ</a:t>
            </a:r>
            <a:r>
              <a:rPr lang="sv-SE" dirty="0">
                <a:solidFill>
                  <a:srgbClr val="FFFFFF"/>
                </a:solidFill>
              </a:rPr>
              <a:t> &gt; </a:t>
            </a:r>
            <a:r>
              <a:rPr lang="ar-SA" dirty="0">
                <a:solidFill>
                  <a:srgbClr val="FFFFFF"/>
                </a:solidFill>
              </a:rPr>
              <a:t>أخَوانِ</a:t>
            </a:r>
            <a:r>
              <a:rPr lang="sv-SE" dirty="0">
                <a:solidFill>
                  <a:srgbClr val="FFFFFF"/>
                </a:solidFill>
              </a:rPr>
              <a:t> </a:t>
            </a:r>
            <a:r>
              <a:rPr lang="sv-SE" sz="2000" dirty="0">
                <a:solidFill>
                  <a:srgbClr val="FFFFFF"/>
                </a:solidFill>
              </a:rPr>
              <a:t>(inte </a:t>
            </a:r>
            <a:r>
              <a:rPr lang="ar-SA" sz="2000" dirty="0">
                <a:solidFill>
                  <a:srgbClr val="FFFFFF"/>
                </a:solidFill>
              </a:rPr>
              <a:t>(أخانِ</a:t>
            </a:r>
            <a:r>
              <a:rPr lang="sv-SE" dirty="0">
                <a:solidFill>
                  <a:srgbClr val="FFFFFF"/>
                </a:solidFill>
              </a:rPr>
              <a:t>.                                                                 </a:t>
            </a:r>
          </a:p>
        </p:txBody>
      </p:sp>
      <p:sp>
        <p:nvSpPr>
          <p:cNvPr id="4" name="Platshållare för bildnummer 3">
            <a:extLst>
              <a:ext uri="{FF2B5EF4-FFF2-40B4-BE49-F238E27FC236}">
                <a16:creationId xmlns:a16="http://schemas.microsoft.com/office/drawing/2014/main" id="{7EB71C9D-4314-45AB-920F-657E6DCB9048}"/>
              </a:ext>
            </a:extLst>
          </p:cNvPr>
          <p:cNvSpPr>
            <a:spLocks noGrp="1"/>
          </p:cNvSpPr>
          <p:nvPr>
            <p:ph type="sldNum" sz="quarter" idx="12"/>
          </p:nvPr>
        </p:nvSpPr>
        <p:spPr/>
        <p:txBody>
          <a:bodyPr/>
          <a:lstStyle/>
          <a:p>
            <a:fld id="{177D6179-9D4F-9247-ABDE-D082469CF89C}" type="slidenum">
              <a:rPr lang="sv-SE" smtClean="0"/>
              <a:t>115</a:t>
            </a:fld>
            <a:endParaRPr lang="sv-SE"/>
          </a:p>
        </p:txBody>
      </p:sp>
      <p:sp>
        <p:nvSpPr>
          <p:cNvPr id="6" name="Ellips 5">
            <a:extLst>
              <a:ext uri="{FF2B5EF4-FFF2-40B4-BE49-F238E27FC236}">
                <a16:creationId xmlns:a16="http://schemas.microsoft.com/office/drawing/2014/main" id="{1D1053A1-B234-4E05-8936-0160594EC164}"/>
              </a:ext>
            </a:extLst>
          </p:cNvPr>
          <p:cNvSpPr/>
          <p:nvPr/>
        </p:nvSpPr>
        <p:spPr>
          <a:xfrm>
            <a:off x="8878793" y="2361546"/>
            <a:ext cx="1319752" cy="1272618"/>
          </a:xfrm>
          <a:prstGeom prst="ellipse">
            <a:avLst/>
          </a:prstGeom>
          <a:solidFill>
            <a:srgbClr val="B22600"/>
          </a:solidFill>
          <a:ln>
            <a:solidFill>
              <a:schemeClr val="bg1"/>
            </a:solid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prstClr val="white"/>
                </a:solidFill>
              </a:rPr>
              <a:t>هذ</a:t>
            </a:r>
            <a:r>
              <a:rPr lang="ar-SA" sz="2400" dirty="0">
                <a:solidFill>
                  <a:srgbClr val="FFFFFF"/>
                </a:solidFill>
              </a:rPr>
              <a:t>ين</a:t>
            </a:r>
            <a:endParaRPr lang="sv-SE" sz="2400" dirty="0">
              <a:solidFill>
                <a:srgbClr val="FFFFFF"/>
              </a:solidFill>
            </a:endParaRPr>
          </a:p>
          <a:p>
            <a:pPr algn="ctr"/>
            <a:r>
              <a:rPr lang="ar-SA" sz="2400" dirty="0"/>
              <a:t>هات</a:t>
            </a:r>
            <a:r>
              <a:rPr lang="ar-SA" sz="2400" dirty="0">
                <a:solidFill>
                  <a:srgbClr val="FFFFFF"/>
                </a:solidFill>
              </a:rPr>
              <a:t>ين</a:t>
            </a:r>
            <a:endParaRPr lang="sv-SE" sz="2400" dirty="0">
              <a:solidFill>
                <a:srgbClr val="FFFFFF"/>
              </a:solidFill>
            </a:endParaRPr>
          </a:p>
        </p:txBody>
      </p:sp>
      <p:sp>
        <p:nvSpPr>
          <p:cNvPr id="5" name="Rulle: vågrät 4">
            <a:extLst>
              <a:ext uri="{FF2B5EF4-FFF2-40B4-BE49-F238E27FC236}">
                <a16:creationId xmlns:a16="http://schemas.microsoft.com/office/drawing/2014/main" id="{35E04E85-6728-4931-A5F4-23FC0A54F5D6}"/>
              </a:ext>
            </a:extLst>
          </p:cNvPr>
          <p:cNvSpPr/>
          <p:nvPr/>
        </p:nvSpPr>
        <p:spPr>
          <a:xfrm>
            <a:off x="7406641" y="4297680"/>
            <a:ext cx="3982720" cy="2214880"/>
          </a:xfrm>
          <a:prstGeom prst="horizontalScroll">
            <a:avLst/>
          </a:prstGeom>
          <a:solidFill>
            <a:srgbClr val="B22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Ovanstående är orden i </a:t>
            </a:r>
            <a:r>
              <a:rPr lang="sv-SE" i="1" dirty="0"/>
              <a:t>majrur/mansub</a:t>
            </a:r>
            <a:r>
              <a:rPr lang="sv-SE" dirty="0"/>
              <a:t>-form, men det är ingenting som förekommer i boken.</a:t>
            </a:r>
          </a:p>
        </p:txBody>
      </p:sp>
      <p:cxnSp>
        <p:nvCxnSpPr>
          <p:cNvPr id="9" name="Rak pilkoppling 8">
            <a:extLst>
              <a:ext uri="{FF2B5EF4-FFF2-40B4-BE49-F238E27FC236}">
                <a16:creationId xmlns:a16="http://schemas.microsoft.com/office/drawing/2014/main" id="{FE1B5329-B55E-4103-99F9-A1E9623D2AF6}"/>
              </a:ext>
            </a:extLst>
          </p:cNvPr>
          <p:cNvCxnSpPr>
            <a:cxnSpLocks/>
          </p:cNvCxnSpPr>
          <p:nvPr/>
        </p:nvCxnSpPr>
        <p:spPr>
          <a:xfrm flipV="1">
            <a:off x="9538669" y="3860145"/>
            <a:ext cx="0" cy="61976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custDataLst>
      <p:tags r:id="rId1"/>
    </p:custDataLst>
    <p:extLst>
      <p:ext uri="{BB962C8B-B14F-4D97-AF65-F5344CB8AC3E}">
        <p14:creationId xmlns:p14="http://schemas.microsoft.com/office/powerpoint/2010/main" val="4231364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A1795-BA7D-4C61-8334-2D7B868107EE}"/>
              </a:ext>
            </a:extLst>
          </p:cNvPr>
          <p:cNvSpPr>
            <a:spLocks noGrp="1"/>
          </p:cNvSpPr>
          <p:nvPr>
            <p:ph type="title"/>
          </p:nvPr>
        </p:nvSpPr>
        <p:spPr/>
        <p:txBody>
          <a:bodyPr/>
          <a:lstStyle/>
          <a:p>
            <a:r>
              <a:rPr lang="ar-SA" dirty="0"/>
              <a:t>كَمْ؟</a:t>
            </a:r>
            <a:br>
              <a:rPr lang="sv-SE" dirty="0"/>
            </a:br>
            <a:r>
              <a:rPr lang="sv-SE" dirty="0"/>
              <a:t>Hur mycket/många?</a:t>
            </a:r>
          </a:p>
        </p:txBody>
      </p:sp>
      <p:sp>
        <p:nvSpPr>
          <p:cNvPr id="3" name="Platshållare för innehåll 2">
            <a:extLst>
              <a:ext uri="{FF2B5EF4-FFF2-40B4-BE49-F238E27FC236}">
                <a16:creationId xmlns:a16="http://schemas.microsoft.com/office/drawing/2014/main" id="{AD3517E7-B032-4936-8D4C-A946D440733F}"/>
              </a:ext>
            </a:extLst>
          </p:cNvPr>
          <p:cNvSpPr>
            <a:spLocks noGrp="1"/>
          </p:cNvSpPr>
          <p:nvPr>
            <p:ph idx="1"/>
          </p:nvPr>
        </p:nvSpPr>
        <p:spPr>
          <a:xfrm>
            <a:off x="203201" y="2133600"/>
            <a:ext cx="10938725" cy="4490720"/>
          </a:xfrm>
        </p:spPr>
        <p:txBody>
          <a:bodyPr>
            <a:normAutofit/>
          </a:bodyPr>
          <a:lstStyle/>
          <a:p>
            <a:pPr marL="0" indent="0">
              <a:buNone/>
            </a:pPr>
            <a:r>
              <a:rPr lang="ar-SA" dirty="0">
                <a:solidFill>
                  <a:srgbClr val="FFFFFF"/>
                </a:solidFill>
              </a:rPr>
              <a:t>كمْ</a:t>
            </a:r>
            <a:r>
              <a:rPr lang="sv-SE" dirty="0">
                <a:solidFill>
                  <a:srgbClr val="FFFFFF"/>
                </a:solidFill>
              </a:rPr>
              <a:t> är ett </a:t>
            </a:r>
            <a:r>
              <a:rPr lang="ar-SA" dirty="0">
                <a:solidFill>
                  <a:srgbClr val="FFFFFF"/>
                </a:solidFill>
              </a:rPr>
              <a:t> اسم استفهام</a:t>
            </a:r>
            <a:r>
              <a:rPr lang="sv-SE" dirty="0">
                <a:solidFill>
                  <a:srgbClr val="FFFFFF"/>
                </a:solidFill>
              </a:rPr>
              <a:t> och används för att fråga om antalet av något.</a:t>
            </a:r>
          </a:p>
          <a:p>
            <a:pPr marL="0" indent="0">
              <a:buNone/>
            </a:pPr>
            <a:r>
              <a:rPr lang="sv-SE" dirty="0">
                <a:solidFill>
                  <a:srgbClr val="FFFFFF"/>
                </a:solidFill>
              </a:rPr>
              <a:t>-Ordet efter är </a:t>
            </a:r>
            <a:r>
              <a:rPr lang="sv-SE" i="1" u="sng" dirty="0" err="1">
                <a:solidFill>
                  <a:srgbClr val="FFFFFF"/>
                </a:solidFill>
              </a:rPr>
              <a:t>mansub</a:t>
            </a:r>
            <a:r>
              <a:rPr lang="sv-SE" dirty="0">
                <a:solidFill>
                  <a:srgbClr val="FFFFFF"/>
                </a:solidFill>
              </a:rPr>
              <a:t>, </a:t>
            </a:r>
            <a:r>
              <a:rPr lang="sv-SE" u="sng" dirty="0">
                <a:solidFill>
                  <a:srgbClr val="FFFFFF"/>
                </a:solidFill>
              </a:rPr>
              <a:t>singular</a:t>
            </a:r>
            <a:r>
              <a:rPr lang="sv-SE" dirty="0">
                <a:solidFill>
                  <a:srgbClr val="FFFFFF"/>
                </a:solidFill>
              </a:rPr>
              <a:t>, och </a:t>
            </a:r>
            <a:r>
              <a:rPr lang="sv-SE" u="sng" dirty="0">
                <a:solidFill>
                  <a:srgbClr val="FFFFFF"/>
                </a:solidFill>
              </a:rPr>
              <a:t>obestämt</a:t>
            </a:r>
            <a:r>
              <a:rPr lang="sv-SE" dirty="0">
                <a:solidFill>
                  <a:srgbClr val="FFFFFF"/>
                </a:solidFill>
              </a:rPr>
              <a:t>.</a:t>
            </a:r>
          </a:p>
          <a:p>
            <a:pPr marL="0" indent="0">
              <a:buNone/>
            </a:pPr>
            <a:endParaRPr lang="sv-SE" dirty="0">
              <a:solidFill>
                <a:srgbClr val="FFFFFF"/>
              </a:solidFill>
            </a:endParaRPr>
          </a:p>
          <a:p>
            <a:pPr marL="0" indent="0">
              <a:buNone/>
            </a:pPr>
            <a:r>
              <a:rPr lang="ar-SA" sz="2800" dirty="0">
                <a:solidFill>
                  <a:srgbClr val="FFFFFF"/>
                </a:solidFill>
              </a:rPr>
              <a:t>كمْ كتابًا اِشْتَرَيْتَ؟ </a:t>
            </a:r>
            <a:r>
              <a:rPr lang="sv-SE" sz="2800" dirty="0">
                <a:solidFill>
                  <a:srgbClr val="FFFFFF"/>
                </a:solidFill>
              </a:rPr>
              <a:t> - </a:t>
            </a:r>
            <a:r>
              <a:rPr lang="sv-SE" dirty="0">
                <a:solidFill>
                  <a:srgbClr val="FFFFFF"/>
                </a:solidFill>
              </a:rPr>
              <a:t>Hur många böcker har du köpt?</a:t>
            </a:r>
            <a:endParaRPr lang="ar-SA" sz="2800" dirty="0">
              <a:solidFill>
                <a:srgbClr val="FFFFFF"/>
              </a:solidFill>
            </a:endParaRPr>
          </a:p>
          <a:p>
            <a:pPr marL="0" indent="0">
              <a:buNone/>
            </a:pPr>
            <a:r>
              <a:rPr lang="ar-SA" sz="2800" dirty="0">
                <a:solidFill>
                  <a:srgbClr val="FFFFFF"/>
                </a:solidFill>
              </a:rPr>
              <a:t>  كمْ سيارةً عندك؟ </a:t>
            </a:r>
            <a:r>
              <a:rPr lang="sv-SE" sz="2800" dirty="0"/>
              <a:t> </a:t>
            </a:r>
            <a:r>
              <a:rPr lang="sv-SE" sz="2800" dirty="0">
                <a:solidFill>
                  <a:schemeClr val="tx1"/>
                </a:solidFill>
              </a:rPr>
              <a:t>-</a:t>
            </a:r>
            <a:r>
              <a:rPr lang="sv-SE" sz="2800" dirty="0"/>
              <a:t> </a:t>
            </a:r>
            <a:r>
              <a:rPr lang="sv-SE" dirty="0">
                <a:solidFill>
                  <a:srgbClr val="FFFFFF"/>
                </a:solidFill>
              </a:rPr>
              <a:t>Hur många bilar har du?</a:t>
            </a:r>
            <a:endParaRPr lang="ar-SA" dirty="0">
              <a:solidFill>
                <a:srgbClr val="FFFFFF"/>
              </a:solidFill>
            </a:endParaRPr>
          </a:p>
          <a:p>
            <a:pPr marL="0" indent="0">
              <a:buNone/>
            </a:pPr>
            <a:r>
              <a:rPr lang="ar-SA" sz="2800" dirty="0">
                <a:solidFill>
                  <a:schemeClr val="tx1"/>
                </a:solidFill>
              </a:rPr>
              <a:t>  ك</a:t>
            </a:r>
            <a:r>
              <a:rPr lang="ar-SA" sz="2800" dirty="0"/>
              <a:t>مِ</a:t>
            </a:r>
            <a:r>
              <a:rPr lang="ar-SA" sz="2800" dirty="0">
                <a:solidFill>
                  <a:schemeClr val="tx1"/>
                </a:solidFill>
              </a:rPr>
              <a:t> ابْنً</a:t>
            </a:r>
            <a:r>
              <a:rPr lang="ar-SA" sz="2800" dirty="0">
                <a:solidFill>
                  <a:srgbClr val="FFFF00"/>
                </a:solidFill>
              </a:rPr>
              <a:t>ا</a:t>
            </a:r>
            <a:r>
              <a:rPr lang="ar-SA" sz="2800" dirty="0">
                <a:solidFill>
                  <a:schemeClr val="tx1"/>
                </a:solidFill>
              </a:rPr>
              <a:t> لك؟ </a:t>
            </a:r>
            <a:r>
              <a:rPr lang="sv-SE" sz="2800" dirty="0">
                <a:solidFill>
                  <a:schemeClr val="tx1"/>
                </a:solidFill>
              </a:rPr>
              <a:t>       - </a:t>
            </a:r>
            <a:r>
              <a:rPr lang="sv-SE" dirty="0">
                <a:solidFill>
                  <a:schemeClr val="tx1"/>
                </a:solidFill>
              </a:rPr>
              <a:t>Hur många söner/barn har du?</a:t>
            </a:r>
            <a:endParaRPr lang="ar-SA" dirty="0">
              <a:solidFill>
                <a:schemeClr val="tx1"/>
              </a:solidFill>
            </a:endParaRPr>
          </a:p>
          <a:p>
            <a:pPr marL="0" indent="0">
              <a:buNone/>
            </a:pPr>
            <a:r>
              <a:rPr lang="ar-SA" dirty="0">
                <a:solidFill>
                  <a:srgbClr val="FFFFFF"/>
                </a:solidFill>
              </a:rPr>
              <a:t> </a:t>
            </a:r>
            <a:endParaRPr lang="sv-SE" dirty="0">
              <a:solidFill>
                <a:srgbClr val="FFFFFF"/>
              </a:solidFill>
            </a:endParaRPr>
          </a:p>
          <a:p>
            <a:pPr marL="0" indent="0">
              <a:buNone/>
            </a:pPr>
            <a:r>
              <a:rPr lang="sv-SE" dirty="0">
                <a:solidFill>
                  <a:srgbClr val="FFFF00"/>
                </a:solidFill>
              </a:rPr>
              <a:t>Obestämt substantiv </a:t>
            </a:r>
            <a:r>
              <a:rPr lang="sv-SE" dirty="0">
                <a:solidFill>
                  <a:srgbClr val="FFFFFF"/>
                </a:solidFill>
              </a:rPr>
              <a:t>med </a:t>
            </a:r>
            <a:r>
              <a:rPr lang="sv-SE" i="1" dirty="0" err="1">
                <a:solidFill>
                  <a:schemeClr val="tx1"/>
                </a:solidFill>
              </a:rPr>
              <a:t>tanwin</a:t>
            </a:r>
            <a:r>
              <a:rPr lang="sv-SE" dirty="0">
                <a:solidFill>
                  <a:srgbClr val="FFFFFF"/>
                </a:solidFill>
              </a:rPr>
              <a:t> i ackusativ</a:t>
            </a:r>
            <a:r>
              <a:rPr lang="sv-SE" dirty="0"/>
              <a:t> </a:t>
            </a:r>
            <a:r>
              <a:rPr lang="sv-SE" dirty="0">
                <a:solidFill>
                  <a:schemeClr val="tx1"/>
                </a:solidFill>
              </a:rPr>
              <a:t>form får en </a:t>
            </a:r>
            <a:r>
              <a:rPr lang="sv-SE" i="1" dirty="0">
                <a:solidFill>
                  <a:srgbClr val="FFFFFF"/>
                </a:solidFill>
              </a:rPr>
              <a:t>alif</a:t>
            </a:r>
            <a:r>
              <a:rPr lang="sv-SE" dirty="0">
                <a:solidFill>
                  <a:srgbClr val="FFFFFF"/>
                </a:solidFill>
              </a:rPr>
              <a:t> på slutet som inte uttalas. Detta gäller inte om ordet slutar på </a:t>
            </a:r>
            <a:r>
              <a:rPr lang="ar-SA" dirty="0">
                <a:solidFill>
                  <a:srgbClr val="FFFFFF"/>
                </a:solidFill>
              </a:rPr>
              <a:t>ة</a:t>
            </a:r>
            <a:r>
              <a:rPr lang="sv-SE" dirty="0">
                <a:solidFill>
                  <a:srgbClr val="FFFFFF"/>
                </a:solidFill>
              </a:rPr>
              <a:t>.</a:t>
            </a:r>
          </a:p>
        </p:txBody>
      </p:sp>
      <p:sp>
        <p:nvSpPr>
          <p:cNvPr id="4" name="Platshållare för bildnummer 3">
            <a:extLst>
              <a:ext uri="{FF2B5EF4-FFF2-40B4-BE49-F238E27FC236}">
                <a16:creationId xmlns:a16="http://schemas.microsoft.com/office/drawing/2014/main" id="{39D1A02A-C759-4FBC-BD7F-E7F37F144290}"/>
              </a:ext>
            </a:extLst>
          </p:cNvPr>
          <p:cNvSpPr>
            <a:spLocks noGrp="1"/>
          </p:cNvSpPr>
          <p:nvPr>
            <p:ph type="sldNum" sz="quarter" idx="12"/>
          </p:nvPr>
        </p:nvSpPr>
        <p:spPr/>
        <p:txBody>
          <a:bodyPr/>
          <a:lstStyle/>
          <a:p>
            <a:fld id="{177D6179-9D4F-9247-ABDE-D082469CF89C}" type="slidenum">
              <a:rPr lang="sv-SE" smtClean="0"/>
              <a:t>116</a:t>
            </a:fld>
            <a:endParaRPr lang="sv-SE"/>
          </a:p>
        </p:txBody>
      </p:sp>
      <p:sp>
        <p:nvSpPr>
          <p:cNvPr id="5" name="Ellips 4">
            <a:extLst>
              <a:ext uri="{FF2B5EF4-FFF2-40B4-BE49-F238E27FC236}">
                <a16:creationId xmlns:a16="http://schemas.microsoft.com/office/drawing/2014/main" id="{084F120E-BADC-40CA-8AF1-FECD35F865A5}"/>
              </a:ext>
            </a:extLst>
          </p:cNvPr>
          <p:cNvSpPr/>
          <p:nvPr/>
        </p:nvSpPr>
        <p:spPr>
          <a:xfrm>
            <a:off x="10729455" y="5490818"/>
            <a:ext cx="1178560" cy="934720"/>
          </a:xfrm>
          <a:prstGeom prst="ellipse">
            <a:avLst/>
          </a:prstGeom>
          <a:solidFill>
            <a:srgbClr val="B22600"/>
          </a:solidFill>
          <a:ln>
            <a:noFill/>
          </a:ln>
          <a:effectLst>
            <a:outerShdw blurRad="50800" dist="381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solidFill>
                  <a:srgbClr val="FFFFFF"/>
                </a:solidFill>
              </a:rPr>
              <a:t>اسم</a:t>
            </a:r>
            <a:endParaRPr lang="sv-SE" sz="3200" dirty="0">
              <a:solidFill>
                <a:srgbClr val="FFFFFF"/>
              </a:solidFill>
            </a:endParaRPr>
          </a:p>
        </p:txBody>
      </p:sp>
      <p:sp>
        <p:nvSpPr>
          <p:cNvPr id="6" name="Rektangel: rundade hörn 5">
            <a:extLst>
              <a:ext uri="{FF2B5EF4-FFF2-40B4-BE49-F238E27FC236}">
                <a16:creationId xmlns:a16="http://schemas.microsoft.com/office/drawing/2014/main" id="{005C8F38-C8C4-4855-8500-2EAC8C0EAB14}"/>
              </a:ext>
            </a:extLst>
          </p:cNvPr>
          <p:cNvSpPr/>
          <p:nvPr/>
        </p:nvSpPr>
        <p:spPr>
          <a:xfrm>
            <a:off x="8747760" y="3797300"/>
            <a:ext cx="2394166" cy="1163320"/>
          </a:xfrm>
          <a:prstGeom prst="roundRect">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Tänk på att översätta rätt!</a:t>
            </a:r>
          </a:p>
        </p:txBody>
      </p:sp>
      <p:sp>
        <p:nvSpPr>
          <p:cNvPr id="7" name="Pil: höger 6">
            <a:extLst>
              <a:ext uri="{FF2B5EF4-FFF2-40B4-BE49-F238E27FC236}">
                <a16:creationId xmlns:a16="http://schemas.microsoft.com/office/drawing/2014/main" id="{953E45ED-0417-4A44-80F3-B293E5259FCB}"/>
              </a:ext>
            </a:extLst>
          </p:cNvPr>
          <p:cNvSpPr/>
          <p:nvPr/>
        </p:nvSpPr>
        <p:spPr>
          <a:xfrm rot="10800000">
            <a:off x="7508239" y="4124961"/>
            <a:ext cx="1056640" cy="579120"/>
          </a:xfrm>
          <a:prstGeom prst="rightArrow">
            <a:avLst/>
          </a:prstGeom>
          <a:ln w="28575">
            <a:solidFill>
              <a:schemeClr val="bg1">
                <a:lumMod val="75000"/>
                <a:lumOff val="25000"/>
              </a:schemeClr>
            </a:solid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4199658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9327274-4510-4E8D-A43F-CE82BF82B1CF}"/>
              </a:ext>
            </a:extLst>
          </p:cNvPr>
          <p:cNvSpPr>
            <a:spLocks noGrp="1"/>
          </p:cNvSpPr>
          <p:nvPr>
            <p:ph type="ctrTitle"/>
          </p:nvPr>
        </p:nvSpPr>
        <p:spPr/>
        <p:txBody>
          <a:bodyPr/>
          <a:lstStyle/>
          <a:p>
            <a:r>
              <a:rPr lang="sv-SE" dirty="0"/>
              <a:t>Lektion 19</a:t>
            </a:r>
          </a:p>
        </p:txBody>
      </p:sp>
      <p:sp>
        <p:nvSpPr>
          <p:cNvPr id="6" name="Underrubrik 5">
            <a:extLst>
              <a:ext uri="{FF2B5EF4-FFF2-40B4-BE49-F238E27FC236}">
                <a16:creationId xmlns:a16="http://schemas.microsoft.com/office/drawing/2014/main" id="{E8C327F9-36B4-491C-83C5-79E3221C23FE}"/>
              </a:ext>
            </a:extLst>
          </p:cNvPr>
          <p:cNvSpPr>
            <a:spLocks noGrp="1"/>
          </p:cNvSpPr>
          <p:nvPr>
            <p:ph type="subTitle" idx="1"/>
          </p:nvPr>
        </p:nvSpPr>
        <p:spPr/>
        <p:txBody>
          <a:bodyPr/>
          <a:lstStyle/>
          <a:p>
            <a:r>
              <a:rPr lang="ar-SA" sz="2800" dirty="0"/>
              <a:t>العَدَدُ</a:t>
            </a:r>
          </a:p>
          <a:p>
            <a:r>
              <a:rPr lang="sv-SE" sz="2400" dirty="0"/>
              <a:t>Tal</a:t>
            </a:r>
            <a:endParaRPr lang="sv-SE" dirty="0"/>
          </a:p>
        </p:txBody>
      </p:sp>
      <p:sp>
        <p:nvSpPr>
          <p:cNvPr id="4" name="Platshållare för bildnummer 3">
            <a:extLst>
              <a:ext uri="{FF2B5EF4-FFF2-40B4-BE49-F238E27FC236}">
                <a16:creationId xmlns:a16="http://schemas.microsoft.com/office/drawing/2014/main" id="{9B1031D7-3A15-4FD5-AA03-A1B14953B2E6}"/>
              </a:ext>
            </a:extLst>
          </p:cNvPr>
          <p:cNvSpPr>
            <a:spLocks noGrp="1"/>
          </p:cNvSpPr>
          <p:nvPr>
            <p:ph type="sldNum" sz="quarter" idx="12"/>
          </p:nvPr>
        </p:nvSpPr>
        <p:spPr/>
        <p:txBody>
          <a:bodyPr/>
          <a:lstStyle/>
          <a:p>
            <a:fld id="{177D6179-9D4F-9247-ABDE-D082469CF89C}" type="slidenum">
              <a:rPr lang="sv-SE" smtClean="0"/>
              <a:t>117</a:t>
            </a:fld>
            <a:endParaRPr lang="sv-SE"/>
          </a:p>
        </p:txBody>
      </p:sp>
    </p:spTree>
    <p:extLst>
      <p:ext uri="{BB962C8B-B14F-4D97-AF65-F5344CB8AC3E}">
        <p14:creationId xmlns:p14="http://schemas.microsoft.com/office/powerpoint/2010/main" val="3757779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652AB3-3F59-48AF-8A01-CD3D2108E313}"/>
              </a:ext>
            </a:extLst>
          </p:cNvPr>
          <p:cNvSpPr>
            <a:spLocks noGrp="1"/>
          </p:cNvSpPr>
          <p:nvPr>
            <p:ph type="title"/>
          </p:nvPr>
        </p:nvSpPr>
        <p:spPr/>
        <p:txBody>
          <a:bodyPr/>
          <a:lstStyle/>
          <a:p>
            <a:r>
              <a:rPr lang="sv-SE" dirty="0"/>
              <a:t>5 nya ord</a:t>
            </a:r>
          </a:p>
        </p:txBody>
      </p:sp>
      <p:sp>
        <p:nvSpPr>
          <p:cNvPr id="3" name="Platshållare för innehåll 2">
            <a:extLst>
              <a:ext uri="{FF2B5EF4-FFF2-40B4-BE49-F238E27FC236}">
                <a16:creationId xmlns:a16="http://schemas.microsoft.com/office/drawing/2014/main" id="{EA50BEBF-8463-431A-9FED-7B866CA0C3A4}"/>
              </a:ext>
            </a:extLst>
          </p:cNvPr>
          <p:cNvSpPr>
            <a:spLocks noGrp="1"/>
          </p:cNvSpPr>
          <p:nvPr>
            <p:ph idx="1"/>
          </p:nvPr>
        </p:nvSpPr>
        <p:spPr/>
        <p:txBody>
          <a:bodyPr/>
          <a:lstStyle/>
          <a:p>
            <a:pPr marL="457200" indent="-457200">
              <a:buFont typeface="+mj-lt"/>
              <a:buAutoNum type="arabicPeriod"/>
            </a:pPr>
            <a:r>
              <a:rPr lang="sv-SE" dirty="0">
                <a:solidFill>
                  <a:srgbClr val="FFFFFF"/>
                </a:solidFill>
              </a:rPr>
              <a:t>Pris =  </a:t>
            </a:r>
            <a:r>
              <a:rPr lang="ar-SA" dirty="0">
                <a:solidFill>
                  <a:srgbClr val="FFFFFF"/>
                </a:solidFill>
              </a:rPr>
              <a:t>سِعْر ج أَسْعار</a:t>
            </a:r>
          </a:p>
          <a:p>
            <a:pPr marL="457200" indent="-457200">
              <a:buFont typeface="+mj-lt"/>
              <a:buAutoNum type="arabicPeriod"/>
            </a:pPr>
            <a:r>
              <a:rPr lang="sv-SE" dirty="0">
                <a:solidFill>
                  <a:srgbClr val="FFFFFF"/>
                </a:solidFill>
              </a:rPr>
              <a:t>Meddelande = </a:t>
            </a:r>
            <a:r>
              <a:rPr lang="ar-SA" dirty="0">
                <a:solidFill>
                  <a:srgbClr val="FFFFFF"/>
                </a:solidFill>
              </a:rPr>
              <a:t>رِسالَة ج رَسائِلُ</a:t>
            </a:r>
            <a:endParaRPr lang="sv-SE" dirty="0">
              <a:solidFill>
                <a:srgbClr val="FFFFFF"/>
              </a:solidFill>
            </a:endParaRPr>
          </a:p>
          <a:p>
            <a:pPr marL="457200" indent="-457200">
              <a:buFont typeface="+mj-lt"/>
              <a:buAutoNum type="arabicPeriod"/>
            </a:pPr>
            <a:r>
              <a:rPr lang="sv-SE" dirty="0">
                <a:solidFill>
                  <a:schemeClr val="tx1"/>
                </a:solidFill>
              </a:rPr>
              <a:t>E-mail = </a:t>
            </a:r>
            <a:r>
              <a:rPr lang="ar-SA" dirty="0">
                <a:solidFill>
                  <a:schemeClr val="tx1"/>
                </a:solidFill>
              </a:rPr>
              <a:t>بريدٌ إلكتروني</a:t>
            </a:r>
            <a:endParaRPr lang="sv-SE" dirty="0">
              <a:solidFill>
                <a:schemeClr val="tx1"/>
              </a:solidFill>
            </a:endParaRPr>
          </a:p>
          <a:p>
            <a:pPr marL="457200" indent="-457200">
              <a:buFont typeface="+mj-lt"/>
              <a:buAutoNum type="arabicPeriod"/>
            </a:pPr>
            <a:r>
              <a:rPr lang="sv-SE" dirty="0">
                <a:solidFill>
                  <a:srgbClr val="FFFFFF"/>
                </a:solidFill>
              </a:rPr>
              <a:t>Möte = </a:t>
            </a:r>
            <a:r>
              <a:rPr lang="ar-SA" dirty="0">
                <a:solidFill>
                  <a:srgbClr val="FFFFFF"/>
                </a:solidFill>
              </a:rPr>
              <a:t>لِقَاء ج لِقاءات</a:t>
            </a:r>
          </a:p>
          <a:p>
            <a:pPr marL="457200" indent="-457200">
              <a:buFont typeface="+mj-lt"/>
              <a:buAutoNum type="arabicPeriod"/>
            </a:pPr>
            <a:r>
              <a:rPr lang="sv-SE" dirty="0">
                <a:solidFill>
                  <a:srgbClr val="FFFFFF"/>
                </a:solidFill>
              </a:rPr>
              <a:t>Brev = </a:t>
            </a:r>
            <a:r>
              <a:rPr lang="ar-SA" dirty="0">
                <a:solidFill>
                  <a:srgbClr val="FFFFFF"/>
                </a:solidFill>
              </a:rPr>
              <a:t>خِطاب ج خطابات</a:t>
            </a:r>
            <a:endParaRPr lang="sv-SE" dirty="0">
              <a:solidFill>
                <a:srgbClr val="FFFFFF"/>
              </a:solidFill>
            </a:endParaRPr>
          </a:p>
          <a:p>
            <a:pPr marL="457200" indent="-457200">
              <a:buFont typeface="+mj-lt"/>
              <a:buAutoNum type="arabicPeriod"/>
            </a:pPr>
            <a:endParaRPr lang="sv-SE" dirty="0"/>
          </a:p>
        </p:txBody>
      </p:sp>
      <p:sp>
        <p:nvSpPr>
          <p:cNvPr id="4" name="Platshållare för bildnummer 3">
            <a:extLst>
              <a:ext uri="{FF2B5EF4-FFF2-40B4-BE49-F238E27FC236}">
                <a16:creationId xmlns:a16="http://schemas.microsoft.com/office/drawing/2014/main" id="{11A04EF3-B298-4FFD-B98C-2E2D130A9EEE}"/>
              </a:ext>
            </a:extLst>
          </p:cNvPr>
          <p:cNvSpPr>
            <a:spLocks noGrp="1"/>
          </p:cNvSpPr>
          <p:nvPr>
            <p:ph type="sldNum" sz="quarter" idx="12"/>
          </p:nvPr>
        </p:nvSpPr>
        <p:spPr/>
        <p:txBody>
          <a:bodyPr/>
          <a:lstStyle/>
          <a:p>
            <a:fld id="{177D6179-9D4F-9247-ABDE-D082469CF89C}" type="slidenum">
              <a:rPr lang="sv-SE" smtClean="0"/>
              <a:t>118</a:t>
            </a:fld>
            <a:endParaRPr lang="sv-SE"/>
          </a:p>
        </p:txBody>
      </p:sp>
    </p:spTree>
    <p:extLst>
      <p:ext uri="{BB962C8B-B14F-4D97-AF65-F5344CB8AC3E}">
        <p14:creationId xmlns:p14="http://schemas.microsoft.com/office/powerpoint/2010/main" val="179314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23A109-7F47-4715-9CD3-FC2983186D28}"/>
              </a:ext>
            </a:extLst>
          </p:cNvPr>
          <p:cNvSpPr>
            <a:spLocks noGrp="1"/>
          </p:cNvSpPr>
          <p:nvPr>
            <p:ph type="title"/>
          </p:nvPr>
        </p:nvSpPr>
        <p:spPr/>
        <p:txBody>
          <a:bodyPr/>
          <a:lstStyle/>
          <a:p>
            <a:r>
              <a:rPr lang="sv-SE" dirty="0"/>
              <a:t>Vad kommer vi lära oss här?</a:t>
            </a:r>
          </a:p>
        </p:txBody>
      </p:sp>
      <p:sp>
        <p:nvSpPr>
          <p:cNvPr id="3" name="Platshållare för innehåll 2">
            <a:extLst>
              <a:ext uri="{FF2B5EF4-FFF2-40B4-BE49-F238E27FC236}">
                <a16:creationId xmlns:a16="http://schemas.microsoft.com/office/drawing/2014/main" id="{3C0490E5-E9AA-4E51-8CD6-8ABD711FC34C}"/>
              </a:ext>
            </a:extLst>
          </p:cNvPr>
          <p:cNvSpPr>
            <a:spLocks noGrp="1"/>
          </p:cNvSpPr>
          <p:nvPr>
            <p:ph idx="1"/>
          </p:nvPr>
        </p:nvSpPr>
        <p:spPr>
          <a:xfrm>
            <a:off x="327312" y="2166400"/>
            <a:ext cx="11556294" cy="3814764"/>
          </a:xfrm>
        </p:spPr>
        <p:txBody>
          <a:bodyPr/>
          <a:lstStyle/>
          <a:p>
            <a:pPr marL="0" indent="0">
              <a:buNone/>
            </a:pPr>
            <a:r>
              <a:rPr lang="sv-SE" dirty="0">
                <a:solidFill>
                  <a:srgbClr val="FFFFFF"/>
                </a:solidFill>
              </a:rPr>
              <a:t>Att lära sig talen på arabiska kan vara något som </a:t>
            </a:r>
            <a:r>
              <a:rPr lang="sv-SE" i="1" dirty="0">
                <a:solidFill>
                  <a:srgbClr val="FFFFFF"/>
                </a:solidFill>
              </a:rPr>
              <a:t>kan</a:t>
            </a:r>
            <a:r>
              <a:rPr lang="sv-SE" dirty="0">
                <a:solidFill>
                  <a:srgbClr val="FFFFFF"/>
                </a:solidFill>
              </a:rPr>
              <a:t> upplevas som svårt. Det kan ta lite tid att lära sig reglerna, för att därefter kunna implementera dem och använda sig av dem i sin dagliga tillvaro. </a:t>
            </a:r>
          </a:p>
          <a:p>
            <a:pPr marL="0" indent="0">
              <a:buNone/>
            </a:pPr>
            <a:r>
              <a:rPr lang="sv-SE" dirty="0">
                <a:solidFill>
                  <a:srgbClr val="FFFFFF"/>
                </a:solidFill>
              </a:rPr>
              <a:t>Därför är det viktigt att man tar dem stegvist, och repeterar dem frekvent. Med tiden kommer det, som allt annat, sitta bra och stabilt </a:t>
            </a:r>
            <a:r>
              <a:rPr lang="ar-SA" dirty="0">
                <a:solidFill>
                  <a:srgbClr val="FFFFFF"/>
                </a:solidFill>
              </a:rPr>
              <a:t>بإذْنِ الله</a:t>
            </a:r>
            <a:r>
              <a:rPr lang="sv-SE" dirty="0">
                <a:solidFill>
                  <a:srgbClr val="FFFFFF"/>
                </a:solidFill>
              </a:rPr>
              <a:t>. Så hur fungerar talen?</a:t>
            </a:r>
          </a:p>
          <a:p>
            <a:endParaRPr lang="sv-SE" dirty="0">
              <a:solidFill>
                <a:srgbClr val="FFFFFF"/>
              </a:solidFill>
            </a:endParaRPr>
          </a:p>
          <a:p>
            <a:pPr marL="0" indent="0">
              <a:buNone/>
            </a:pPr>
            <a:r>
              <a:rPr lang="sv-SE" dirty="0">
                <a:solidFill>
                  <a:srgbClr val="FFFFFF"/>
                </a:solidFill>
              </a:rPr>
              <a:t>                                                                  Låt oss sätta igång!</a:t>
            </a:r>
          </a:p>
        </p:txBody>
      </p:sp>
      <p:sp>
        <p:nvSpPr>
          <p:cNvPr id="4" name="Platshållare för bildnummer 3">
            <a:extLst>
              <a:ext uri="{FF2B5EF4-FFF2-40B4-BE49-F238E27FC236}">
                <a16:creationId xmlns:a16="http://schemas.microsoft.com/office/drawing/2014/main" id="{66DE4A2B-DB61-4D1A-A339-7AF7E1822F2C}"/>
              </a:ext>
            </a:extLst>
          </p:cNvPr>
          <p:cNvSpPr>
            <a:spLocks noGrp="1"/>
          </p:cNvSpPr>
          <p:nvPr>
            <p:ph type="sldNum" sz="quarter" idx="12"/>
          </p:nvPr>
        </p:nvSpPr>
        <p:spPr/>
        <p:txBody>
          <a:bodyPr/>
          <a:lstStyle/>
          <a:p>
            <a:fld id="{177D6179-9D4F-9247-ABDE-D082469CF89C}" type="slidenum">
              <a:rPr lang="sv-SE" smtClean="0"/>
              <a:t>119</a:t>
            </a:fld>
            <a:endParaRPr lang="sv-SE"/>
          </a:p>
        </p:txBody>
      </p:sp>
    </p:spTree>
    <p:extLst>
      <p:ext uri="{BB962C8B-B14F-4D97-AF65-F5344CB8AC3E}">
        <p14:creationId xmlns:p14="http://schemas.microsoft.com/office/powerpoint/2010/main" val="761755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C4E3D-79F4-41F2-A14C-D4F080048956}"/>
              </a:ext>
            </a:extLst>
          </p:cNvPr>
          <p:cNvSpPr>
            <a:spLocks noGrp="1"/>
          </p:cNvSpPr>
          <p:nvPr>
            <p:ph type="ctrTitle"/>
          </p:nvPr>
        </p:nvSpPr>
        <p:spPr/>
        <p:txBody>
          <a:bodyPr/>
          <a:lstStyle/>
          <a:p>
            <a:r>
              <a:rPr lang="sv-SE" dirty="0"/>
              <a:t>Lektion 2</a:t>
            </a:r>
          </a:p>
        </p:txBody>
      </p:sp>
      <p:sp>
        <p:nvSpPr>
          <p:cNvPr id="4" name="Underrubrik 3">
            <a:extLst>
              <a:ext uri="{FF2B5EF4-FFF2-40B4-BE49-F238E27FC236}">
                <a16:creationId xmlns:a16="http://schemas.microsoft.com/office/drawing/2014/main" id="{C41A73C9-2097-4A02-994A-B36C6245D030}"/>
              </a:ext>
            </a:extLst>
          </p:cNvPr>
          <p:cNvSpPr>
            <a:spLocks noGrp="1"/>
          </p:cNvSpPr>
          <p:nvPr>
            <p:ph type="subTitle" idx="1"/>
          </p:nvPr>
        </p:nvSpPr>
        <p:spPr/>
        <p:txBody>
          <a:bodyPr>
            <a:normAutofit/>
          </a:bodyPr>
          <a:lstStyle/>
          <a:p>
            <a:r>
              <a:rPr lang="sv-SE" dirty="0"/>
              <a:t>Fortsättning av demonstrativa pronomen</a:t>
            </a:r>
          </a:p>
        </p:txBody>
      </p:sp>
      <p:sp>
        <p:nvSpPr>
          <p:cNvPr id="5" name="Platshållare för bildnummer 4">
            <a:extLst>
              <a:ext uri="{FF2B5EF4-FFF2-40B4-BE49-F238E27FC236}">
                <a16:creationId xmlns:a16="http://schemas.microsoft.com/office/drawing/2014/main" id="{14C5F0FC-9294-474D-BB5B-66BCC836033D}"/>
              </a:ext>
            </a:extLst>
          </p:cNvPr>
          <p:cNvSpPr>
            <a:spLocks noGrp="1"/>
          </p:cNvSpPr>
          <p:nvPr>
            <p:ph type="sldNum" sz="quarter" idx="12"/>
          </p:nvPr>
        </p:nvSpPr>
        <p:spPr/>
        <p:txBody>
          <a:bodyPr/>
          <a:lstStyle/>
          <a:p>
            <a:fld id="{177D6179-9D4F-9247-ABDE-D082469CF89C}" type="slidenum">
              <a:rPr lang="sv-SE" smtClean="0"/>
              <a:t>12</a:t>
            </a:fld>
            <a:endParaRPr lang="sv-SE"/>
          </a:p>
        </p:txBody>
      </p:sp>
    </p:spTree>
    <p:extLst>
      <p:ext uri="{BB962C8B-B14F-4D97-AF65-F5344CB8AC3E}">
        <p14:creationId xmlns:p14="http://schemas.microsoft.com/office/powerpoint/2010/main" val="3016056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3C9DB2-96BF-44E3-8F9F-71DDCDA3B5CA}"/>
              </a:ext>
            </a:extLst>
          </p:cNvPr>
          <p:cNvSpPr>
            <a:spLocks noGrp="1"/>
          </p:cNvSpPr>
          <p:nvPr>
            <p:ph type="title"/>
          </p:nvPr>
        </p:nvSpPr>
        <p:spPr/>
        <p:txBody>
          <a:bodyPr/>
          <a:lstStyle/>
          <a:p>
            <a:r>
              <a:rPr lang="ar-SA" dirty="0"/>
              <a:t>العدد</a:t>
            </a:r>
            <a:r>
              <a:rPr lang="sv-SE" dirty="0"/>
              <a:t> (Introduktion)</a:t>
            </a:r>
            <a:br>
              <a:rPr lang="ar-SA" dirty="0"/>
            </a:br>
            <a:r>
              <a:rPr lang="sv-SE" dirty="0"/>
              <a:t>Tal</a:t>
            </a:r>
          </a:p>
        </p:txBody>
      </p:sp>
      <p:sp>
        <p:nvSpPr>
          <p:cNvPr id="3" name="Platshållare för innehåll 2">
            <a:extLst>
              <a:ext uri="{FF2B5EF4-FFF2-40B4-BE49-F238E27FC236}">
                <a16:creationId xmlns:a16="http://schemas.microsoft.com/office/drawing/2014/main" id="{ABA8B836-6D46-4248-986B-429D095A8E74}"/>
              </a:ext>
            </a:extLst>
          </p:cNvPr>
          <p:cNvSpPr>
            <a:spLocks noGrp="1"/>
          </p:cNvSpPr>
          <p:nvPr>
            <p:ph idx="1"/>
          </p:nvPr>
        </p:nvSpPr>
        <p:spPr>
          <a:xfrm>
            <a:off x="180976" y="2098747"/>
            <a:ext cx="11610974" cy="4521127"/>
          </a:xfrm>
        </p:spPr>
        <p:txBody>
          <a:bodyPr>
            <a:normAutofit/>
          </a:bodyPr>
          <a:lstStyle/>
          <a:p>
            <a:pPr marL="0" indent="0">
              <a:buNone/>
            </a:pPr>
            <a:r>
              <a:rPr lang="sv-SE" dirty="0">
                <a:solidFill>
                  <a:srgbClr val="FFFFFF"/>
                </a:solidFill>
              </a:rPr>
              <a:t>Samtliga tal i det arabiska språket kan delas in i olika talgrupper där varje talgrupp har sina unika regler och grammatik. </a:t>
            </a:r>
          </a:p>
          <a:p>
            <a:pPr marL="0" indent="0">
              <a:buNone/>
            </a:pPr>
            <a:r>
              <a:rPr lang="sv-SE" dirty="0">
                <a:solidFill>
                  <a:srgbClr val="FFFFFF"/>
                </a:solidFill>
              </a:rPr>
              <a:t>I denna kurs ska vi behandla talen 1-10, </a:t>
            </a:r>
          </a:p>
          <a:p>
            <a:pPr marL="0" indent="0">
              <a:buNone/>
            </a:pPr>
            <a:r>
              <a:rPr lang="sv-SE" dirty="0">
                <a:solidFill>
                  <a:srgbClr val="FFFFFF"/>
                </a:solidFill>
              </a:rPr>
              <a:t>vilket omfattar 2 talgrupper:</a:t>
            </a:r>
          </a:p>
          <a:p>
            <a:pPr marL="0" indent="0">
              <a:buNone/>
            </a:pPr>
            <a:endParaRPr lang="sv-SE" dirty="0">
              <a:solidFill>
                <a:srgbClr val="FFFFFF"/>
              </a:solidFill>
            </a:endParaRPr>
          </a:p>
          <a:p>
            <a:r>
              <a:rPr lang="sv-SE" dirty="0">
                <a:solidFill>
                  <a:srgbClr val="FFFFFF"/>
                </a:solidFill>
              </a:rPr>
              <a:t>Talgrupp 1 (1-2)  (١-٢)</a:t>
            </a:r>
          </a:p>
          <a:p>
            <a:r>
              <a:rPr lang="sv-SE" dirty="0">
                <a:solidFill>
                  <a:srgbClr val="FFFFFF"/>
                </a:solidFill>
              </a:rPr>
              <a:t>Talgrupp 2 (3-10) (٣-١٠)</a:t>
            </a:r>
          </a:p>
          <a:p>
            <a:endParaRPr lang="sv-SE" dirty="0">
              <a:solidFill>
                <a:srgbClr val="FFFFFF"/>
              </a:solidFill>
            </a:endParaRPr>
          </a:p>
          <a:p>
            <a:pPr marL="0" indent="0">
              <a:buNone/>
            </a:pPr>
            <a:r>
              <a:rPr lang="sv-SE" dirty="0">
                <a:solidFill>
                  <a:schemeClr val="tx1"/>
                </a:solidFill>
              </a:rPr>
              <a:t>1 2 3 4 5 6 7  8  9  10</a:t>
            </a:r>
          </a:p>
          <a:p>
            <a:pPr marL="0" indent="0">
              <a:buNone/>
            </a:pPr>
            <a:r>
              <a:rPr lang="sv-SE" dirty="0">
                <a:solidFill>
                  <a:schemeClr val="tx1"/>
                </a:solidFill>
              </a:rPr>
              <a:t>١ ٢ ٣ ٤ ٥ ٦ ٧  ٨  ٩  ١٠</a:t>
            </a:r>
          </a:p>
          <a:p>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16077AB6-BC85-4515-9867-E6D68C564D06}"/>
              </a:ext>
            </a:extLst>
          </p:cNvPr>
          <p:cNvSpPr>
            <a:spLocks noGrp="1"/>
          </p:cNvSpPr>
          <p:nvPr>
            <p:ph type="sldNum" sz="quarter" idx="12"/>
          </p:nvPr>
        </p:nvSpPr>
        <p:spPr/>
        <p:txBody>
          <a:bodyPr/>
          <a:lstStyle/>
          <a:p>
            <a:fld id="{177D6179-9D4F-9247-ABDE-D082469CF89C}" type="slidenum">
              <a:rPr lang="sv-SE" smtClean="0"/>
              <a:t>120</a:t>
            </a:fld>
            <a:endParaRPr lang="sv-SE"/>
          </a:p>
        </p:txBody>
      </p:sp>
      <p:pic>
        <p:nvPicPr>
          <p:cNvPr id="11" name="Bildobjekt 10">
            <a:extLst>
              <a:ext uri="{FF2B5EF4-FFF2-40B4-BE49-F238E27FC236}">
                <a16:creationId xmlns:a16="http://schemas.microsoft.com/office/drawing/2014/main" id="{2C7821CB-608F-44FB-968A-2DD00585E271}"/>
              </a:ext>
            </a:extLst>
          </p:cNvPr>
          <p:cNvPicPr>
            <a:picLocks noChangeAspect="1"/>
          </p:cNvPicPr>
          <p:nvPr/>
        </p:nvPicPr>
        <p:blipFill rotWithShape="1">
          <a:blip r:embed="rId4"/>
          <a:srcRect l="16904" t="9964" r="17113" b="12517"/>
          <a:stretch/>
        </p:blipFill>
        <p:spPr>
          <a:xfrm>
            <a:off x="9126909" y="2619374"/>
            <a:ext cx="2665041" cy="4000500"/>
          </a:xfrm>
          <a:prstGeom prst="rect">
            <a:avLst/>
          </a:prstGeom>
          <a:ln w="19050">
            <a:solidFill>
              <a:schemeClr val="bg1"/>
            </a:solidFill>
          </a:ln>
          <a:effectLst/>
          <a:scene3d>
            <a:camera prst="orthographicFront">
              <a:rot lat="0" lon="0" rev="0"/>
            </a:camera>
            <a:lightRig rig="contrasting" dir="t">
              <a:rot lat="0" lon="0" rev="7800000"/>
            </a:lightRig>
          </a:scene3d>
          <a:sp3d>
            <a:bevelT w="139700" h="139700"/>
          </a:sp3d>
        </p:spPr>
      </p:pic>
      <p:sp>
        <p:nvSpPr>
          <p:cNvPr id="12" name="Ellips 11">
            <a:extLst>
              <a:ext uri="{FF2B5EF4-FFF2-40B4-BE49-F238E27FC236}">
                <a16:creationId xmlns:a16="http://schemas.microsoft.com/office/drawing/2014/main" id="{920CCB27-E102-4724-BCD5-3DABEABA362D}"/>
              </a:ext>
            </a:extLst>
          </p:cNvPr>
          <p:cNvSpPr/>
          <p:nvPr/>
        </p:nvSpPr>
        <p:spPr>
          <a:xfrm>
            <a:off x="6686551" y="5438774"/>
            <a:ext cx="1800225" cy="1181100"/>
          </a:xfrm>
          <a:prstGeom prst="ellipse">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FFFF"/>
                </a:solidFill>
              </a:rPr>
              <a:t>الأعْداد</a:t>
            </a:r>
          </a:p>
          <a:p>
            <a:pPr algn="ctr"/>
            <a:r>
              <a:rPr lang="ar-SA" sz="2400" dirty="0">
                <a:solidFill>
                  <a:srgbClr val="FFFFFF"/>
                </a:solidFill>
              </a:rPr>
              <a:t>المُفْرَدَة</a:t>
            </a:r>
            <a:endParaRPr lang="sv-SE" sz="2400" dirty="0">
              <a:solidFill>
                <a:srgbClr val="FFFFFF"/>
              </a:solidFill>
            </a:endParaRPr>
          </a:p>
        </p:txBody>
      </p:sp>
    </p:spTree>
    <p:custDataLst>
      <p:tags r:id="rId1"/>
    </p:custDataLst>
    <p:extLst>
      <p:ext uri="{BB962C8B-B14F-4D97-AF65-F5344CB8AC3E}">
        <p14:creationId xmlns:p14="http://schemas.microsoft.com/office/powerpoint/2010/main" val="2917294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0FDA9-8A6D-45A7-9DE6-AAA89BC2C615}"/>
              </a:ext>
            </a:extLst>
          </p:cNvPr>
          <p:cNvSpPr>
            <a:spLocks noGrp="1"/>
          </p:cNvSpPr>
          <p:nvPr>
            <p:ph type="title"/>
          </p:nvPr>
        </p:nvSpPr>
        <p:spPr/>
        <p:txBody>
          <a:bodyPr/>
          <a:lstStyle/>
          <a:p>
            <a:r>
              <a:rPr lang="ar-SA" dirty="0"/>
              <a:t>العدد</a:t>
            </a:r>
            <a:r>
              <a:rPr lang="sv-SE" dirty="0"/>
              <a:t> (1)</a:t>
            </a:r>
            <a:br>
              <a:rPr lang="ar-SA" dirty="0"/>
            </a:br>
            <a:r>
              <a:rPr lang="sv-SE" dirty="0"/>
              <a:t>Talgrupp 1 (1-2) </a:t>
            </a:r>
            <a:r>
              <a:rPr lang="sv-SE" dirty="0">
                <a:solidFill>
                  <a:srgbClr val="00B0F0"/>
                </a:solidFill>
              </a:rPr>
              <a:t>maskulin </a:t>
            </a:r>
            <a:r>
              <a:rPr lang="sv-SE" i="1" dirty="0" err="1">
                <a:solidFill>
                  <a:srgbClr val="00B0F0"/>
                </a:solidFill>
              </a:rPr>
              <a:t>ma’dud</a:t>
            </a:r>
            <a:endParaRPr lang="sv-SE" i="1" dirty="0">
              <a:solidFill>
                <a:srgbClr val="00B0F0"/>
              </a:solidFill>
            </a:endParaRPr>
          </a:p>
        </p:txBody>
      </p:sp>
      <p:sp>
        <p:nvSpPr>
          <p:cNvPr id="3" name="Platshållare för innehåll 2">
            <a:extLst>
              <a:ext uri="{FF2B5EF4-FFF2-40B4-BE49-F238E27FC236}">
                <a16:creationId xmlns:a16="http://schemas.microsoft.com/office/drawing/2014/main" id="{094CA0FC-9C2B-4B8F-9CC1-8B332215CC6D}"/>
              </a:ext>
            </a:extLst>
          </p:cNvPr>
          <p:cNvSpPr>
            <a:spLocks noGrp="1"/>
          </p:cNvSpPr>
          <p:nvPr>
            <p:ph idx="1"/>
          </p:nvPr>
        </p:nvSpPr>
        <p:spPr>
          <a:xfrm>
            <a:off x="132080" y="2082800"/>
            <a:ext cx="11751527" cy="4584702"/>
          </a:xfrm>
        </p:spPr>
        <p:txBody>
          <a:bodyPr>
            <a:normAutofit/>
          </a:bodyPr>
          <a:lstStyle/>
          <a:p>
            <a:pPr marL="0" indent="0">
              <a:buNone/>
            </a:pPr>
            <a:r>
              <a:rPr lang="sv-SE" u="sng" dirty="0">
                <a:solidFill>
                  <a:srgbClr val="FFFFFF"/>
                </a:solidFill>
              </a:rPr>
              <a:t>Talgrupp 1</a:t>
            </a:r>
          </a:p>
          <a:p>
            <a:pPr marL="0" indent="0">
              <a:buNone/>
            </a:pPr>
            <a:r>
              <a:rPr lang="sv-SE" dirty="0">
                <a:solidFill>
                  <a:srgbClr val="FFFFFF"/>
                </a:solidFill>
              </a:rPr>
              <a:t>(1-2)   (١-٢)</a:t>
            </a:r>
          </a:p>
          <a:p>
            <a:r>
              <a:rPr lang="sv-SE" dirty="0">
                <a:solidFill>
                  <a:srgbClr val="FFFFFF"/>
                </a:solidFill>
              </a:rPr>
              <a:t>Ett = </a:t>
            </a:r>
            <a:r>
              <a:rPr lang="ar-SA" dirty="0">
                <a:solidFill>
                  <a:schemeClr val="tx1"/>
                </a:solidFill>
              </a:rPr>
              <a:t>واحدٌ</a:t>
            </a:r>
            <a:r>
              <a:rPr lang="sv-SE" dirty="0">
                <a:solidFill>
                  <a:srgbClr val="FFFFFF"/>
                </a:solidFill>
              </a:rPr>
              <a:t>               </a:t>
            </a:r>
            <a:r>
              <a:rPr lang="ar-SA" dirty="0">
                <a:solidFill>
                  <a:srgbClr val="FFFFFF"/>
                </a:solidFill>
              </a:rPr>
              <a:t>عندي </a:t>
            </a:r>
            <a:r>
              <a:rPr lang="ar-SA" dirty="0">
                <a:solidFill>
                  <a:srgbClr val="FFFF00"/>
                </a:solidFill>
              </a:rPr>
              <a:t>كتابٌ</a:t>
            </a:r>
            <a:r>
              <a:rPr lang="ar-SA" dirty="0">
                <a:solidFill>
                  <a:srgbClr val="FFFFFF"/>
                </a:solidFill>
              </a:rPr>
              <a:t> </a:t>
            </a:r>
            <a:r>
              <a:rPr lang="ar-SA" dirty="0"/>
              <a:t>واحدٌ</a:t>
            </a:r>
            <a:endParaRPr lang="ar-SA" sz="1800" dirty="0"/>
          </a:p>
          <a:p>
            <a:r>
              <a:rPr lang="sv-SE" dirty="0">
                <a:solidFill>
                  <a:srgbClr val="FFFFFF"/>
                </a:solidFill>
              </a:rPr>
              <a:t>Två = </a:t>
            </a:r>
            <a:r>
              <a:rPr lang="ar-SA" dirty="0">
                <a:solidFill>
                  <a:srgbClr val="FFFFFF"/>
                </a:solidFill>
              </a:rPr>
              <a:t>اِثْنانِ</a:t>
            </a:r>
            <a:r>
              <a:rPr lang="sv-SE" dirty="0">
                <a:solidFill>
                  <a:srgbClr val="FFFFFF"/>
                </a:solidFill>
              </a:rPr>
              <a:t>              </a:t>
            </a:r>
            <a:r>
              <a:rPr lang="ar-SA" dirty="0">
                <a:solidFill>
                  <a:srgbClr val="FFFFFF"/>
                </a:solidFill>
              </a:rPr>
              <a:t>عندي </a:t>
            </a:r>
            <a:r>
              <a:rPr lang="ar-SA" dirty="0">
                <a:solidFill>
                  <a:srgbClr val="FFFF00"/>
                </a:solidFill>
              </a:rPr>
              <a:t>كتابانِ</a:t>
            </a:r>
            <a:r>
              <a:rPr lang="ar-SA" dirty="0">
                <a:solidFill>
                  <a:srgbClr val="FFFFFF"/>
                </a:solidFill>
              </a:rPr>
              <a:t> </a:t>
            </a:r>
            <a:r>
              <a:rPr lang="ar-SA" dirty="0"/>
              <a:t>اِثْنانِ</a:t>
            </a:r>
            <a:r>
              <a:rPr lang="sv-SE" dirty="0">
                <a:solidFill>
                  <a:srgbClr val="FFFFFF"/>
                </a:solidFill>
              </a:rPr>
              <a:t>       </a:t>
            </a:r>
          </a:p>
          <a:p>
            <a:pPr marL="0" indent="0">
              <a:buNone/>
            </a:pPr>
            <a:r>
              <a:rPr lang="sv-SE" dirty="0">
                <a:solidFill>
                  <a:srgbClr val="FFFFFF"/>
                </a:solidFill>
              </a:rPr>
              <a:t>            </a:t>
            </a:r>
            <a:r>
              <a:rPr lang="sv-SE" sz="1400" dirty="0">
                <a:solidFill>
                  <a:srgbClr val="FFFFFF"/>
                </a:solidFill>
              </a:rPr>
              <a:t>      </a:t>
            </a:r>
            <a:endParaRPr lang="ar-SA" sz="1800" dirty="0">
              <a:solidFill>
                <a:srgbClr val="FFFFFF"/>
              </a:solidFill>
            </a:endParaRPr>
          </a:p>
          <a:p>
            <a:pPr marL="0" indent="0">
              <a:buNone/>
            </a:pPr>
            <a:r>
              <a:rPr lang="sv-SE" dirty="0">
                <a:solidFill>
                  <a:schemeClr val="tx1"/>
                </a:solidFill>
              </a:rPr>
              <a:t>A) </a:t>
            </a:r>
            <a:r>
              <a:rPr lang="sv-SE" dirty="0"/>
              <a:t>’</a:t>
            </a:r>
            <a:r>
              <a:rPr lang="sv-SE" u="sng" dirty="0" err="1"/>
              <a:t>Adad</a:t>
            </a:r>
            <a:r>
              <a:rPr lang="sv-SE" u="sng" dirty="0">
                <a:solidFill>
                  <a:srgbClr val="FFFFFF"/>
                </a:solidFill>
              </a:rPr>
              <a:t> är </a:t>
            </a:r>
            <a:r>
              <a:rPr lang="sv-SE" u="sng" dirty="0" err="1"/>
              <a:t>na’t</a:t>
            </a:r>
            <a:r>
              <a:rPr lang="sv-SE" u="sng" dirty="0">
                <a:solidFill>
                  <a:srgbClr val="FFFFFF"/>
                </a:solidFill>
              </a:rPr>
              <a:t>, och </a:t>
            </a:r>
            <a:r>
              <a:rPr lang="sv-SE" u="sng" dirty="0" err="1">
                <a:solidFill>
                  <a:srgbClr val="FFFF00"/>
                </a:solidFill>
              </a:rPr>
              <a:t>ma’dud</a:t>
            </a:r>
            <a:r>
              <a:rPr lang="sv-SE" u="sng" dirty="0">
                <a:solidFill>
                  <a:srgbClr val="FFFFFF"/>
                </a:solidFill>
              </a:rPr>
              <a:t> är </a:t>
            </a:r>
            <a:r>
              <a:rPr lang="sv-SE" u="sng" dirty="0" err="1">
                <a:solidFill>
                  <a:srgbClr val="FFFF00"/>
                </a:solidFill>
              </a:rPr>
              <a:t>man’ut</a:t>
            </a:r>
            <a:r>
              <a:rPr lang="sv-SE" dirty="0">
                <a:solidFill>
                  <a:srgbClr val="FFFFFF"/>
                </a:solidFill>
              </a:rPr>
              <a:t>.</a:t>
            </a:r>
          </a:p>
          <a:p>
            <a:pPr marL="0" indent="0">
              <a:buNone/>
            </a:pPr>
            <a:endParaRPr lang="sv-SE" dirty="0">
              <a:solidFill>
                <a:srgbClr val="FFFFFF"/>
              </a:solidFill>
            </a:endParaRPr>
          </a:p>
          <a:p>
            <a:pPr marL="0" indent="0">
              <a:buNone/>
            </a:pPr>
            <a:r>
              <a:rPr lang="sv-SE" i="1" dirty="0">
                <a:solidFill>
                  <a:srgbClr val="FFFFFF"/>
                </a:solidFill>
              </a:rPr>
              <a:t>b)</a:t>
            </a:r>
            <a:r>
              <a:rPr lang="sv-SE" i="1" dirty="0"/>
              <a:t>’</a:t>
            </a:r>
            <a:r>
              <a:rPr lang="sv-SE" i="1" dirty="0" err="1"/>
              <a:t>Adad</a:t>
            </a:r>
            <a:r>
              <a:rPr lang="sv-SE" dirty="0">
                <a:solidFill>
                  <a:srgbClr val="FFFFFF"/>
                </a:solidFill>
              </a:rPr>
              <a:t> kommer </a:t>
            </a:r>
            <a:r>
              <a:rPr lang="sv-SE" u="sng" dirty="0">
                <a:solidFill>
                  <a:srgbClr val="FFFFFF"/>
                </a:solidFill>
              </a:rPr>
              <a:t>efter</a:t>
            </a:r>
            <a:r>
              <a:rPr lang="sv-SE" dirty="0">
                <a:solidFill>
                  <a:srgbClr val="FFFFFF"/>
                </a:solidFill>
              </a:rPr>
              <a:t> </a:t>
            </a:r>
            <a:r>
              <a:rPr lang="sv-SE" i="1" dirty="0" err="1">
                <a:solidFill>
                  <a:srgbClr val="FFFF00"/>
                </a:solidFill>
              </a:rPr>
              <a:t>ma’dud</a:t>
            </a:r>
            <a:r>
              <a:rPr lang="sv-SE" i="1" dirty="0">
                <a:solidFill>
                  <a:srgbClr val="FFFFFF"/>
                </a:solidFill>
              </a:rPr>
              <a:t>.</a:t>
            </a:r>
          </a:p>
          <a:p>
            <a:pPr marL="0" indent="0">
              <a:buNone/>
            </a:pPr>
            <a:endParaRPr lang="sv-SE" i="1" dirty="0">
              <a:solidFill>
                <a:srgbClr val="FFFFFF"/>
              </a:solidFill>
            </a:endParaRPr>
          </a:p>
          <a:p>
            <a:pPr marL="0" indent="0">
              <a:buNone/>
            </a:pPr>
            <a:r>
              <a:rPr lang="sv-SE" i="1" dirty="0">
                <a:solidFill>
                  <a:srgbClr val="FFFFFF"/>
                </a:solidFill>
              </a:rPr>
              <a:t>c)</a:t>
            </a:r>
            <a:r>
              <a:rPr lang="sv-SE" i="1" dirty="0"/>
              <a:t>’</a:t>
            </a:r>
            <a:r>
              <a:rPr lang="sv-SE" i="1" dirty="0" err="1"/>
              <a:t>Adad</a:t>
            </a:r>
            <a:r>
              <a:rPr lang="sv-SE" dirty="0">
                <a:solidFill>
                  <a:srgbClr val="FFFFFF"/>
                </a:solidFill>
              </a:rPr>
              <a:t> är </a:t>
            </a:r>
            <a:r>
              <a:rPr lang="sv-SE" i="1" dirty="0" err="1">
                <a:solidFill>
                  <a:srgbClr val="FFFFFF"/>
                </a:solidFill>
              </a:rPr>
              <a:t>mu’rab</a:t>
            </a:r>
            <a:r>
              <a:rPr lang="sv-SE" dirty="0">
                <a:solidFill>
                  <a:srgbClr val="FFFFFF"/>
                </a:solidFill>
              </a:rPr>
              <a:t> (</a:t>
            </a:r>
            <a:r>
              <a:rPr lang="ar-SA" dirty="0">
                <a:solidFill>
                  <a:srgbClr val="FFFFFF"/>
                </a:solidFill>
              </a:rPr>
              <a:t>معرب</a:t>
            </a:r>
            <a:r>
              <a:rPr lang="sv-SE" dirty="0">
                <a:solidFill>
                  <a:srgbClr val="FFFFFF"/>
                </a:solidFill>
              </a:rPr>
              <a:t>), och nominativ</a:t>
            </a:r>
            <a:r>
              <a:rPr lang="sv-SE" dirty="0"/>
              <a:t> </a:t>
            </a:r>
            <a:r>
              <a:rPr lang="sv-SE" dirty="0">
                <a:solidFill>
                  <a:schemeClr val="tx1"/>
                </a:solidFill>
              </a:rPr>
              <a:t>(</a:t>
            </a:r>
            <a:r>
              <a:rPr lang="ar-SA" dirty="0">
                <a:solidFill>
                  <a:srgbClr val="FFFFFF"/>
                </a:solidFill>
              </a:rPr>
              <a:t>مرفوع</a:t>
            </a:r>
            <a:r>
              <a:rPr lang="sv-SE" dirty="0">
                <a:solidFill>
                  <a:srgbClr val="FFFFFF"/>
                </a:solidFill>
              </a:rPr>
              <a:t>) i dessa exempel.</a:t>
            </a:r>
          </a:p>
          <a:p>
            <a:pPr marL="0" indent="0">
              <a:buNone/>
            </a:pPr>
            <a:endParaRPr lang="sv-SE" dirty="0">
              <a:solidFill>
                <a:srgbClr val="FFFFFF"/>
              </a:solidFill>
            </a:endParaRPr>
          </a:p>
          <a:p>
            <a:pPr marL="457189" indent="-457189">
              <a:buFont typeface="+mj-lt"/>
              <a:buAutoNum type="alphaLcParenR"/>
            </a:pPr>
            <a:endParaRPr lang="sv-SE" dirty="0">
              <a:solidFill>
                <a:srgbClr val="FFFFFF"/>
              </a:solidFill>
            </a:endParaRPr>
          </a:p>
          <a:p>
            <a:pPr marL="457189" indent="-457189">
              <a:buFont typeface="+mj-lt"/>
              <a:buAutoNum type="alphaLcParenR"/>
            </a:pPr>
            <a:endParaRPr lang="sv-SE" dirty="0">
              <a:solidFill>
                <a:srgbClr val="FFFFFF"/>
              </a:solidFill>
            </a:endParaRPr>
          </a:p>
          <a:p>
            <a:pPr marL="457189" indent="-457189">
              <a:buFont typeface="+mj-lt"/>
              <a:buAutoNum type="alphaLcParenR"/>
            </a:pPr>
            <a:endParaRPr lang="sv-SE" dirty="0">
              <a:solidFill>
                <a:srgbClr val="FFFFFF"/>
              </a:solidFill>
            </a:endParaRPr>
          </a:p>
          <a:p>
            <a:pPr marL="457189" indent="-457189">
              <a:buFont typeface="+mj-lt"/>
              <a:buAutoNum type="alphaLcParenR"/>
            </a:pPr>
            <a:endParaRPr lang="sv-SE" dirty="0">
              <a:solidFill>
                <a:srgbClr val="FFFFFF"/>
              </a:solidFill>
            </a:endParaRPr>
          </a:p>
          <a:p>
            <a:endParaRPr lang="ar-SA"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1F56F173-2536-4C4A-835C-565BD60776E4}"/>
              </a:ext>
            </a:extLst>
          </p:cNvPr>
          <p:cNvSpPr>
            <a:spLocks noGrp="1"/>
          </p:cNvSpPr>
          <p:nvPr>
            <p:ph type="sldNum" sz="quarter" idx="12"/>
          </p:nvPr>
        </p:nvSpPr>
        <p:spPr/>
        <p:txBody>
          <a:bodyPr/>
          <a:lstStyle/>
          <a:p>
            <a:fld id="{177D6179-9D4F-9247-ABDE-D082469CF89C}" type="slidenum">
              <a:rPr lang="sv-SE" smtClean="0"/>
              <a:t>121</a:t>
            </a:fld>
            <a:endParaRPr lang="sv-SE"/>
          </a:p>
        </p:txBody>
      </p:sp>
      <p:sp>
        <p:nvSpPr>
          <p:cNvPr id="8" name="Ellips 7">
            <a:extLst>
              <a:ext uri="{FF2B5EF4-FFF2-40B4-BE49-F238E27FC236}">
                <a16:creationId xmlns:a16="http://schemas.microsoft.com/office/drawing/2014/main" id="{63B5F428-B791-4652-B797-A1CB655D8D64}"/>
              </a:ext>
            </a:extLst>
          </p:cNvPr>
          <p:cNvSpPr/>
          <p:nvPr/>
        </p:nvSpPr>
        <p:spPr>
          <a:xfrm>
            <a:off x="9869717" y="5741946"/>
            <a:ext cx="1674058" cy="925556"/>
          </a:xfrm>
          <a:prstGeom prst="ellipse">
            <a:avLst/>
          </a:prstGeom>
          <a:solidFill>
            <a:schemeClr val="accent6">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FFFFFF"/>
                </a:solidFill>
              </a:rPr>
              <a:t>اسم</a:t>
            </a:r>
            <a:endParaRPr lang="sv-SE" sz="4000" dirty="0">
              <a:solidFill>
                <a:srgbClr val="FFFFFF"/>
              </a:solidFill>
            </a:endParaRPr>
          </a:p>
        </p:txBody>
      </p:sp>
      <p:sp>
        <p:nvSpPr>
          <p:cNvPr id="5" name="Rektangel: rundade hörn 4">
            <a:extLst>
              <a:ext uri="{FF2B5EF4-FFF2-40B4-BE49-F238E27FC236}">
                <a16:creationId xmlns:a16="http://schemas.microsoft.com/office/drawing/2014/main" id="{B2FF1DD6-A2CB-40DE-B9AE-9A313F3E1DE1}"/>
              </a:ext>
            </a:extLst>
          </p:cNvPr>
          <p:cNvSpPr/>
          <p:nvPr/>
        </p:nvSpPr>
        <p:spPr>
          <a:xfrm>
            <a:off x="7889042" y="2295525"/>
            <a:ext cx="3848100" cy="1223964"/>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Talet kallas för </a:t>
            </a:r>
            <a:r>
              <a:rPr lang="ar-SA" sz="2400" dirty="0"/>
              <a:t>عَدَدٌ</a:t>
            </a:r>
            <a:endParaRPr lang="sv-SE" sz="2000" dirty="0"/>
          </a:p>
          <a:p>
            <a:pPr algn="ctr"/>
            <a:r>
              <a:rPr lang="sv-SE" sz="2000" dirty="0"/>
              <a:t>Det som räknas kallas för </a:t>
            </a:r>
            <a:r>
              <a:rPr lang="ar-SA" sz="2400" dirty="0"/>
              <a:t>مَعْدودٌ</a:t>
            </a:r>
            <a:endParaRPr lang="sv-SE" sz="2000" dirty="0"/>
          </a:p>
        </p:txBody>
      </p:sp>
    </p:spTree>
    <p:extLst>
      <p:ext uri="{BB962C8B-B14F-4D97-AF65-F5344CB8AC3E}">
        <p14:creationId xmlns:p14="http://schemas.microsoft.com/office/powerpoint/2010/main" val="738654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D74325B-6082-4EA6-9A32-1739BF4CCBDC}"/>
              </a:ext>
            </a:extLst>
          </p:cNvPr>
          <p:cNvSpPr>
            <a:spLocks noGrp="1"/>
          </p:cNvSpPr>
          <p:nvPr>
            <p:ph type="title"/>
          </p:nvPr>
        </p:nvSpPr>
        <p:spPr/>
        <p:txBody>
          <a:bodyPr/>
          <a:lstStyle/>
          <a:p>
            <a:r>
              <a:rPr lang="ar-SA" dirty="0"/>
              <a:t>العدد</a:t>
            </a:r>
            <a:r>
              <a:rPr lang="sv-SE" dirty="0"/>
              <a:t> (2)</a:t>
            </a:r>
            <a:br>
              <a:rPr lang="ar-SA" dirty="0"/>
            </a:br>
            <a:r>
              <a:rPr lang="sv-SE" dirty="0"/>
              <a:t>Talgrupp 1 (1-2) </a:t>
            </a:r>
            <a:r>
              <a:rPr lang="sv-SE" dirty="0">
                <a:solidFill>
                  <a:srgbClr val="EA16D6"/>
                </a:solidFill>
              </a:rPr>
              <a:t>feminin </a:t>
            </a:r>
            <a:r>
              <a:rPr lang="sv-SE" i="1" dirty="0" err="1">
                <a:solidFill>
                  <a:srgbClr val="EA16D6"/>
                </a:solidFill>
              </a:rPr>
              <a:t>ma’dud</a:t>
            </a:r>
            <a:r>
              <a:rPr lang="sv-SE" dirty="0">
                <a:solidFill>
                  <a:srgbClr val="EA16D6"/>
                </a:solidFill>
              </a:rPr>
              <a:t> </a:t>
            </a:r>
          </a:p>
        </p:txBody>
      </p:sp>
      <p:sp>
        <p:nvSpPr>
          <p:cNvPr id="3" name="Platshållare för innehåll 2">
            <a:extLst>
              <a:ext uri="{FF2B5EF4-FFF2-40B4-BE49-F238E27FC236}">
                <a16:creationId xmlns:a16="http://schemas.microsoft.com/office/drawing/2014/main" id="{C937822C-F02A-41C5-A85E-7D1267827B73}"/>
              </a:ext>
            </a:extLst>
          </p:cNvPr>
          <p:cNvSpPr>
            <a:spLocks noGrp="1"/>
          </p:cNvSpPr>
          <p:nvPr>
            <p:ph idx="1"/>
          </p:nvPr>
        </p:nvSpPr>
        <p:spPr>
          <a:xfrm>
            <a:off x="325121" y="2336872"/>
            <a:ext cx="9969062" cy="4074087"/>
          </a:xfrm>
        </p:spPr>
        <p:txBody>
          <a:bodyPr>
            <a:normAutofit lnSpcReduction="10000"/>
          </a:bodyPr>
          <a:lstStyle/>
          <a:p>
            <a:pPr marL="0" indent="0">
              <a:buNone/>
            </a:pPr>
            <a:r>
              <a:rPr lang="sv-SE" u="sng" dirty="0">
                <a:solidFill>
                  <a:srgbClr val="7030A0"/>
                </a:solidFill>
              </a:rPr>
              <a:t>Feminin </a:t>
            </a:r>
            <a:r>
              <a:rPr lang="sv-SE" u="sng" dirty="0" err="1">
                <a:solidFill>
                  <a:srgbClr val="7030A0"/>
                </a:solidFill>
              </a:rPr>
              <a:t>ma`dud</a:t>
            </a:r>
            <a:r>
              <a:rPr lang="sv-SE" u="sng" dirty="0">
                <a:solidFill>
                  <a:srgbClr val="7030A0"/>
                </a:solidFill>
              </a:rPr>
              <a:t>: </a:t>
            </a:r>
          </a:p>
          <a:p>
            <a:r>
              <a:rPr lang="ar-SA" dirty="0">
                <a:solidFill>
                  <a:srgbClr val="FFFFFF"/>
                </a:solidFill>
              </a:rPr>
              <a:t>و</a:t>
            </a:r>
            <a:r>
              <a:rPr lang="ar-SA" dirty="0">
                <a:solidFill>
                  <a:schemeClr val="tx1"/>
                </a:solidFill>
              </a:rPr>
              <a:t>احدة</a:t>
            </a:r>
            <a:r>
              <a:rPr lang="sv-SE" dirty="0">
                <a:solidFill>
                  <a:schemeClr val="tx1"/>
                </a:solidFill>
              </a:rPr>
              <a:t>  </a:t>
            </a:r>
            <a:r>
              <a:rPr lang="ar-SA" dirty="0">
                <a:solidFill>
                  <a:srgbClr val="FFFF00"/>
                </a:solidFill>
              </a:rPr>
              <a:t>سيارة</a:t>
            </a:r>
            <a:r>
              <a:rPr lang="ar-SA" dirty="0">
                <a:solidFill>
                  <a:schemeClr val="tx1"/>
                </a:solidFill>
              </a:rPr>
              <a:t> </a:t>
            </a:r>
            <a:r>
              <a:rPr lang="ar-SA" dirty="0"/>
              <a:t>واحدة</a:t>
            </a:r>
            <a:r>
              <a:rPr lang="ar-SA" dirty="0">
                <a:solidFill>
                  <a:schemeClr val="tx1"/>
                </a:solidFill>
              </a:rPr>
              <a:t>      </a:t>
            </a:r>
            <a:r>
              <a:rPr lang="sv-SE" dirty="0">
                <a:solidFill>
                  <a:schemeClr val="tx1"/>
                </a:solidFill>
              </a:rPr>
              <a:t>  </a:t>
            </a:r>
            <a:endParaRPr lang="ar-SA" dirty="0">
              <a:solidFill>
                <a:schemeClr val="tx1"/>
              </a:solidFill>
            </a:endParaRPr>
          </a:p>
          <a:p>
            <a:r>
              <a:rPr lang="ar-SA" dirty="0">
                <a:solidFill>
                  <a:schemeClr val="tx1"/>
                </a:solidFill>
              </a:rPr>
              <a:t>اِثنتانِ</a:t>
            </a:r>
            <a:r>
              <a:rPr lang="sv-SE" dirty="0">
                <a:solidFill>
                  <a:schemeClr val="tx1"/>
                </a:solidFill>
              </a:rPr>
              <a:t>      </a:t>
            </a:r>
            <a:r>
              <a:rPr lang="ar-SA" dirty="0">
                <a:solidFill>
                  <a:srgbClr val="FFFF00"/>
                </a:solidFill>
              </a:rPr>
              <a:t>سيارتانِ</a:t>
            </a:r>
            <a:r>
              <a:rPr lang="ar-SA" dirty="0">
                <a:solidFill>
                  <a:schemeClr val="tx1"/>
                </a:solidFill>
              </a:rPr>
              <a:t> </a:t>
            </a:r>
            <a:r>
              <a:rPr lang="ar-SA" dirty="0"/>
              <a:t>اِثنتانِ</a:t>
            </a:r>
            <a:r>
              <a:rPr lang="ar-SA" dirty="0">
                <a:solidFill>
                  <a:schemeClr val="tx1"/>
                </a:solidFill>
              </a:rPr>
              <a:t> </a:t>
            </a:r>
          </a:p>
          <a:p>
            <a:pPr marL="0" indent="0">
              <a:buNone/>
            </a:pPr>
            <a:r>
              <a:rPr lang="sv-SE" dirty="0">
                <a:solidFill>
                  <a:schemeClr val="tx1"/>
                </a:solidFill>
              </a:rPr>
              <a:t>Samma regler gäller, som det maskulina </a:t>
            </a:r>
            <a:r>
              <a:rPr lang="sv-SE" dirty="0" err="1">
                <a:solidFill>
                  <a:srgbClr val="FFFF00"/>
                </a:solidFill>
              </a:rPr>
              <a:t>ma´dud</a:t>
            </a:r>
            <a:r>
              <a:rPr lang="sv-SE" dirty="0">
                <a:solidFill>
                  <a:schemeClr val="tx1"/>
                </a:solidFill>
              </a:rPr>
              <a:t>, med </a:t>
            </a:r>
            <a:r>
              <a:rPr lang="sv-SE" u="sng" dirty="0">
                <a:solidFill>
                  <a:schemeClr val="tx1"/>
                </a:solidFill>
              </a:rPr>
              <a:t>en</a:t>
            </a:r>
            <a:r>
              <a:rPr lang="sv-SE" dirty="0">
                <a:solidFill>
                  <a:schemeClr val="tx1"/>
                </a:solidFill>
              </a:rPr>
              <a:t> skillnad i genuset bara.</a:t>
            </a:r>
          </a:p>
          <a:p>
            <a:pPr marL="0" indent="0">
              <a:buNone/>
            </a:pPr>
            <a:endParaRPr lang="sv-SE" dirty="0">
              <a:solidFill>
                <a:schemeClr val="tx1"/>
              </a:solidFill>
            </a:endParaRPr>
          </a:p>
          <a:p>
            <a:pPr marL="0" indent="0">
              <a:buNone/>
            </a:pPr>
            <a:r>
              <a:rPr lang="sv-SE" i="1" dirty="0">
                <a:solidFill>
                  <a:schemeClr val="tx1"/>
                </a:solidFill>
              </a:rPr>
              <a:t>”</a:t>
            </a:r>
            <a:r>
              <a:rPr lang="sv-SE" i="1" dirty="0" err="1"/>
              <a:t>Na’ten</a:t>
            </a:r>
            <a:r>
              <a:rPr lang="sv-SE" i="1" dirty="0">
                <a:solidFill>
                  <a:schemeClr val="tx1"/>
                </a:solidFill>
              </a:rPr>
              <a:t>” i talen (1-2)</a:t>
            </a:r>
            <a:r>
              <a:rPr lang="sv-SE" dirty="0">
                <a:solidFill>
                  <a:schemeClr val="tx1"/>
                </a:solidFill>
              </a:rPr>
              <a:t> får tas bort, och betydelsen kvarstår.</a:t>
            </a:r>
          </a:p>
          <a:p>
            <a:pPr marL="0" indent="0">
              <a:buNone/>
            </a:pPr>
            <a:r>
              <a:rPr lang="ar-SA" dirty="0">
                <a:solidFill>
                  <a:srgbClr val="FFFF00"/>
                </a:solidFill>
              </a:rPr>
              <a:t>قلمٌ</a:t>
            </a:r>
            <a:r>
              <a:rPr lang="ar-SA" dirty="0">
                <a:solidFill>
                  <a:schemeClr val="tx1"/>
                </a:solidFill>
              </a:rPr>
              <a:t> </a:t>
            </a:r>
            <a:r>
              <a:rPr lang="ar-SA" dirty="0"/>
              <a:t>واحدٌ</a:t>
            </a:r>
            <a:r>
              <a:rPr lang="ar-SA" dirty="0">
                <a:solidFill>
                  <a:schemeClr val="tx1"/>
                </a:solidFill>
              </a:rPr>
              <a:t> </a:t>
            </a:r>
            <a:r>
              <a:rPr lang="sv-SE" dirty="0">
                <a:solidFill>
                  <a:schemeClr val="tx1"/>
                </a:solidFill>
              </a:rPr>
              <a:t> = </a:t>
            </a:r>
            <a:r>
              <a:rPr lang="ar-SA" dirty="0">
                <a:solidFill>
                  <a:schemeClr val="tx1"/>
                </a:solidFill>
              </a:rPr>
              <a:t>قلمٌ</a:t>
            </a:r>
            <a:r>
              <a:rPr lang="sv-SE" dirty="0">
                <a:solidFill>
                  <a:schemeClr val="tx1"/>
                </a:solidFill>
              </a:rPr>
              <a:t> = </a:t>
            </a:r>
            <a:r>
              <a:rPr lang="sv-SE" dirty="0"/>
              <a:t>En</a:t>
            </a:r>
            <a:r>
              <a:rPr lang="sv-SE" dirty="0">
                <a:solidFill>
                  <a:schemeClr val="tx1"/>
                </a:solidFill>
              </a:rPr>
              <a:t> </a:t>
            </a:r>
            <a:r>
              <a:rPr lang="sv-SE" dirty="0">
                <a:solidFill>
                  <a:srgbClr val="FFFF00"/>
                </a:solidFill>
              </a:rPr>
              <a:t>penna</a:t>
            </a:r>
          </a:p>
          <a:p>
            <a:pPr marL="0" indent="0">
              <a:buNone/>
            </a:pPr>
            <a:r>
              <a:rPr lang="sv-SE" dirty="0">
                <a:solidFill>
                  <a:schemeClr val="tx1"/>
                </a:solidFill>
              </a:rPr>
              <a:t>Översättningen är densamma. </a:t>
            </a:r>
            <a:r>
              <a:rPr lang="ar-SA" dirty="0">
                <a:solidFill>
                  <a:schemeClr val="tx1"/>
                </a:solidFill>
              </a:rPr>
              <a:t>واحد</a:t>
            </a:r>
            <a:r>
              <a:rPr lang="sv-SE" dirty="0">
                <a:solidFill>
                  <a:schemeClr val="tx1"/>
                </a:solidFill>
              </a:rPr>
              <a:t>/</a:t>
            </a:r>
            <a:r>
              <a:rPr lang="ar-SA" dirty="0">
                <a:solidFill>
                  <a:schemeClr val="tx1"/>
                </a:solidFill>
              </a:rPr>
              <a:t>واحدة</a:t>
            </a:r>
            <a:r>
              <a:rPr lang="sv-SE" dirty="0">
                <a:solidFill>
                  <a:schemeClr val="tx1"/>
                </a:solidFill>
              </a:rPr>
              <a:t> och </a:t>
            </a:r>
            <a:r>
              <a:rPr lang="ar-SA" dirty="0">
                <a:solidFill>
                  <a:schemeClr val="tx1"/>
                </a:solidFill>
              </a:rPr>
              <a:t>اثنان</a:t>
            </a:r>
            <a:r>
              <a:rPr lang="sv-SE" dirty="0">
                <a:solidFill>
                  <a:schemeClr val="tx1"/>
                </a:solidFill>
              </a:rPr>
              <a:t>/</a:t>
            </a:r>
            <a:r>
              <a:rPr lang="ar-SA" dirty="0">
                <a:solidFill>
                  <a:schemeClr val="tx1"/>
                </a:solidFill>
              </a:rPr>
              <a:t>اثنتان</a:t>
            </a:r>
            <a:r>
              <a:rPr lang="sv-SE" dirty="0">
                <a:solidFill>
                  <a:schemeClr val="tx1"/>
                </a:solidFill>
              </a:rPr>
              <a:t> används för att betona meningen endast.</a:t>
            </a:r>
          </a:p>
          <a:p>
            <a:pPr marL="0" indent="0">
              <a:buNone/>
            </a:pPr>
            <a:endParaRPr lang="ar-SA" dirty="0">
              <a:solidFill>
                <a:srgbClr val="FFFFFF"/>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8C1CD43A-B4AD-4FB8-96F3-E7548EDB565F}"/>
              </a:ext>
            </a:extLst>
          </p:cNvPr>
          <p:cNvSpPr>
            <a:spLocks noGrp="1"/>
          </p:cNvSpPr>
          <p:nvPr>
            <p:ph type="sldNum" sz="quarter" idx="12"/>
          </p:nvPr>
        </p:nvSpPr>
        <p:spPr/>
        <p:txBody>
          <a:bodyPr/>
          <a:lstStyle/>
          <a:p>
            <a:fld id="{177D6179-9D4F-9247-ABDE-D082469CF89C}" type="slidenum">
              <a:rPr lang="sv-SE" smtClean="0"/>
              <a:t>122</a:t>
            </a:fld>
            <a:endParaRPr lang="sv-SE"/>
          </a:p>
        </p:txBody>
      </p:sp>
    </p:spTree>
    <p:extLst>
      <p:ext uri="{BB962C8B-B14F-4D97-AF65-F5344CB8AC3E}">
        <p14:creationId xmlns:p14="http://schemas.microsoft.com/office/powerpoint/2010/main" val="4165856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03A86E-2CCC-4CF4-9C45-4F14ACBE8236}"/>
              </a:ext>
            </a:extLst>
          </p:cNvPr>
          <p:cNvSpPr>
            <a:spLocks noGrp="1"/>
          </p:cNvSpPr>
          <p:nvPr>
            <p:ph type="title"/>
          </p:nvPr>
        </p:nvSpPr>
        <p:spPr/>
        <p:txBody>
          <a:bodyPr>
            <a:normAutofit/>
          </a:bodyPr>
          <a:lstStyle/>
          <a:p>
            <a:r>
              <a:rPr lang="ar-SA" dirty="0"/>
              <a:t>العدد</a:t>
            </a:r>
            <a:r>
              <a:rPr lang="sv-SE" dirty="0"/>
              <a:t> (</a:t>
            </a:r>
            <a:r>
              <a:rPr lang="ar-SA" dirty="0"/>
              <a:t>3</a:t>
            </a:r>
            <a:r>
              <a:rPr lang="sv-SE" dirty="0"/>
              <a:t>)</a:t>
            </a:r>
            <a:br>
              <a:rPr lang="ar-SA" dirty="0"/>
            </a:br>
            <a:r>
              <a:rPr lang="sv-SE" dirty="0"/>
              <a:t>Talgrupp 2 (3-10) </a:t>
            </a:r>
            <a:r>
              <a:rPr lang="sv-SE" dirty="0">
                <a:solidFill>
                  <a:srgbClr val="00B0F0"/>
                </a:solidFill>
              </a:rPr>
              <a:t>maskulin </a:t>
            </a:r>
            <a:r>
              <a:rPr lang="sv-SE" i="1" dirty="0" err="1">
                <a:solidFill>
                  <a:srgbClr val="00B0F0"/>
                </a:solidFill>
              </a:rPr>
              <a:t>ma’dud</a:t>
            </a:r>
            <a:endParaRPr lang="sv-SE" i="1" dirty="0">
              <a:solidFill>
                <a:srgbClr val="00B0F0"/>
              </a:solidFill>
            </a:endParaRPr>
          </a:p>
        </p:txBody>
      </p:sp>
      <p:sp>
        <p:nvSpPr>
          <p:cNvPr id="3" name="Platshållare för innehåll 2">
            <a:extLst>
              <a:ext uri="{FF2B5EF4-FFF2-40B4-BE49-F238E27FC236}">
                <a16:creationId xmlns:a16="http://schemas.microsoft.com/office/drawing/2014/main" id="{1D079A08-300C-4BD6-A256-F03E15EE7183}"/>
              </a:ext>
            </a:extLst>
          </p:cNvPr>
          <p:cNvSpPr>
            <a:spLocks noGrp="1"/>
          </p:cNvSpPr>
          <p:nvPr>
            <p:ph idx="1"/>
          </p:nvPr>
        </p:nvSpPr>
        <p:spPr>
          <a:xfrm>
            <a:off x="66676" y="2019301"/>
            <a:ext cx="11972925" cy="4743449"/>
          </a:xfrm>
        </p:spPr>
        <p:txBody>
          <a:bodyPr>
            <a:normAutofit fontScale="32500" lnSpcReduction="20000"/>
          </a:bodyPr>
          <a:lstStyle/>
          <a:p>
            <a:pPr marL="0" indent="0">
              <a:buNone/>
            </a:pPr>
            <a:r>
              <a:rPr lang="sv-SE" sz="4500" dirty="0">
                <a:solidFill>
                  <a:srgbClr val="FFFFFF"/>
                </a:solidFill>
              </a:rPr>
              <a:t>            </a:t>
            </a:r>
            <a:r>
              <a:rPr lang="sv-SE" sz="6200" u="sng" dirty="0">
                <a:solidFill>
                  <a:srgbClr val="FFFFFF"/>
                </a:solidFill>
              </a:rPr>
              <a:t>Talgrupp</a:t>
            </a:r>
            <a:r>
              <a:rPr lang="sv-SE" sz="4900" u="sng" dirty="0">
                <a:solidFill>
                  <a:srgbClr val="FFFFFF"/>
                </a:solidFill>
              </a:rPr>
              <a:t> 2 </a:t>
            </a:r>
          </a:p>
          <a:p>
            <a:pPr marL="0" indent="0">
              <a:buNone/>
            </a:pPr>
            <a:r>
              <a:rPr lang="sv-SE" sz="6200" dirty="0">
                <a:solidFill>
                  <a:srgbClr val="FFFFFF"/>
                </a:solidFill>
              </a:rPr>
              <a:t>       (3-10) (٣-١٠)</a:t>
            </a:r>
          </a:p>
          <a:p>
            <a:pPr marL="0" indent="0">
              <a:buNone/>
            </a:pPr>
            <a:r>
              <a:rPr lang="sv-SE" sz="6200" u="sng" dirty="0">
                <a:solidFill>
                  <a:srgbClr val="0070C0"/>
                </a:solidFill>
              </a:rPr>
              <a:t>Maskulin</a:t>
            </a:r>
            <a:r>
              <a:rPr lang="sv-SE" sz="6200" u="sng" dirty="0">
                <a:solidFill>
                  <a:srgbClr val="FFFFFF"/>
                </a:solidFill>
              </a:rPr>
              <a:t> </a:t>
            </a:r>
            <a:r>
              <a:rPr lang="sv-SE" sz="6200" i="1" u="sng" dirty="0" err="1">
                <a:solidFill>
                  <a:srgbClr val="FFFFFF"/>
                </a:solidFill>
              </a:rPr>
              <a:t>ma’dud</a:t>
            </a:r>
            <a:endParaRPr lang="sv-SE" sz="4900" dirty="0">
              <a:solidFill>
                <a:srgbClr val="FFFFFF"/>
              </a:solidFill>
            </a:endParaRPr>
          </a:p>
          <a:p>
            <a:pPr marL="0" indent="0">
              <a:buNone/>
            </a:pPr>
            <a:r>
              <a:rPr lang="ar-SA" sz="7400" dirty="0"/>
              <a:t>ثَلاثَةُ</a:t>
            </a:r>
            <a:r>
              <a:rPr lang="ar-SA" sz="7400" dirty="0">
                <a:solidFill>
                  <a:schemeClr val="tx1"/>
                </a:solidFill>
              </a:rPr>
              <a:t> </a:t>
            </a:r>
            <a:r>
              <a:rPr lang="ar-SA" sz="7400" dirty="0">
                <a:solidFill>
                  <a:srgbClr val="FFFF00"/>
                </a:solidFill>
              </a:rPr>
              <a:t>كُتُبٍ</a:t>
            </a:r>
            <a:r>
              <a:rPr lang="ar-SA" sz="7400" dirty="0">
                <a:solidFill>
                  <a:schemeClr val="tx1"/>
                </a:solidFill>
              </a:rPr>
              <a:t>                    </a:t>
            </a:r>
          </a:p>
          <a:p>
            <a:pPr marL="457189" indent="-457189">
              <a:buFont typeface="+mj-lt"/>
              <a:buAutoNum type="alphaLcParenR"/>
            </a:pPr>
            <a:r>
              <a:rPr lang="sv-SE" sz="6200" u="sng" dirty="0"/>
              <a:t>’</a:t>
            </a:r>
            <a:r>
              <a:rPr lang="sv-SE" sz="6200" u="sng" dirty="0" err="1"/>
              <a:t>Adad</a:t>
            </a:r>
            <a:r>
              <a:rPr lang="sv-SE" sz="6200" u="sng" dirty="0">
                <a:solidFill>
                  <a:schemeClr val="tx1"/>
                </a:solidFill>
              </a:rPr>
              <a:t> är mudhaf och </a:t>
            </a:r>
            <a:r>
              <a:rPr lang="sv-SE" sz="6200" u="sng" dirty="0" err="1">
                <a:solidFill>
                  <a:schemeClr val="tx1"/>
                </a:solidFill>
              </a:rPr>
              <a:t>ma’dud</a:t>
            </a:r>
            <a:r>
              <a:rPr lang="sv-SE" sz="6200" u="sng" dirty="0">
                <a:solidFill>
                  <a:schemeClr val="tx1"/>
                </a:solidFill>
              </a:rPr>
              <a:t> är mudhaf ilayh.</a:t>
            </a:r>
          </a:p>
          <a:p>
            <a:pPr marL="457189" indent="-457189">
              <a:buFont typeface="+mj-lt"/>
              <a:buAutoNum type="alphaLcParenR"/>
            </a:pPr>
            <a:r>
              <a:rPr lang="sv-SE" sz="6200" dirty="0"/>
              <a:t>’</a:t>
            </a:r>
            <a:r>
              <a:rPr lang="sv-SE" sz="6200" dirty="0" err="1"/>
              <a:t>Adad</a:t>
            </a:r>
            <a:r>
              <a:rPr lang="sv-SE" sz="6200" dirty="0">
                <a:solidFill>
                  <a:schemeClr val="tx1"/>
                </a:solidFill>
              </a:rPr>
              <a:t> kommer </a:t>
            </a:r>
            <a:r>
              <a:rPr lang="sv-SE" sz="6200" u="sng" dirty="0">
                <a:solidFill>
                  <a:schemeClr val="tx1"/>
                </a:solidFill>
              </a:rPr>
              <a:t>före</a:t>
            </a:r>
            <a:r>
              <a:rPr lang="sv-SE" sz="6200" dirty="0">
                <a:solidFill>
                  <a:schemeClr val="tx1"/>
                </a:solidFill>
              </a:rPr>
              <a:t> </a:t>
            </a:r>
            <a:r>
              <a:rPr lang="sv-SE" sz="6200" dirty="0" err="1">
                <a:solidFill>
                  <a:schemeClr val="tx1"/>
                </a:solidFill>
              </a:rPr>
              <a:t>ma’dud</a:t>
            </a:r>
            <a:r>
              <a:rPr lang="sv-SE" sz="6200" dirty="0">
                <a:solidFill>
                  <a:schemeClr val="tx1"/>
                </a:solidFill>
              </a:rPr>
              <a:t>.</a:t>
            </a:r>
          </a:p>
          <a:p>
            <a:pPr marL="457189" indent="-457189">
              <a:buFont typeface="+mj-lt"/>
              <a:buAutoNum type="alphaLcParenR"/>
            </a:pPr>
            <a:r>
              <a:rPr lang="sv-SE" sz="6200" dirty="0"/>
              <a:t>’</a:t>
            </a:r>
            <a:r>
              <a:rPr lang="sv-SE" sz="6200" dirty="0" err="1"/>
              <a:t>Adad</a:t>
            </a:r>
            <a:r>
              <a:rPr lang="sv-SE" sz="6200" dirty="0">
                <a:solidFill>
                  <a:schemeClr val="tx1"/>
                </a:solidFill>
              </a:rPr>
              <a:t> är </a:t>
            </a:r>
            <a:r>
              <a:rPr lang="ar-SA" sz="7400" dirty="0">
                <a:solidFill>
                  <a:schemeClr val="tx1"/>
                </a:solidFill>
              </a:rPr>
              <a:t>معرب</a:t>
            </a:r>
            <a:r>
              <a:rPr lang="sv-SE" sz="7400" dirty="0">
                <a:solidFill>
                  <a:schemeClr val="tx1"/>
                </a:solidFill>
              </a:rPr>
              <a:t> </a:t>
            </a:r>
            <a:r>
              <a:rPr lang="sv-SE" sz="6200" dirty="0">
                <a:solidFill>
                  <a:schemeClr val="tx1"/>
                </a:solidFill>
              </a:rPr>
              <a:t>(dynamisk), precis som talgrupp 1.</a:t>
            </a:r>
          </a:p>
          <a:p>
            <a:pPr marL="457189" indent="-457189">
              <a:buFont typeface="+mj-lt"/>
              <a:buAutoNum type="alphaLcParenR"/>
            </a:pPr>
            <a:r>
              <a:rPr lang="sv-SE" sz="6200" dirty="0">
                <a:solidFill>
                  <a:srgbClr val="FFFF00"/>
                </a:solidFill>
              </a:rPr>
              <a:t>Al-</a:t>
            </a:r>
            <a:r>
              <a:rPr lang="sv-SE" sz="6200" dirty="0" err="1">
                <a:solidFill>
                  <a:srgbClr val="FFFF00"/>
                </a:solidFill>
              </a:rPr>
              <a:t>ma’dud</a:t>
            </a:r>
            <a:r>
              <a:rPr lang="sv-SE" sz="6200" dirty="0">
                <a:solidFill>
                  <a:schemeClr val="tx1"/>
                </a:solidFill>
              </a:rPr>
              <a:t> är alltid i plural, och skrivs obestämt.</a:t>
            </a:r>
          </a:p>
          <a:p>
            <a:pPr marL="0" indent="0">
              <a:buNone/>
            </a:pPr>
            <a:r>
              <a:rPr lang="sv-SE" sz="7400" dirty="0">
                <a:solidFill>
                  <a:srgbClr val="FFFF00"/>
                </a:solidFill>
              </a:rPr>
              <a:t>e) </a:t>
            </a:r>
            <a:r>
              <a:rPr lang="sv-SE" sz="6200" dirty="0">
                <a:solidFill>
                  <a:schemeClr val="tx1"/>
                </a:solidFill>
              </a:rPr>
              <a:t>Om </a:t>
            </a:r>
            <a:r>
              <a:rPr lang="sv-SE" sz="6200" i="1" dirty="0" err="1">
                <a:solidFill>
                  <a:srgbClr val="FFFF00"/>
                </a:solidFill>
              </a:rPr>
              <a:t>ma’dud</a:t>
            </a:r>
            <a:r>
              <a:rPr lang="sv-SE" sz="6200" dirty="0">
                <a:solidFill>
                  <a:schemeClr val="tx1"/>
                </a:solidFill>
              </a:rPr>
              <a:t> är maskulin blir </a:t>
            </a:r>
            <a:r>
              <a:rPr lang="sv-SE" sz="6200" i="1" dirty="0"/>
              <a:t>’Adad</a:t>
            </a:r>
            <a:r>
              <a:rPr lang="sv-SE" sz="6200" dirty="0">
                <a:solidFill>
                  <a:schemeClr val="tx1"/>
                </a:solidFill>
              </a:rPr>
              <a:t> motsatsen </a:t>
            </a:r>
            <a:r>
              <a:rPr lang="sv-SE" sz="6200" dirty="0"/>
              <a:t>dvs </a:t>
            </a:r>
            <a:r>
              <a:rPr lang="sv-SE" sz="6200" dirty="0">
                <a:solidFill>
                  <a:srgbClr val="7030A0"/>
                </a:solidFill>
              </a:rPr>
              <a:t>feminin</a:t>
            </a:r>
            <a:r>
              <a:rPr lang="sv-SE" sz="6200" dirty="0">
                <a:solidFill>
                  <a:srgbClr val="FFFFFF"/>
                </a:solidFill>
              </a:rPr>
              <a:t>.</a:t>
            </a:r>
          </a:p>
          <a:p>
            <a:pPr marL="0" indent="0">
              <a:buNone/>
            </a:pPr>
            <a:endParaRPr lang="sv-SE" sz="5500" dirty="0">
              <a:solidFill>
                <a:srgbClr val="FFFFFF"/>
              </a:solidFill>
            </a:endParaRPr>
          </a:p>
          <a:p>
            <a:pPr marL="0" indent="0">
              <a:buNone/>
            </a:pPr>
            <a:r>
              <a:rPr lang="ar-SA" sz="7400" dirty="0">
                <a:solidFill>
                  <a:srgbClr val="FFFFFF"/>
                </a:solidFill>
              </a:rPr>
              <a:t>جلس </a:t>
            </a:r>
            <a:r>
              <a:rPr lang="ar-SA" sz="7400" dirty="0"/>
              <a:t>ثلاثةُ </a:t>
            </a:r>
            <a:r>
              <a:rPr lang="ar-SA" sz="7400" dirty="0">
                <a:solidFill>
                  <a:srgbClr val="FFFF00"/>
                </a:solidFill>
              </a:rPr>
              <a:t>طلابٍ</a:t>
            </a:r>
            <a:r>
              <a:rPr lang="ar-SA" sz="7400" dirty="0">
                <a:solidFill>
                  <a:schemeClr val="tx1"/>
                </a:solidFill>
              </a:rPr>
              <a:t>. </a:t>
            </a:r>
            <a:endParaRPr lang="sv-SE" sz="7400" dirty="0">
              <a:solidFill>
                <a:schemeClr val="tx1"/>
              </a:solidFill>
            </a:endParaRPr>
          </a:p>
          <a:p>
            <a:pPr marL="0" indent="0">
              <a:buNone/>
            </a:pPr>
            <a:r>
              <a:rPr lang="ar-SA" sz="7400" dirty="0">
                <a:solidFill>
                  <a:schemeClr val="tx1"/>
                </a:solidFill>
              </a:rPr>
              <a:t>ذهبتُ إلى </a:t>
            </a:r>
            <a:r>
              <a:rPr lang="ar-SA" sz="7400" dirty="0"/>
              <a:t>أربعةِ</a:t>
            </a:r>
            <a:r>
              <a:rPr lang="ar-SA" sz="7400" dirty="0">
                <a:solidFill>
                  <a:schemeClr val="tx1"/>
                </a:solidFill>
              </a:rPr>
              <a:t> </a:t>
            </a:r>
            <a:r>
              <a:rPr lang="ar-SA" sz="7400" dirty="0">
                <a:solidFill>
                  <a:srgbClr val="FFFF00"/>
                </a:solidFill>
              </a:rPr>
              <a:t>بيوتٍ</a:t>
            </a:r>
            <a:r>
              <a:rPr lang="ar-SA" sz="7400" dirty="0">
                <a:solidFill>
                  <a:schemeClr val="tx1"/>
                </a:solidFill>
              </a:rPr>
              <a:t> اليومَ.</a:t>
            </a:r>
          </a:p>
          <a:p>
            <a:pPr marL="0" indent="0">
              <a:buNone/>
            </a:pPr>
            <a:r>
              <a:rPr lang="ar-SA" sz="7400" dirty="0">
                <a:solidFill>
                  <a:schemeClr val="tx1"/>
                </a:solidFill>
              </a:rPr>
              <a:t>رأيتُ </a:t>
            </a:r>
            <a:r>
              <a:rPr lang="ar-SA" sz="7400" dirty="0"/>
              <a:t>خمسةَ</a:t>
            </a:r>
            <a:r>
              <a:rPr lang="ar-SA" sz="7400" dirty="0">
                <a:solidFill>
                  <a:schemeClr val="tx1"/>
                </a:solidFill>
              </a:rPr>
              <a:t> </a:t>
            </a:r>
            <a:r>
              <a:rPr lang="ar-SA" sz="7400" dirty="0">
                <a:solidFill>
                  <a:srgbClr val="FFFF00"/>
                </a:solidFill>
              </a:rPr>
              <a:t>طلابٍ</a:t>
            </a:r>
            <a:r>
              <a:rPr lang="ar-SA" sz="7400" dirty="0">
                <a:solidFill>
                  <a:schemeClr val="tx1"/>
                </a:solidFill>
              </a:rPr>
              <a:t> أمسِ.</a:t>
            </a:r>
            <a:endParaRPr lang="sv-SE" sz="7400" dirty="0">
              <a:solidFill>
                <a:schemeClr val="tx1"/>
              </a:solidFill>
            </a:endParaRPr>
          </a:p>
          <a:p>
            <a:pPr marL="457189" indent="-457189">
              <a:buFont typeface="+mj-lt"/>
              <a:buAutoNum type="alphaLcParenR"/>
            </a:pPr>
            <a:endParaRPr lang="sv-SE" sz="4500" dirty="0">
              <a:solidFill>
                <a:srgbClr val="FFFFFF"/>
              </a:solidFill>
            </a:endParaRPr>
          </a:p>
          <a:p>
            <a:pPr marL="457189" indent="-457189">
              <a:buFont typeface="+mj-lt"/>
              <a:buAutoNum type="alphaLcParenR"/>
            </a:pPr>
            <a:endParaRPr lang="sv-SE" dirty="0"/>
          </a:p>
        </p:txBody>
      </p:sp>
      <p:sp>
        <p:nvSpPr>
          <p:cNvPr id="4" name="Platshållare för bildnummer 3">
            <a:extLst>
              <a:ext uri="{FF2B5EF4-FFF2-40B4-BE49-F238E27FC236}">
                <a16:creationId xmlns:a16="http://schemas.microsoft.com/office/drawing/2014/main" id="{360BAFEE-92EB-4CD2-9E50-772EF80CE72B}"/>
              </a:ext>
            </a:extLst>
          </p:cNvPr>
          <p:cNvSpPr>
            <a:spLocks noGrp="1"/>
          </p:cNvSpPr>
          <p:nvPr>
            <p:ph type="sldNum" sz="quarter" idx="12"/>
          </p:nvPr>
        </p:nvSpPr>
        <p:spPr/>
        <p:txBody>
          <a:bodyPr/>
          <a:lstStyle/>
          <a:p>
            <a:fld id="{177D6179-9D4F-9247-ABDE-D082469CF89C}" type="slidenum">
              <a:rPr lang="sv-SE" smtClean="0"/>
              <a:t>123</a:t>
            </a:fld>
            <a:endParaRPr lang="sv-SE"/>
          </a:p>
        </p:txBody>
      </p:sp>
      <p:sp>
        <p:nvSpPr>
          <p:cNvPr id="5" name="Rulle: vågrät 4">
            <a:extLst>
              <a:ext uri="{FF2B5EF4-FFF2-40B4-BE49-F238E27FC236}">
                <a16:creationId xmlns:a16="http://schemas.microsoft.com/office/drawing/2014/main" id="{D3173E15-F050-4A73-B911-82802FFF73CA}"/>
              </a:ext>
            </a:extLst>
          </p:cNvPr>
          <p:cNvSpPr/>
          <p:nvPr/>
        </p:nvSpPr>
        <p:spPr>
          <a:xfrm>
            <a:off x="5992078" y="5172828"/>
            <a:ext cx="3092328" cy="1530867"/>
          </a:xfrm>
          <a:prstGeom prst="horizontalScroll">
            <a:avLst/>
          </a:prstGeom>
          <a:solidFill>
            <a:srgbClr val="B22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DE28AE"/>
                </a:solidFill>
              </a:rPr>
              <a:t>Feminin</a:t>
            </a:r>
            <a:r>
              <a:rPr lang="sv-SE" sz="2000" dirty="0"/>
              <a:t> ´</a:t>
            </a:r>
            <a:r>
              <a:rPr lang="sv-SE" sz="2000" dirty="0">
                <a:solidFill>
                  <a:schemeClr val="bg1"/>
                </a:solidFill>
              </a:rPr>
              <a:t>Adad</a:t>
            </a:r>
            <a:r>
              <a:rPr lang="sv-SE" sz="2000" dirty="0"/>
              <a:t> slutar med en </a:t>
            </a:r>
            <a:r>
              <a:rPr lang="ar-SA" sz="2000" dirty="0"/>
              <a:t>ة</a:t>
            </a:r>
            <a:r>
              <a:rPr lang="sv-SE" sz="2000" dirty="0"/>
              <a:t> t.ex. </a:t>
            </a:r>
            <a:r>
              <a:rPr lang="ar-SA" sz="2400" dirty="0"/>
              <a:t>خمس</a:t>
            </a:r>
            <a:r>
              <a:rPr lang="ar-SA" sz="2400" dirty="0">
                <a:solidFill>
                  <a:srgbClr val="FFFFFF"/>
                </a:solidFill>
              </a:rPr>
              <a:t>ة</a:t>
            </a:r>
            <a:endParaRPr lang="sv-SE" sz="2000" dirty="0">
              <a:solidFill>
                <a:srgbClr val="FFFFFF"/>
              </a:solidFill>
            </a:endParaRPr>
          </a:p>
        </p:txBody>
      </p:sp>
      <p:sp>
        <p:nvSpPr>
          <p:cNvPr id="6" name="Minustecken 5">
            <a:extLst>
              <a:ext uri="{FF2B5EF4-FFF2-40B4-BE49-F238E27FC236}">
                <a16:creationId xmlns:a16="http://schemas.microsoft.com/office/drawing/2014/main" id="{EA69495D-739C-4320-94B3-CF28FBF16109}"/>
              </a:ext>
            </a:extLst>
          </p:cNvPr>
          <p:cNvSpPr/>
          <p:nvPr/>
        </p:nvSpPr>
        <p:spPr>
          <a:xfrm>
            <a:off x="2108692" y="4722495"/>
            <a:ext cx="1087120" cy="1685172"/>
          </a:xfrm>
          <a:prstGeom prst="mathMinus">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rgbClr val="FFFFFF"/>
                </a:solidFill>
              </a:rPr>
              <a:t>مرفوع</a:t>
            </a:r>
            <a:endParaRPr lang="sv-SE" sz="2000" dirty="0">
              <a:solidFill>
                <a:srgbClr val="FFFFFF"/>
              </a:solidFill>
            </a:endParaRPr>
          </a:p>
        </p:txBody>
      </p:sp>
      <p:sp>
        <p:nvSpPr>
          <p:cNvPr id="7" name="Minustecken 6">
            <a:extLst>
              <a:ext uri="{FF2B5EF4-FFF2-40B4-BE49-F238E27FC236}">
                <a16:creationId xmlns:a16="http://schemas.microsoft.com/office/drawing/2014/main" id="{B7CA1876-7AA8-4D1C-A1F3-A9C6B08D3A06}"/>
              </a:ext>
            </a:extLst>
          </p:cNvPr>
          <p:cNvSpPr/>
          <p:nvPr/>
        </p:nvSpPr>
        <p:spPr>
          <a:xfrm>
            <a:off x="2804652" y="5172828"/>
            <a:ext cx="1087120" cy="1685172"/>
          </a:xfrm>
          <a:prstGeom prst="mathMinus">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rgbClr val="FFFFFF"/>
                </a:solidFill>
              </a:rPr>
              <a:t>مجرور</a:t>
            </a:r>
            <a:endParaRPr lang="sv-SE" dirty="0">
              <a:solidFill>
                <a:srgbClr val="FFFFFF"/>
              </a:solidFill>
            </a:endParaRPr>
          </a:p>
        </p:txBody>
      </p:sp>
      <p:sp>
        <p:nvSpPr>
          <p:cNvPr id="8" name="Minustecken 7">
            <a:extLst>
              <a:ext uri="{FF2B5EF4-FFF2-40B4-BE49-F238E27FC236}">
                <a16:creationId xmlns:a16="http://schemas.microsoft.com/office/drawing/2014/main" id="{657B5293-7D25-48CE-BAD5-4379BC7BDBF6}"/>
              </a:ext>
            </a:extLst>
          </p:cNvPr>
          <p:cNvSpPr/>
          <p:nvPr/>
        </p:nvSpPr>
        <p:spPr>
          <a:xfrm>
            <a:off x="3571485" y="5587483"/>
            <a:ext cx="1175176" cy="1685172"/>
          </a:xfrm>
          <a:prstGeom prst="mathMinus">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dirty="0">
                <a:solidFill>
                  <a:srgbClr val="FFFFFF"/>
                </a:solidFill>
              </a:rPr>
              <a:t>منصوب</a:t>
            </a:r>
            <a:endParaRPr lang="sv-SE" dirty="0">
              <a:solidFill>
                <a:srgbClr val="FFFFFF"/>
              </a:solidFill>
            </a:endParaRPr>
          </a:p>
        </p:txBody>
      </p:sp>
    </p:spTree>
    <p:extLst>
      <p:ext uri="{BB962C8B-B14F-4D97-AF65-F5344CB8AC3E}">
        <p14:creationId xmlns:p14="http://schemas.microsoft.com/office/powerpoint/2010/main" val="3733269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303E-B18A-40BC-AACA-B9216BAF0CAF}"/>
              </a:ext>
            </a:extLst>
          </p:cNvPr>
          <p:cNvSpPr>
            <a:spLocks noGrp="1"/>
          </p:cNvSpPr>
          <p:nvPr>
            <p:ph type="title"/>
          </p:nvPr>
        </p:nvSpPr>
        <p:spPr/>
        <p:txBody>
          <a:bodyPr/>
          <a:lstStyle/>
          <a:p>
            <a:r>
              <a:rPr lang="sv-SE" dirty="0"/>
              <a:t>Praktiska fraser</a:t>
            </a:r>
          </a:p>
        </p:txBody>
      </p:sp>
      <p:sp>
        <p:nvSpPr>
          <p:cNvPr id="3" name="Platshållare för innehåll 2">
            <a:extLst>
              <a:ext uri="{FF2B5EF4-FFF2-40B4-BE49-F238E27FC236}">
                <a16:creationId xmlns:a16="http://schemas.microsoft.com/office/drawing/2014/main" id="{778C2A1F-2F7F-40DE-B548-139D53DA215F}"/>
              </a:ext>
            </a:extLst>
          </p:cNvPr>
          <p:cNvSpPr>
            <a:spLocks noGrp="1"/>
          </p:cNvSpPr>
          <p:nvPr>
            <p:ph idx="1"/>
          </p:nvPr>
        </p:nvSpPr>
        <p:spPr>
          <a:xfrm>
            <a:off x="213360" y="2123440"/>
            <a:ext cx="11670245" cy="4582160"/>
          </a:xfrm>
        </p:spPr>
        <p:txBody>
          <a:bodyPr>
            <a:normAutofit fontScale="92500"/>
          </a:bodyPr>
          <a:lstStyle/>
          <a:p>
            <a:pPr marL="0" indent="0">
              <a:lnSpc>
                <a:spcPct val="110000"/>
              </a:lnSpc>
              <a:buNone/>
            </a:pPr>
            <a:r>
              <a:rPr lang="sv-SE" dirty="0">
                <a:solidFill>
                  <a:srgbClr val="FFFFFF"/>
                </a:solidFill>
              </a:rPr>
              <a:t>Att lära sig praktiska fraser som varje person kan använda i sitt dagliga liv är en väldigt viktig aspekt när man ska lära sig ett nytt språk. På gatan bryr sig ingen om grammatiken, och då är det ”vanliga” fraser det som kommer att underlätta för en att förstå människor och göra sig förstådd. Därför bör eleven läsa noggrant dialogerna som förekommer i boken, och försöka använda dem med arabiskatalande personer. Låt oss ta några exempel på </a:t>
            </a:r>
            <a:r>
              <a:rPr lang="sv-SE" i="1" dirty="0">
                <a:solidFill>
                  <a:srgbClr val="FFFFFF"/>
                </a:solidFill>
              </a:rPr>
              <a:t>praktiska</a:t>
            </a:r>
            <a:r>
              <a:rPr lang="sv-SE" dirty="0">
                <a:solidFill>
                  <a:srgbClr val="FFFFFF"/>
                </a:solidFill>
              </a:rPr>
              <a:t> meningar, som används i samband med att man vill köpa något.</a:t>
            </a:r>
          </a:p>
          <a:p>
            <a:pPr marL="0" indent="0">
              <a:buNone/>
            </a:pPr>
            <a:endParaRPr lang="ar-SA" dirty="0">
              <a:solidFill>
                <a:srgbClr val="FFFFFF"/>
              </a:solidFill>
            </a:endParaRPr>
          </a:p>
          <a:p>
            <a:pPr marL="0" indent="0">
              <a:buNone/>
            </a:pPr>
            <a:r>
              <a:rPr lang="ar-SA" dirty="0">
                <a:solidFill>
                  <a:srgbClr val="FFFFFF"/>
                </a:solidFill>
              </a:rPr>
              <a:t>بِكَمْ هذا؟</a:t>
            </a:r>
            <a:r>
              <a:rPr lang="sv-SE" dirty="0">
                <a:solidFill>
                  <a:srgbClr val="FFFFFF"/>
                </a:solidFill>
              </a:rPr>
              <a:t> - Hur mycket kostar den/det här?</a:t>
            </a:r>
            <a:endParaRPr lang="ar-SA" dirty="0">
              <a:solidFill>
                <a:srgbClr val="FFFFFF"/>
              </a:solidFill>
            </a:endParaRPr>
          </a:p>
          <a:p>
            <a:pPr marL="0" indent="0">
              <a:buNone/>
            </a:pPr>
            <a:r>
              <a:rPr lang="ar-SA" dirty="0">
                <a:solidFill>
                  <a:srgbClr val="FFFFFF"/>
                </a:solidFill>
              </a:rPr>
              <a:t>كمْ ثَمَنُ هذا؟</a:t>
            </a:r>
            <a:r>
              <a:rPr lang="sv-SE" dirty="0"/>
              <a:t> </a:t>
            </a:r>
            <a:r>
              <a:rPr lang="sv-SE" dirty="0">
                <a:solidFill>
                  <a:schemeClr val="tx1"/>
                </a:solidFill>
              </a:rPr>
              <a:t>- Hur mycket kostar den/det här?</a:t>
            </a:r>
            <a:endParaRPr lang="ar-SA" dirty="0">
              <a:solidFill>
                <a:schemeClr val="tx1"/>
              </a:solidFill>
            </a:endParaRPr>
          </a:p>
          <a:p>
            <a:pPr marL="0" indent="0">
              <a:buNone/>
            </a:pPr>
            <a:r>
              <a:rPr lang="ar-SA" dirty="0">
                <a:solidFill>
                  <a:schemeClr val="tx1"/>
                </a:solidFill>
              </a:rPr>
              <a:t>كم ثمنُ الكتاب؟</a:t>
            </a:r>
            <a:r>
              <a:rPr lang="sv-SE" dirty="0">
                <a:solidFill>
                  <a:schemeClr val="tx1"/>
                </a:solidFill>
              </a:rPr>
              <a:t> - Hur mycket kostar boken?</a:t>
            </a:r>
            <a:endParaRPr lang="ar-SA" dirty="0">
              <a:solidFill>
                <a:schemeClr val="tx1"/>
              </a:solidFill>
            </a:endParaRPr>
          </a:p>
          <a:p>
            <a:pPr marL="0" indent="0">
              <a:buNone/>
            </a:pPr>
            <a:r>
              <a:rPr lang="ar-SA" dirty="0">
                <a:solidFill>
                  <a:schemeClr val="tx1"/>
                </a:solidFill>
              </a:rPr>
              <a:t>بكم هو؟</a:t>
            </a:r>
            <a:r>
              <a:rPr lang="sv-SE" dirty="0">
                <a:solidFill>
                  <a:schemeClr val="tx1"/>
                </a:solidFill>
              </a:rPr>
              <a:t> - Hur mycket kostar det/den?</a:t>
            </a:r>
          </a:p>
        </p:txBody>
      </p:sp>
      <p:sp>
        <p:nvSpPr>
          <p:cNvPr id="4" name="Platshållare för bildnummer 3">
            <a:extLst>
              <a:ext uri="{FF2B5EF4-FFF2-40B4-BE49-F238E27FC236}">
                <a16:creationId xmlns:a16="http://schemas.microsoft.com/office/drawing/2014/main" id="{C1FF492D-973A-4385-B45D-DBBF22889F6A}"/>
              </a:ext>
            </a:extLst>
          </p:cNvPr>
          <p:cNvSpPr>
            <a:spLocks noGrp="1"/>
          </p:cNvSpPr>
          <p:nvPr>
            <p:ph type="sldNum" sz="quarter" idx="12"/>
          </p:nvPr>
        </p:nvSpPr>
        <p:spPr/>
        <p:txBody>
          <a:bodyPr/>
          <a:lstStyle/>
          <a:p>
            <a:fld id="{177D6179-9D4F-9247-ABDE-D082469CF89C}" type="slidenum">
              <a:rPr lang="sv-SE" smtClean="0"/>
              <a:t>124</a:t>
            </a:fld>
            <a:endParaRPr lang="sv-SE"/>
          </a:p>
        </p:txBody>
      </p:sp>
    </p:spTree>
    <p:extLst>
      <p:ext uri="{BB962C8B-B14F-4D97-AF65-F5344CB8AC3E}">
        <p14:creationId xmlns:p14="http://schemas.microsoft.com/office/powerpoint/2010/main" val="665217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4E4F7AE-310D-45D2-9140-39C73D4D0279}"/>
              </a:ext>
            </a:extLst>
          </p:cNvPr>
          <p:cNvSpPr>
            <a:spLocks noGrp="1"/>
          </p:cNvSpPr>
          <p:nvPr>
            <p:ph type="ctrTitle"/>
          </p:nvPr>
        </p:nvSpPr>
        <p:spPr/>
        <p:txBody>
          <a:bodyPr/>
          <a:lstStyle/>
          <a:p>
            <a:r>
              <a:rPr lang="sv-SE" dirty="0"/>
              <a:t>Lektion 20</a:t>
            </a:r>
          </a:p>
        </p:txBody>
      </p:sp>
      <p:sp>
        <p:nvSpPr>
          <p:cNvPr id="6" name="Underrubrik 5">
            <a:extLst>
              <a:ext uri="{FF2B5EF4-FFF2-40B4-BE49-F238E27FC236}">
                <a16:creationId xmlns:a16="http://schemas.microsoft.com/office/drawing/2014/main" id="{A308EE03-B7CD-4F77-B7A1-716C3E776C2A}"/>
              </a:ext>
            </a:extLst>
          </p:cNvPr>
          <p:cNvSpPr>
            <a:spLocks noGrp="1"/>
          </p:cNvSpPr>
          <p:nvPr>
            <p:ph type="subTitle" idx="1"/>
          </p:nvPr>
        </p:nvSpPr>
        <p:spPr/>
        <p:txBody>
          <a:bodyPr/>
          <a:lstStyle/>
          <a:p>
            <a:r>
              <a:rPr lang="ar-SA" sz="2800" dirty="0"/>
              <a:t>العَدَدُ</a:t>
            </a:r>
            <a:endParaRPr lang="sv-SE" sz="3200" dirty="0"/>
          </a:p>
          <a:p>
            <a:r>
              <a:rPr lang="sv-SE" dirty="0"/>
              <a:t>Del 2</a:t>
            </a:r>
            <a:endParaRPr lang="sv-SE" sz="1400" dirty="0"/>
          </a:p>
        </p:txBody>
      </p:sp>
      <p:sp>
        <p:nvSpPr>
          <p:cNvPr id="4" name="Platshållare för bildnummer 3">
            <a:extLst>
              <a:ext uri="{FF2B5EF4-FFF2-40B4-BE49-F238E27FC236}">
                <a16:creationId xmlns:a16="http://schemas.microsoft.com/office/drawing/2014/main" id="{36005382-1316-466C-AF14-9D47C0816B28}"/>
              </a:ext>
            </a:extLst>
          </p:cNvPr>
          <p:cNvSpPr>
            <a:spLocks noGrp="1"/>
          </p:cNvSpPr>
          <p:nvPr>
            <p:ph type="sldNum" sz="quarter" idx="12"/>
          </p:nvPr>
        </p:nvSpPr>
        <p:spPr/>
        <p:txBody>
          <a:bodyPr/>
          <a:lstStyle/>
          <a:p>
            <a:fld id="{177D6179-9D4F-9247-ABDE-D082469CF89C}" type="slidenum">
              <a:rPr lang="sv-SE" smtClean="0"/>
              <a:t>125</a:t>
            </a:fld>
            <a:endParaRPr lang="sv-SE"/>
          </a:p>
        </p:txBody>
      </p:sp>
    </p:spTree>
    <p:extLst>
      <p:ext uri="{BB962C8B-B14F-4D97-AF65-F5344CB8AC3E}">
        <p14:creationId xmlns:p14="http://schemas.microsoft.com/office/powerpoint/2010/main" val="3166385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B3366F-D3D6-4933-B54A-38AF0E0660AB}"/>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CE52D064-43D4-4AF9-A061-F83EE10073DA}"/>
              </a:ext>
            </a:extLst>
          </p:cNvPr>
          <p:cNvSpPr>
            <a:spLocks noGrp="1"/>
          </p:cNvSpPr>
          <p:nvPr>
            <p:ph idx="1"/>
          </p:nvPr>
        </p:nvSpPr>
        <p:spPr>
          <a:xfrm>
            <a:off x="223520" y="2082800"/>
            <a:ext cx="11744960" cy="4460240"/>
          </a:xfrm>
        </p:spPr>
        <p:txBody>
          <a:bodyPr/>
          <a:lstStyle/>
          <a:p>
            <a:pPr marL="0" indent="0">
              <a:buNone/>
            </a:pPr>
            <a:r>
              <a:rPr lang="sv-SE" dirty="0">
                <a:solidFill>
                  <a:srgbClr val="FFFFFF"/>
                </a:solidFill>
              </a:rPr>
              <a:t>Vi fortsätter</a:t>
            </a:r>
            <a:r>
              <a:rPr lang="ar-SA" dirty="0">
                <a:solidFill>
                  <a:srgbClr val="FFFFFF"/>
                </a:solidFill>
              </a:rPr>
              <a:t> </a:t>
            </a:r>
            <a:r>
              <a:rPr lang="sv-SE" dirty="0">
                <a:solidFill>
                  <a:srgbClr val="FFFFFF"/>
                </a:solidFill>
              </a:rPr>
              <a:t>från där vi var sist, dvs </a:t>
            </a:r>
            <a:r>
              <a:rPr lang="ar-SA" dirty="0">
                <a:solidFill>
                  <a:srgbClr val="FFFFFF"/>
                </a:solidFill>
              </a:rPr>
              <a:t>العدد</a:t>
            </a:r>
            <a:r>
              <a:rPr lang="sv-SE" dirty="0">
                <a:solidFill>
                  <a:srgbClr val="FFFFFF"/>
                </a:solidFill>
              </a:rPr>
              <a:t> (tal) talgrupp 2 med </a:t>
            </a:r>
            <a:r>
              <a:rPr lang="sv-SE" dirty="0">
                <a:solidFill>
                  <a:srgbClr val="00B0F0"/>
                </a:solidFill>
              </a:rPr>
              <a:t>maskulin</a:t>
            </a:r>
            <a:r>
              <a:rPr lang="sv-SE" dirty="0">
                <a:solidFill>
                  <a:srgbClr val="FFFFFF"/>
                </a:solidFill>
              </a:rPr>
              <a:t> </a:t>
            </a:r>
            <a:r>
              <a:rPr lang="sv-SE" i="1" dirty="0" err="1">
                <a:solidFill>
                  <a:srgbClr val="FFFFFF"/>
                </a:solidFill>
              </a:rPr>
              <a:t>ma’dud</a:t>
            </a:r>
            <a:r>
              <a:rPr lang="sv-SE" dirty="0">
                <a:solidFill>
                  <a:srgbClr val="FFFFFF"/>
                </a:solidFill>
              </a:rPr>
              <a:t>.      I denna lektion kommer vi att använda </a:t>
            </a:r>
            <a:r>
              <a:rPr lang="sv-SE" dirty="0">
                <a:solidFill>
                  <a:srgbClr val="7030A0"/>
                </a:solidFill>
              </a:rPr>
              <a:t>feminin</a:t>
            </a:r>
            <a:r>
              <a:rPr lang="sv-SE" dirty="0">
                <a:solidFill>
                  <a:srgbClr val="FFFFFF"/>
                </a:solidFill>
              </a:rPr>
              <a:t> </a:t>
            </a:r>
            <a:r>
              <a:rPr lang="sv-SE" i="1" dirty="0" err="1">
                <a:solidFill>
                  <a:srgbClr val="FFFFFF"/>
                </a:solidFill>
              </a:rPr>
              <a:t>ma’dud</a:t>
            </a:r>
            <a:r>
              <a:rPr lang="sv-SE" dirty="0">
                <a:solidFill>
                  <a:srgbClr val="FFFFFF"/>
                </a:solidFill>
              </a:rPr>
              <a:t>. </a:t>
            </a:r>
            <a:r>
              <a:rPr lang="sv-SE" u="sng" dirty="0">
                <a:solidFill>
                  <a:srgbClr val="FFFFFF"/>
                </a:solidFill>
              </a:rPr>
              <a:t>Exakt</a:t>
            </a:r>
            <a:r>
              <a:rPr lang="sv-SE" dirty="0">
                <a:solidFill>
                  <a:srgbClr val="FFFFFF"/>
                </a:solidFill>
              </a:rPr>
              <a:t> samma principer och regler gäller som det </a:t>
            </a:r>
            <a:r>
              <a:rPr lang="sv-SE" dirty="0">
                <a:solidFill>
                  <a:srgbClr val="2470CC"/>
                </a:solidFill>
              </a:rPr>
              <a:t>maskulina </a:t>
            </a:r>
            <a:r>
              <a:rPr lang="sv-SE" dirty="0" err="1">
                <a:solidFill>
                  <a:srgbClr val="FFFFFF"/>
                </a:solidFill>
              </a:rPr>
              <a:t>ma´dud</a:t>
            </a:r>
            <a:r>
              <a:rPr lang="sv-SE" dirty="0">
                <a:solidFill>
                  <a:srgbClr val="FFFFFF"/>
                </a:solidFill>
              </a:rPr>
              <a:t>, men skillnaden är att när </a:t>
            </a:r>
            <a:r>
              <a:rPr lang="sv-SE" i="1" dirty="0" err="1">
                <a:solidFill>
                  <a:srgbClr val="FFFFFF"/>
                </a:solidFill>
              </a:rPr>
              <a:t>ma’dud</a:t>
            </a:r>
            <a:r>
              <a:rPr lang="sv-SE" dirty="0">
                <a:solidFill>
                  <a:srgbClr val="FFFFFF"/>
                </a:solidFill>
              </a:rPr>
              <a:t> blir </a:t>
            </a:r>
            <a:r>
              <a:rPr lang="sv-SE" dirty="0">
                <a:solidFill>
                  <a:srgbClr val="7030A0"/>
                </a:solidFill>
              </a:rPr>
              <a:t>feminin</a:t>
            </a:r>
            <a:r>
              <a:rPr lang="sv-SE" dirty="0">
                <a:solidFill>
                  <a:srgbClr val="FFFFFF"/>
                </a:solidFill>
              </a:rPr>
              <a:t>, så blir </a:t>
            </a:r>
            <a:r>
              <a:rPr lang="ar-SA" dirty="0">
                <a:solidFill>
                  <a:srgbClr val="FFFFFF"/>
                </a:solidFill>
              </a:rPr>
              <a:t>العدد</a:t>
            </a:r>
            <a:r>
              <a:rPr lang="sv-SE" dirty="0">
                <a:solidFill>
                  <a:srgbClr val="FFFFFF"/>
                </a:solidFill>
              </a:rPr>
              <a:t> (talet) </a:t>
            </a:r>
            <a:r>
              <a:rPr lang="sv-SE" u="sng" dirty="0">
                <a:solidFill>
                  <a:srgbClr val="FFFFFF"/>
                </a:solidFill>
              </a:rPr>
              <a:t>motsatsen</a:t>
            </a:r>
            <a:r>
              <a:rPr lang="sv-SE" dirty="0">
                <a:solidFill>
                  <a:srgbClr val="FFFFFF"/>
                </a:solidFill>
              </a:rPr>
              <a:t> dvs </a:t>
            </a:r>
            <a:r>
              <a:rPr lang="sv-SE" dirty="0">
                <a:solidFill>
                  <a:srgbClr val="2470CC"/>
                </a:solidFill>
              </a:rPr>
              <a:t>maskulin</a:t>
            </a:r>
            <a:r>
              <a:rPr lang="sv-SE" dirty="0">
                <a:solidFill>
                  <a:srgbClr val="FFFFFF"/>
                </a:solidFill>
              </a:rPr>
              <a:t>.</a:t>
            </a:r>
          </a:p>
        </p:txBody>
      </p:sp>
      <p:sp>
        <p:nvSpPr>
          <p:cNvPr id="4" name="Platshållare för bildnummer 3">
            <a:extLst>
              <a:ext uri="{FF2B5EF4-FFF2-40B4-BE49-F238E27FC236}">
                <a16:creationId xmlns:a16="http://schemas.microsoft.com/office/drawing/2014/main" id="{B5B944F5-9766-46B9-A7BE-42DC71BD0B2A}"/>
              </a:ext>
            </a:extLst>
          </p:cNvPr>
          <p:cNvSpPr>
            <a:spLocks noGrp="1"/>
          </p:cNvSpPr>
          <p:nvPr>
            <p:ph type="sldNum" sz="quarter" idx="12"/>
          </p:nvPr>
        </p:nvSpPr>
        <p:spPr/>
        <p:txBody>
          <a:bodyPr/>
          <a:lstStyle/>
          <a:p>
            <a:fld id="{177D6179-9D4F-9247-ABDE-D082469CF89C}" type="slidenum">
              <a:rPr lang="sv-SE" smtClean="0"/>
              <a:t>126</a:t>
            </a:fld>
            <a:endParaRPr lang="sv-SE"/>
          </a:p>
        </p:txBody>
      </p:sp>
    </p:spTree>
    <p:extLst>
      <p:ext uri="{BB962C8B-B14F-4D97-AF65-F5344CB8AC3E}">
        <p14:creationId xmlns:p14="http://schemas.microsoft.com/office/powerpoint/2010/main" val="3900117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04C920-7289-48B8-8D1F-8A6ACE90BD04}"/>
              </a:ext>
            </a:extLst>
          </p:cNvPr>
          <p:cNvSpPr>
            <a:spLocks noGrp="1"/>
          </p:cNvSpPr>
          <p:nvPr>
            <p:ph type="title"/>
          </p:nvPr>
        </p:nvSpPr>
        <p:spPr/>
        <p:txBody>
          <a:bodyPr/>
          <a:lstStyle/>
          <a:p>
            <a:r>
              <a:rPr lang="ar-SA" dirty="0"/>
              <a:t>العدد</a:t>
            </a:r>
            <a:r>
              <a:rPr lang="sv-SE" dirty="0"/>
              <a:t> (4)</a:t>
            </a:r>
            <a:br>
              <a:rPr lang="sv-SE" dirty="0"/>
            </a:br>
            <a:r>
              <a:rPr lang="sv-SE" dirty="0"/>
              <a:t>Talgrupp 2 (3-10)  </a:t>
            </a:r>
            <a:r>
              <a:rPr lang="sv-SE" dirty="0">
                <a:solidFill>
                  <a:srgbClr val="EA16D6"/>
                </a:solidFill>
              </a:rPr>
              <a:t>Feminin </a:t>
            </a:r>
            <a:r>
              <a:rPr lang="sv-SE" i="1" dirty="0" err="1">
                <a:solidFill>
                  <a:srgbClr val="EA16D6"/>
                </a:solidFill>
              </a:rPr>
              <a:t>ma’dud</a:t>
            </a:r>
            <a:endParaRPr lang="sv-SE" i="1" dirty="0">
              <a:solidFill>
                <a:srgbClr val="EA16D6"/>
              </a:solidFill>
            </a:endParaRPr>
          </a:p>
        </p:txBody>
      </p:sp>
      <p:sp>
        <p:nvSpPr>
          <p:cNvPr id="3" name="Platshållare för innehåll 2">
            <a:extLst>
              <a:ext uri="{FF2B5EF4-FFF2-40B4-BE49-F238E27FC236}">
                <a16:creationId xmlns:a16="http://schemas.microsoft.com/office/drawing/2014/main" id="{07B50592-DBFA-4024-98E6-0F9FAA4FBCB9}"/>
              </a:ext>
            </a:extLst>
          </p:cNvPr>
          <p:cNvSpPr>
            <a:spLocks noGrp="1"/>
          </p:cNvSpPr>
          <p:nvPr>
            <p:ph idx="1"/>
          </p:nvPr>
        </p:nvSpPr>
        <p:spPr>
          <a:xfrm>
            <a:off x="370942" y="2107557"/>
            <a:ext cx="10989484" cy="4353339"/>
          </a:xfrm>
          <a:ln>
            <a:solidFill>
              <a:schemeClr val="bg1"/>
            </a:solidFill>
          </a:ln>
          <a:effectLst/>
          <a:scene3d>
            <a:camera prst="orthographicFront">
              <a:rot lat="0" lon="0" rev="0"/>
            </a:camera>
            <a:lightRig rig="contrasting" dir="t">
              <a:rot lat="0" lon="0" rev="7800000"/>
            </a:lightRig>
          </a:scene3d>
          <a:sp3d>
            <a:bevelT w="139700" h="139700"/>
          </a:sp3d>
        </p:spPr>
        <p:txBody>
          <a:bodyPr>
            <a:normAutofit/>
          </a:bodyPr>
          <a:lstStyle/>
          <a:p>
            <a:pPr marL="0" indent="0">
              <a:buNone/>
            </a:pPr>
            <a:r>
              <a:rPr lang="sv-SE" u="sng" dirty="0">
                <a:solidFill>
                  <a:srgbClr val="7030A0"/>
                </a:solidFill>
              </a:rPr>
              <a:t>Feminin</a:t>
            </a:r>
            <a:r>
              <a:rPr lang="sv-SE" u="sng" dirty="0">
                <a:solidFill>
                  <a:srgbClr val="FFFFFF"/>
                </a:solidFill>
              </a:rPr>
              <a:t> </a:t>
            </a:r>
            <a:r>
              <a:rPr lang="sv-SE" i="1" u="sng" dirty="0" err="1">
                <a:solidFill>
                  <a:srgbClr val="FFFFFF"/>
                </a:solidFill>
              </a:rPr>
              <a:t>ma’dud</a:t>
            </a:r>
            <a:endParaRPr lang="sv-SE" i="1" u="sng" dirty="0">
              <a:solidFill>
                <a:srgbClr val="FFFFFF"/>
              </a:solidFill>
            </a:endParaRPr>
          </a:p>
          <a:p>
            <a:pPr marL="0" indent="0">
              <a:buNone/>
            </a:pPr>
            <a:endParaRPr lang="sv-SE" dirty="0">
              <a:solidFill>
                <a:srgbClr val="FFFFFF"/>
              </a:solidFill>
            </a:endParaRPr>
          </a:p>
          <a:p>
            <a:pPr marL="0" indent="0">
              <a:buNone/>
            </a:pPr>
            <a:endParaRPr lang="sv-SE" dirty="0">
              <a:solidFill>
                <a:srgbClr val="FFFFFF"/>
              </a:solidFill>
            </a:endParaRPr>
          </a:p>
          <a:p>
            <a:pPr marL="0" indent="0">
              <a:buNone/>
            </a:pPr>
            <a:endParaRPr lang="sv-SE" dirty="0">
              <a:solidFill>
                <a:srgbClr val="FFFFFF"/>
              </a:solidFill>
            </a:endParaRPr>
          </a:p>
          <a:p>
            <a:pPr marL="0" indent="0">
              <a:buNone/>
            </a:pPr>
            <a:endParaRPr lang="sv-SE" dirty="0">
              <a:solidFill>
                <a:srgbClr val="FFFFFF"/>
              </a:solidFill>
            </a:endParaRPr>
          </a:p>
          <a:p>
            <a:pPr marL="0" indent="0">
              <a:buNone/>
            </a:pPr>
            <a:r>
              <a:rPr lang="sv-SE" u="sng" dirty="0">
                <a:solidFill>
                  <a:srgbClr val="FFFFFF"/>
                </a:solidFill>
              </a:rPr>
              <a:t>Observera skillnaden</a:t>
            </a:r>
            <a:r>
              <a:rPr lang="sv-SE" dirty="0">
                <a:solidFill>
                  <a:srgbClr val="FFFFFF"/>
                </a:solidFill>
              </a:rPr>
              <a:t>:</a:t>
            </a:r>
            <a:r>
              <a:rPr lang="sv-SE" u="sng" dirty="0">
                <a:solidFill>
                  <a:srgbClr val="FFFFFF"/>
                </a:solidFill>
              </a:rPr>
              <a:t> </a:t>
            </a:r>
            <a:endParaRPr lang="ar-SA" u="sng" dirty="0">
              <a:solidFill>
                <a:srgbClr val="FFFFFF"/>
              </a:solidFill>
            </a:endParaRPr>
          </a:p>
          <a:p>
            <a:pPr marL="0" indent="0">
              <a:buNone/>
            </a:pPr>
            <a:r>
              <a:rPr lang="sv-SE" dirty="0">
                <a:solidFill>
                  <a:srgbClr val="FFFFFF"/>
                </a:solidFill>
              </a:rPr>
              <a:t>Samma regler, 1 skillnad</a:t>
            </a:r>
          </a:p>
          <a:p>
            <a:pPr marL="0" indent="0">
              <a:buNone/>
            </a:pPr>
            <a:r>
              <a:rPr lang="sv-SE" dirty="0">
                <a:solidFill>
                  <a:srgbClr val="FFFFFF"/>
                </a:solidFill>
              </a:rPr>
              <a:t>      </a:t>
            </a:r>
            <a:r>
              <a:rPr lang="ar-SA" dirty="0">
                <a:solidFill>
                  <a:srgbClr val="FFFFFF"/>
                </a:solidFill>
              </a:rPr>
              <a:t>   </a:t>
            </a:r>
            <a:r>
              <a:rPr lang="sv-SE" dirty="0">
                <a:solidFill>
                  <a:srgbClr val="FFFFFF"/>
                </a:solidFill>
              </a:rPr>
              <a:t> </a:t>
            </a:r>
            <a:r>
              <a:rPr lang="ar-SA" dirty="0">
                <a:solidFill>
                  <a:srgbClr val="FFFFFF"/>
                </a:solidFill>
              </a:rPr>
              <a:t>                                         </a:t>
            </a:r>
            <a:r>
              <a:rPr lang="sv-SE" dirty="0">
                <a:solidFill>
                  <a:srgbClr val="FFFFFF"/>
                </a:solidFill>
              </a:rPr>
              <a:t>  </a:t>
            </a:r>
            <a:r>
              <a:rPr lang="ar-SA" dirty="0">
                <a:solidFill>
                  <a:srgbClr val="FFFFFF"/>
                </a:solidFill>
              </a:rPr>
              <a:t>                        </a:t>
            </a:r>
          </a:p>
        </p:txBody>
      </p:sp>
      <p:sp>
        <p:nvSpPr>
          <p:cNvPr id="4" name="Platshållare för bildnummer 3">
            <a:extLst>
              <a:ext uri="{FF2B5EF4-FFF2-40B4-BE49-F238E27FC236}">
                <a16:creationId xmlns:a16="http://schemas.microsoft.com/office/drawing/2014/main" id="{9692AB6D-9CD8-4291-819C-D883BD9B5F8B}"/>
              </a:ext>
            </a:extLst>
          </p:cNvPr>
          <p:cNvSpPr>
            <a:spLocks noGrp="1"/>
          </p:cNvSpPr>
          <p:nvPr>
            <p:ph type="sldNum" sz="quarter" idx="12"/>
          </p:nvPr>
        </p:nvSpPr>
        <p:spPr/>
        <p:txBody>
          <a:bodyPr/>
          <a:lstStyle/>
          <a:p>
            <a:fld id="{177D6179-9D4F-9247-ABDE-D082469CF89C}" type="slidenum">
              <a:rPr lang="sv-SE" smtClean="0"/>
              <a:t>127</a:t>
            </a:fld>
            <a:endParaRPr lang="sv-SE"/>
          </a:p>
        </p:txBody>
      </p:sp>
      <p:sp>
        <p:nvSpPr>
          <p:cNvPr id="7" name="Rektangel 6">
            <a:extLst>
              <a:ext uri="{FF2B5EF4-FFF2-40B4-BE49-F238E27FC236}">
                <a16:creationId xmlns:a16="http://schemas.microsoft.com/office/drawing/2014/main" id="{6B879A4E-5945-4D99-940E-927B71CD05CD}"/>
              </a:ext>
            </a:extLst>
          </p:cNvPr>
          <p:cNvSpPr/>
          <p:nvPr/>
        </p:nvSpPr>
        <p:spPr>
          <a:xfrm>
            <a:off x="4919455" y="4450168"/>
            <a:ext cx="2971800" cy="1392763"/>
          </a:xfrm>
          <a:prstGeom prst="rect">
            <a:avLst/>
          </a:prstGeom>
          <a:solidFill>
            <a:schemeClr val="accent3">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DE28AE"/>
                </a:solidFill>
              </a:rPr>
              <a:t>ثلاثة</a:t>
            </a:r>
            <a:r>
              <a:rPr lang="ar-SA" sz="2400" u="sng" dirty="0">
                <a:solidFill>
                  <a:srgbClr val="DE28AE"/>
                </a:solidFill>
              </a:rPr>
              <a:t>ُ</a:t>
            </a:r>
            <a:r>
              <a:rPr lang="ar-SA" sz="2400" dirty="0">
                <a:solidFill>
                  <a:prstClr val="white"/>
                </a:solidFill>
              </a:rPr>
              <a:t> </a:t>
            </a:r>
            <a:r>
              <a:rPr lang="ar-SA" sz="2400" dirty="0">
                <a:solidFill>
                  <a:srgbClr val="00B0F0"/>
                </a:solidFill>
              </a:rPr>
              <a:t>كتبٍ</a:t>
            </a:r>
            <a:r>
              <a:rPr lang="ar-SA" sz="2400" dirty="0">
                <a:solidFill>
                  <a:prstClr val="white"/>
                </a:solidFill>
              </a:rPr>
              <a:t> </a:t>
            </a:r>
            <a:r>
              <a:rPr lang="ar-SA" sz="2400" dirty="0">
                <a:solidFill>
                  <a:srgbClr val="FFFFFF"/>
                </a:solidFill>
              </a:rPr>
              <a:t>||</a:t>
            </a:r>
            <a:r>
              <a:rPr lang="ar-SA" sz="2400" dirty="0">
                <a:solidFill>
                  <a:prstClr val="white"/>
                </a:solidFill>
              </a:rPr>
              <a:t> </a:t>
            </a:r>
            <a:r>
              <a:rPr lang="ar-SA" sz="2400" dirty="0">
                <a:solidFill>
                  <a:srgbClr val="00B0F0"/>
                </a:solidFill>
              </a:rPr>
              <a:t>ثلاث</a:t>
            </a:r>
            <a:r>
              <a:rPr lang="ar-SA" sz="2400" u="sng" dirty="0">
                <a:solidFill>
                  <a:srgbClr val="00B0F0"/>
                </a:solidFill>
              </a:rPr>
              <a:t>ُ</a:t>
            </a:r>
            <a:r>
              <a:rPr lang="ar-SA" sz="2400" dirty="0">
                <a:solidFill>
                  <a:prstClr val="white"/>
                </a:solidFill>
              </a:rPr>
              <a:t> </a:t>
            </a:r>
            <a:r>
              <a:rPr lang="ar-SA" sz="2400" dirty="0">
                <a:solidFill>
                  <a:srgbClr val="DE28AE"/>
                </a:solidFill>
              </a:rPr>
              <a:t>ساعات</a:t>
            </a:r>
            <a:endParaRPr lang="sv-SE" dirty="0">
              <a:solidFill>
                <a:srgbClr val="DE28AE"/>
              </a:solidFill>
            </a:endParaRPr>
          </a:p>
        </p:txBody>
      </p:sp>
      <p:sp>
        <p:nvSpPr>
          <p:cNvPr id="5" name="Ellips 4">
            <a:extLst>
              <a:ext uri="{FF2B5EF4-FFF2-40B4-BE49-F238E27FC236}">
                <a16:creationId xmlns:a16="http://schemas.microsoft.com/office/drawing/2014/main" id="{E2DA850B-EFC0-456E-8ECC-06FC21F4CF0E}"/>
              </a:ext>
            </a:extLst>
          </p:cNvPr>
          <p:cNvSpPr/>
          <p:nvPr/>
        </p:nvSpPr>
        <p:spPr>
          <a:xfrm>
            <a:off x="521296" y="2792435"/>
            <a:ext cx="2194855" cy="1491792"/>
          </a:xfrm>
          <a:prstGeom prst="ellipse">
            <a:avLst/>
          </a:prstGeom>
          <a:solidFill>
            <a:schemeClr val="accent3">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ar-SA" sz="2400" dirty="0">
                <a:solidFill>
                  <a:srgbClr val="00B0F0"/>
                </a:solidFill>
              </a:rPr>
              <a:t>ثلاثُ</a:t>
            </a:r>
            <a:r>
              <a:rPr lang="ar-SA" sz="2400" dirty="0">
                <a:solidFill>
                  <a:prstClr val="white"/>
                </a:solidFill>
              </a:rPr>
              <a:t> </a:t>
            </a:r>
            <a:r>
              <a:rPr lang="ar-SA" sz="2400" dirty="0">
                <a:solidFill>
                  <a:srgbClr val="DE28AE"/>
                </a:solidFill>
              </a:rPr>
              <a:t>سياراتٍ</a:t>
            </a:r>
          </a:p>
          <a:p>
            <a:pPr lvl="0">
              <a:lnSpc>
                <a:spcPct val="90000"/>
              </a:lnSpc>
              <a:spcBef>
                <a:spcPts val="1000"/>
              </a:spcBef>
            </a:pPr>
            <a:r>
              <a:rPr lang="ar-SA" sz="2400" dirty="0">
                <a:solidFill>
                  <a:srgbClr val="00B0F0"/>
                </a:solidFill>
              </a:rPr>
              <a:t>سَبْعُ</a:t>
            </a:r>
            <a:r>
              <a:rPr lang="ar-SA" sz="2400" dirty="0">
                <a:solidFill>
                  <a:prstClr val="white"/>
                </a:solidFill>
              </a:rPr>
              <a:t> </a:t>
            </a:r>
            <a:r>
              <a:rPr lang="ar-SA" sz="2400" dirty="0">
                <a:solidFill>
                  <a:srgbClr val="DE28AE"/>
                </a:solidFill>
              </a:rPr>
              <a:t>رَساِئل</a:t>
            </a:r>
            <a:endParaRPr lang="sv-SE" dirty="0">
              <a:solidFill>
                <a:srgbClr val="DE28AE"/>
              </a:solidFill>
            </a:endParaRPr>
          </a:p>
        </p:txBody>
      </p:sp>
      <p:sp>
        <p:nvSpPr>
          <p:cNvPr id="8" name="Pil: höger 7">
            <a:extLst>
              <a:ext uri="{FF2B5EF4-FFF2-40B4-BE49-F238E27FC236}">
                <a16:creationId xmlns:a16="http://schemas.microsoft.com/office/drawing/2014/main" id="{41D3896C-0524-4236-B382-0707A60862E5}"/>
              </a:ext>
            </a:extLst>
          </p:cNvPr>
          <p:cNvSpPr/>
          <p:nvPr/>
        </p:nvSpPr>
        <p:spPr>
          <a:xfrm>
            <a:off x="3971019" y="4940075"/>
            <a:ext cx="648000" cy="432000"/>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13844777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532E044-2086-417D-A105-9F2747488053}"/>
              </a:ext>
            </a:extLst>
          </p:cNvPr>
          <p:cNvSpPr>
            <a:spLocks noGrp="1"/>
          </p:cNvSpPr>
          <p:nvPr>
            <p:ph type="ctrTitle"/>
          </p:nvPr>
        </p:nvSpPr>
        <p:spPr/>
        <p:txBody>
          <a:bodyPr/>
          <a:lstStyle/>
          <a:p>
            <a:r>
              <a:rPr lang="sv-SE" dirty="0"/>
              <a:t>Lektion 21</a:t>
            </a:r>
          </a:p>
        </p:txBody>
      </p:sp>
      <p:sp>
        <p:nvSpPr>
          <p:cNvPr id="8" name="Underrubrik 7">
            <a:extLst>
              <a:ext uri="{FF2B5EF4-FFF2-40B4-BE49-F238E27FC236}">
                <a16:creationId xmlns:a16="http://schemas.microsoft.com/office/drawing/2014/main" id="{03AF1324-77B8-45E4-B895-58499CEEF99D}"/>
              </a:ext>
            </a:extLst>
          </p:cNvPr>
          <p:cNvSpPr>
            <a:spLocks noGrp="1"/>
          </p:cNvSpPr>
          <p:nvPr>
            <p:ph type="subTitle" idx="1"/>
          </p:nvPr>
        </p:nvSpPr>
        <p:spPr/>
        <p:txBody>
          <a:bodyPr>
            <a:normAutofit/>
          </a:bodyPr>
          <a:lstStyle/>
          <a:p>
            <a:r>
              <a:rPr lang="sv-SE" dirty="0"/>
              <a:t>Repetition </a:t>
            </a:r>
          </a:p>
        </p:txBody>
      </p:sp>
      <p:sp>
        <p:nvSpPr>
          <p:cNvPr id="4" name="Platshållare för bildnummer 3">
            <a:extLst>
              <a:ext uri="{FF2B5EF4-FFF2-40B4-BE49-F238E27FC236}">
                <a16:creationId xmlns:a16="http://schemas.microsoft.com/office/drawing/2014/main" id="{B4FA02E0-A28D-4902-9008-794A0969CDF8}"/>
              </a:ext>
            </a:extLst>
          </p:cNvPr>
          <p:cNvSpPr>
            <a:spLocks noGrp="1"/>
          </p:cNvSpPr>
          <p:nvPr>
            <p:ph type="sldNum" sz="quarter" idx="12"/>
          </p:nvPr>
        </p:nvSpPr>
        <p:spPr/>
        <p:txBody>
          <a:bodyPr/>
          <a:lstStyle/>
          <a:p>
            <a:fld id="{177D6179-9D4F-9247-ABDE-D082469CF89C}" type="slidenum">
              <a:rPr lang="sv-SE" smtClean="0"/>
              <a:t>128</a:t>
            </a:fld>
            <a:endParaRPr lang="sv-SE"/>
          </a:p>
        </p:txBody>
      </p:sp>
    </p:spTree>
    <p:extLst>
      <p:ext uri="{BB962C8B-B14F-4D97-AF65-F5344CB8AC3E}">
        <p14:creationId xmlns:p14="http://schemas.microsoft.com/office/powerpoint/2010/main" val="210215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6E2316-7A28-4806-87C6-F063EB1A37D5}"/>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EC831EAD-2041-4052-867E-AD322641A44C}"/>
              </a:ext>
            </a:extLst>
          </p:cNvPr>
          <p:cNvSpPr>
            <a:spLocks noGrp="1"/>
          </p:cNvSpPr>
          <p:nvPr>
            <p:ph idx="1"/>
          </p:nvPr>
        </p:nvSpPr>
        <p:spPr>
          <a:xfrm>
            <a:off x="171451" y="2066925"/>
            <a:ext cx="11401424" cy="4610100"/>
          </a:xfrm>
        </p:spPr>
        <p:txBody>
          <a:bodyPr/>
          <a:lstStyle/>
          <a:p>
            <a:pPr marL="0" indent="0">
              <a:buNone/>
            </a:pPr>
            <a:r>
              <a:rPr lang="sv-SE" dirty="0">
                <a:solidFill>
                  <a:srgbClr val="FFFFFF"/>
                </a:solidFill>
              </a:rPr>
              <a:t>Detta är endast en repetitionslektion, och ingen ny information tillkommer förutom några nya ord i boken.</a:t>
            </a:r>
          </a:p>
          <a:p>
            <a:pPr marL="0" indent="0">
              <a:buNone/>
            </a:pPr>
            <a:endParaRPr lang="sv-SE" dirty="0">
              <a:solidFill>
                <a:srgbClr val="FFFFFF"/>
              </a:solidFill>
            </a:endParaRPr>
          </a:p>
          <a:p>
            <a:pPr marL="0" indent="0">
              <a:buNone/>
            </a:pPr>
            <a:r>
              <a:rPr lang="sv-SE" dirty="0">
                <a:solidFill>
                  <a:srgbClr val="FFFFFF"/>
                </a:solidFill>
              </a:rPr>
              <a:t>Tyckte du att talen var jobbiga att lära sig? Då är detta ett utmärkt tillfälle att blicka tillbaka i kursen, och repetera!</a:t>
            </a:r>
          </a:p>
          <a:p>
            <a:pPr marL="0" indent="0">
              <a:buNone/>
            </a:pPr>
            <a:endParaRPr lang="sv-SE" dirty="0"/>
          </a:p>
        </p:txBody>
      </p:sp>
      <p:sp>
        <p:nvSpPr>
          <p:cNvPr id="4" name="Platshållare för bildnummer 3">
            <a:extLst>
              <a:ext uri="{FF2B5EF4-FFF2-40B4-BE49-F238E27FC236}">
                <a16:creationId xmlns:a16="http://schemas.microsoft.com/office/drawing/2014/main" id="{3E7A7737-4212-4BAA-AB0C-EB22307A679E}"/>
              </a:ext>
            </a:extLst>
          </p:cNvPr>
          <p:cNvSpPr>
            <a:spLocks noGrp="1"/>
          </p:cNvSpPr>
          <p:nvPr>
            <p:ph type="sldNum" sz="quarter" idx="12"/>
          </p:nvPr>
        </p:nvSpPr>
        <p:spPr/>
        <p:txBody>
          <a:bodyPr/>
          <a:lstStyle/>
          <a:p>
            <a:fld id="{177D6179-9D4F-9247-ABDE-D082469CF89C}" type="slidenum">
              <a:rPr lang="sv-SE" smtClean="0"/>
              <a:t>129</a:t>
            </a:fld>
            <a:endParaRPr lang="sv-SE"/>
          </a:p>
        </p:txBody>
      </p:sp>
    </p:spTree>
    <p:extLst>
      <p:ext uri="{BB962C8B-B14F-4D97-AF65-F5344CB8AC3E}">
        <p14:creationId xmlns:p14="http://schemas.microsoft.com/office/powerpoint/2010/main" val="2497532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5 nya ord</a:t>
            </a:r>
          </a:p>
        </p:txBody>
      </p:sp>
      <p:sp>
        <p:nvSpPr>
          <p:cNvPr id="3" name="Platshållare för innehåll 2"/>
          <p:cNvSpPr>
            <a:spLocks noGrp="1"/>
          </p:cNvSpPr>
          <p:nvPr>
            <p:ph idx="1"/>
          </p:nvPr>
        </p:nvSpPr>
        <p:spPr/>
        <p:txBody>
          <a:bodyPr>
            <a:normAutofit/>
          </a:bodyPr>
          <a:lstStyle/>
          <a:p>
            <a:pPr marL="457200" indent="-457200">
              <a:buFont typeface="+mj-lt"/>
              <a:buAutoNum type="arabicPeriod"/>
            </a:pPr>
            <a:r>
              <a:rPr lang="sv-SE" sz="2600" dirty="0">
                <a:solidFill>
                  <a:srgbClr val="FFFFFF"/>
                </a:solidFill>
              </a:rPr>
              <a:t>Konversation/dialog =</a:t>
            </a:r>
            <a:r>
              <a:rPr lang="ar-SA" sz="2600" dirty="0">
                <a:solidFill>
                  <a:srgbClr val="FFFFFF"/>
                </a:solidFill>
              </a:rPr>
              <a:t> حِوارٌ</a:t>
            </a:r>
            <a:endParaRPr lang="sv-SE" sz="2600" dirty="0">
              <a:solidFill>
                <a:srgbClr val="FFFFFF"/>
              </a:solidFill>
            </a:endParaRPr>
          </a:p>
          <a:p>
            <a:pPr marL="457200" indent="-457200">
              <a:buFont typeface="+mj-lt"/>
              <a:buAutoNum type="arabicPeriod"/>
            </a:pPr>
            <a:r>
              <a:rPr lang="sv-SE" sz="2600" dirty="0">
                <a:solidFill>
                  <a:srgbClr val="FFFFFF"/>
                </a:solidFill>
              </a:rPr>
              <a:t>Fråga =  </a:t>
            </a:r>
            <a:r>
              <a:rPr lang="ar-SA" sz="2600" dirty="0">
                <a:solidFill>
                  <a:schemeClr val="tx1"/>
                </a:solidFill>
              </a:rPr>
              <a:t>سُؤالٌ</a:t>
            </a:r>
            <a:endParaRPr lang="sv-SE" sz="2600" dirty="0">
              <a:solidFill>
                <a:schemeClr val="tx1"/>
              </a:solidFill>
            </a:endParaRPr>
          </a:p>
          <a:p>
            <a:pPr marL="457200" indent="-457200">
              <a:buFont typeface="+mj-lt"/>
              <a:buAutoNum type="arabicPeriod"/>
            </a:pPr>
            <a:r>
              <a:rPr lang="sv-SE" sz="2600" dirty="0">
                <a:solidFill>
                  <a:srgbClr val="FFFFFF"/>
                </a:solidFill>
              </a:rPr>
              <a:t>Skrift = </a:t>
            </a:r>
            <a:r>
              <a:rPr lang="ar-SA" sz="2600" dirty="0">
                <a:solidFill>
                  <a:srgbClr val="FFFFFF"/>
                </a:solidFill>
              </a:rPr>
              <a:t>كِتابَةٌ</a:t>
            </a:r>
            <a:r>
              <a:rPr lang="sv-SE" sz="2600" dirty="0">
                <a:solidFill>
                  <a:srgbClr val="FFFFFF"/>
                </a:solidFill>
              </a:rPr>
              <a:t> </a:t>
            </a:r>
          </a:p>
          <a:p>
            <a:pPr marL="457200" indent="-457200">
              <a:buFont typeface="+mj-lt"/>
              <a:buAutoNum type="arabicPeriod"/>
            </a:pPr>
            <a:r>
              <a:rPr lang="sv-SE" sz="2600" dirty="0">
                <a:solidFill>
                  <a:srgbClr val="FFFFFF"/>
                </a:solidFill>
              </a:rPr>
              <a:t>Läsning = </a:t>
            </a:r>
            <a:r>
              <a:rPr lang="ar-SA" sz="2600" dirty="0">
                <a:solidFill>
                  <a:srgbClr val="FFFFFF"/>
                </a:solidFill>
              </a:rPr>
              <a:t>قِراءَةٌ</a:t>
            </a:r>
            <a:r>
              <a:rPr lang="sv-SE" sz="2600" dirty="0">
                <a:solidFill>
                  <a:srgbClr val="FFFFFF"/>
                </a:solidFill>
              </a:rPr>
              <a:t>   </a:t>
            </a:r>
          </a:p>
          <a:p>
            <a:pPr marL="457200" indent="-457200">
              <a:buFont typeface="+mj-lt"/>
              <a:buAutoNum type="arabicPeriod"/>
            </a:pPr>
            <a:r>
              <a:rPr lang="sv-SE" sz="2600" dirty="0">
                <a:solidFill>
                  <a:srgbClr val="FFFFFF"/>
                </a:solidFill>
              </a:rPr>
              <a:t>Diktamen = </a:t>
            </a:r>
            <a:r>
              <a:rPr lang="ar-SA" sz="2600" dirty="0">
                <a:solidFill>
                  <a:srgbClr val="FFFFFF"/>
                </a:solidFill>
              </a:rPr>
              <a:t>إملاءٌ</a:t>
            </a:r>
            <a:endParaRPr lang="sv-SE" sz="2600" dirty="0">
              <a:solidFill>
                <a:srgbClr val="FFFFFF"/>
              </a:solidFill>
            </a:endParaRPr>
          </a:p>
          <a:p>
            <a:pPr marL="0" indent="0">
              <a:buNone/>
            </a:pPr>
            <a:r>
              <a:rPr lang="sv-SE" sz="2600" dirty="0">
                <a:solidFill>
                  <a:srgbClr val="FFFFFF"/>
                </a:solidFill>
              </a:rPr>
              <a:t> </a:t>
            </a:r>
          </a:p>
          <a:p>
            <a:pPr marL="0" indent="0">
              <a:buNone/>
            </a:pPr>
            <a:endParaRPr lang="sv-SE" dirty="0"/>
          </a:p>
        </p:txBody>
      </p:sp>
      <p:sp>
        <p:nvSpPr>
          <p:cNvPr id="4" name="Platshållare för bildnummer 3">
            <a:extLst>
              <a:ext uri="{FF2B5EF4-FFF2-40B4-BE49-F238E27FC236}">
                <a16:creationId xmlns:a16="http://schemas.microsoft.com/office/drawing/2014/main" id="{4986F783-2701-4A6F-82AF-354538C2312A}"/>
              </a:ext>
            </a:extLst>
          </p:cNvPr>
          <p:cNvSpPr>
            <a:spLocks noGrp="1"/>
          </p:cNvSpPr>
          <p:nvPr>
            <p:ph type="sldNum" sz="quarter" idx="12"/>
          </p:nvPr>
        </p:nvSpPr>
        <p:spPr/>
        <p:txBody>
          <a:bodyPr/>
          <a:lstStyle/>
          <a:p>
            <a:fld id="{177D6179-9D4F-9247-ABDE-D082469CF89C}" type="slidenum">
              <a:rPr lang="sv-SE" smtClean="0"/>
              <a:t>13</a:t>
            </a:fld>
            <a:endParaRPr lang="sv-SE"/>
          </a:p>
        </p:txBody>
      </p:sp>
    </p:spTree>
    <p:extLst>
      <p:ext uri="{BB962C8B-B14F-4D97-AF65-F5344CB8AC3E}">
        <p14:creationId xmlns:p14="http://schemas.microsoft.com/office/powerpoint/2010/main" val="1276504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575A880-A9C9-4749-AAD3-F92AA463FA71}"/>
              </a:ext>
            </a:extLst>
          </p:cNvPr>
          <p:cNvSpPr>
            <a:spLocks noGrp="1"/>
          </p:cNvSpPr>
          <p:nvPr>
            <p:ph type="ctrTitle"/>
          </p:nvPr>
        </p:nvSpPr>
        <p:spPr/>
        <p:txBody>
          <a:bodyPr/>
          <a:lstStyle/>
          <a:p>
            <a:r>
              <a:rPr lang="sv-SE" dirty="0"/>
              <a:t>Lektion 22 </a:t>
            </a:r>
          </a:p>
        </p:txBody>
      </p:sp>
      <p:sp>
        <p:nvSpPr>
          <p:cNvPr id="6" name="Underrubrik 5">
            <a:extLst>
              <a:ext uri="{FF2B5EF4-FFF2-40B4-BE49-F238E27FC236}">
                <a16:creationId xmlns:a16="http://schemas.microsoft.com/office/drawing/2014/main" id="{F530445E-2D00-4245-8532-B2481035587B}"/>
              </a:ext>
            </a:extLst>
          </p:cNvPr>
          <p:cNvSpPr>
            <a:spLocks noGrp="1"/>
          </p:cNvSpPr>
          <p:nvPr>
            <p:ph type="subTitle" idx="1"/>
          </p:nvPr>
        </p:nvSpPr>
        <p:spPr>
          <a:xfrm>
            <a:off x="680322" y="4338342"/>
            <a:ext cx="8144134" cy="1117687"/>
          </a:xfrm>
        </p:spPr>
        <p:txBody>
          <a:bodyPr/>
          <a:lstStyle/>
          <a:p>
            <a:r>
              <a:rPr lang="ar-SA" sz="2400" dirty="0"/>
              <a:t>المَمْنوعُ مِنَ الصَّرْفِ</a:t>
            </a:r>
            <a:endParaRPr lang="sv-SE" sz="2400" dirty="0"/>
          </a:p>
          <a:p>
            <a:r>
              <a:rPr lang="sv-SE" dirty="0"/>
              <a:t>Nomen förbjudna från </a:t>
            </a:r>
            <a:r>
              <a:rPr lang="sv-SE" i="1" dirty="0"/>
              <a:t>Tanwin</a:t>
            </a:r>
            <a:endParaRPr lang="ar-SA" i="1" dirty="0"/>
          </a:p>
          <a:p>
            <a:endParaRPr lang="sv-SE" sz="2400" dirty="0"/>
          </a:p>
        </p:txBody>
      </p:sp>
      <p:sp>
        <p:nvSpPr>
          <p:cNvPr id="4" name="Platshållare för bildnummer 3">
            <a:extLst>
              <a:ext uri="{FF2B5EF4-FFF2-40B4-BE49-F238E27FC236}">
                <a16:creationId xmlns:a16="http://schemas.microsoft.com/office/drawing/2014/main" id="{FA8AB96A-975F-4D74-936A-C497942FFFCD}"/>
              </a:ext>
            </a:extLst>
          </p:cNvPr>
          <p:cNvSpPr>
            <a:spLocks noGrp="1"/>
          </p:cNvSpPr>
          <p:nvPr>
            <p:ph type="sldNum" sz="quarter" idx="12"/>
          </p:nvPr>
        </p:nvSpPr>
        <p:spPr/>
        <p:txBody>
          <a:bodyPr/>
          <a:lstStyle/>
          <a:p>
            <a:fld id="{177D6179-9D4F-9247-ABDE-D082469CF89C}" type="slidenum">
              <a:rPr lang="sv-SE" smtClean="0"/>
              <a:t>130</a:t>
            </a:fld>
            <a:endParaRPr lang="sv-SE"/>
          </a:p>
        </p:txBody>
      </p:sp>
    </p:spTree>
    <p:extLst>
      <p:ext uri="{BB962C8B-B14F-4D97-AF65-F5344CB8AC3E}">
        <p14:creationId xmlns:p14="http://schemas.microsoft.com/office/powerpoint/2010/main" val="3136566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722C74-D533-4CF8-AA8B-77983D7B4082}"/>
              </a:ext>
            </a:extLst>
          </p:cNvPr>
          <p:cNvSpPr>
            <a:spLocks noGrp="1"/>
          </p:cNvSpPr>
          <p:nvPr>
            <p:ph type="title"/>
          </p:nvPr>
        </p:nvSpPr>
        <p:spPr/>
        <p:txBody>
          <a:bodyPr/>
          <a:lstStyle/>
          <a:p>
            <a:r>
              <a:rPr lang="sv-SE" dirty="0"/>
              <a:t>Vad kommer vi lära oss här?</a:t>
            </a:r>
          </a:p>
        </p:txBody>
      </p:sp>
      <p:sp>
        <p:nvSpPr>
          <p:cNvPr id="3" name="Platshållare för innehåll 2">
            <a:extLst>
              <a:ext uri="{FF2B5EF4-FFF2-40B4-BE49-F238E27FC236}">
                <a16:creationId xmlns:a16="http://schemas.microsoft.com/office/drawing/2014/main" id="{E1102C25-47E6-413E-80F1-CDE87F3690F7}"/>
              </a:ext>
            </a:extLst>
          </p:cNvPr>
          <p:cNvSpPr>
            <a:spLocks noGrp="1"/>
          </p:cNvSpPr>
          <p:nvPr>
            <p:ph idx="1"/>
          </p:nvPr>
        </p:nvSpPr>
        <p:spPr>
          <a:xfrm>
            <a:off x="286298" y="2160998"/>
            <a:ext cx="10009702" cy="3802589"/>
          </a:xfrm>
        </p:spPr>
        <p:txBody>
          <a:bodyPr/>
          <a:lstStyle/>
          <a:p>
            <a:pPr marL="0" indent="0">
              <a:buNone/>
            </a:pPr>
            <a:r>
              <a:rPr lang="sv-SE" dirty="0">
                <a:solidFill>
                  <a:srgbClr val="FFFFFF"/>
                </a:solidFill>
              </a:rPr>
              <a:t>Vi har</a:t>
            </a:r>
            <a:r>
              <a:rPr lang="ar-SA" dirty="0">
                <a:solidFill>
                  <a:srgbClr val="FFFFFF"/>
                </a:solidFill>
              </a:rPr>
              <a:t> </a:t>
            </a:r>
            <a:r>
              <a:rPr lang="sv-SE" dirty="0">
                <a:solidFill>
                  <a:srgbClr val="FFFFFF"/>
                </a:solidFill>
              </a:rPr>
              <a:t>i tidigare lektioner kommit i kontakt med ämnet </a:t>
            </a:r>
            <a:r>
              <a:rPr lang="ar-SA" dirty="0">
                <a:solidFill>
                  <a:srgbClr val="FFFFFF"/>
                </a:solidFill>
              </a:rPr>
              <a:t>الممنوع من الصرف</a:t>
            </a:r>
            <a:r>
              <a:rPr lang="sv-SE" dirty="0">
                <a:solidFill>
                  <a:srgbClr val="FFFFFF"/>
                </a:solidFill>
              </a:rPr>
              <a:t>, och förstått att det finns nomen, som </a:t>
            </a:r>
            <a:r>
              <a:rPr lang="sv-SE" u="sng" dirty="0">
                <a:solidFill>
                  <a:srgbClr val="FFFFFF"/>
                </a:solidFill>
              </a:rPr>
              <a:t>aldrig </a:t>
            </a:r>
            <a:r>
              <a:rPr lang="sv-SE" dirty="0">
                <a:solidFill>
                  <a:srgbClr val="FFFFFF"/>
                </a:solidFill>
              </a:rPr>
              <a:t>har </a:t>
            </a:r>
            <a:r>
              <a:rPr lang="sv-SE" i="1" dirty="0" err="1">
                <a:solidFill>
                  <a:srgbClr val="FFFFFF"/>
                </a:solidFill>
              </a:rPr>
              <a:t>tanwin</a:t>
            </a:r>
            <a:r>
              <a:rPr lang="sv-SE" dirty="0">
                <a:solidFill>
                  <a:srgbClr val="FFFFFF"/>
                </a:solidFill>
              </a:rPr>
              <a:t>, som t.ex. feminina egennamn: </a:t>
            </a:r>
            <a:r>
              <a:rPr lang="ar-SA" dirty="0">
                <a:solidFill>
                  <a:srgbClr val="FFFFFF"/>
                </a:solidFill>
              </a:rPr>
              <a:t>آمنةُ</a:t>
            </a:r>
            <a:r>
              <a:rPr lang="sv-SE" dirty="0">
                <a:solidFill>
                  <a:srgbClr val="FFFFFF"/>
                </a:solidFill>
              </a:rPr>
              <a:t>.</a:t>
            </a:r>
            <a:endParaRPr lang="sv-SE" u="sng" dirty="0">
              <a:solidFill>
                <a:srgbClr val="FFFFFF"/>
              </a:solidFill>
            </a:endParaRPr>
          </a:p>
          <a:p>
            <a:pPr marL="0" indent="0">
              <a:buNone/>
            </a:pPr>
            <a:endParaRPr lang="sv-SE" dirty="0">
              <a:solidFill>
                <a:srgbClr val="FFFFFF"/>
              </a:solidFill>
            </a:endParaRPr>
          </a:p>
          <a:p>
            <a:pPr marL="0" indent="0">
              <a:buNone/>
            </a:pPr>
            <a:r>
              <a:rPr lang="sv-SE" dirty="0">
                <a:solidFill>
                  <a:srgbClr val="FFFFFF"/>
                </a:solidFill>
              </a:rPr>
              <a:t>I denna lektion ska vi titta lite närmare på </a:t>
            </a:r>
            <a:r>
              <a:rPr lang="ar-SA" dirty="0">
                <a:solidFill>
                  <a:srgbClr val="FFFFFF"/>
                </a:solidFill>
              </a:rPr>
              <a:t>الممنوع من الصرف</a:t>
            </a:r>
            <a:r>
              <a:rPr lang="sv-SE" dirty="0">
                <a:solidFill>
                  <a:srgbClr val="FFFFFF"/>
                </a:solidFill>
              </a:rPr>
              <a:t> och lära oss nya typer av ord som omfattas av denna princip.</a:t>
            </a:r>
          </a:p>
        </p:txBody>
      </p:sp>
      <p:sp>
        <p:nvSpPr>
          <p:cNvPr id="4" name="Platshållare för bildnummer 3">
            <a:extLst>
              <a:ext uri="{FF2B5EF4-FFF2-40B4-BE49-F238E27FC236}">
                <a16:creationId xmlns:a16="http://schemas.microsoft.com/office/drawing/2014/main" id="{D11A2F29-4C59-453E-B164-D8BB76A4FB67}"/>
              </a:ext>
            </a:extLst>
          </p:cNvPr>
          <p:cNvSpPr>
            <a:spLocks noGrp="1"/>
          </p:cNvSpPr>
          <p:nvPr>
            <p:ph type="sldNum" sz="quarter" idx="12"/>
          </p:nvPr>
        </p:nvSpPr>
        <p:spPr/>
        <p:txBody>
          <a:bodyPr/>
          <a:lstStyle/>
          <a:p>
            <a:fld id="{177D6179-9D4F-9247-ABDE-D082469CF89C}" type="slidenum">
              <a:rPr lang="sv-SE" smtClean="0"/>
              <a:t>131</a:t>
            </a:fld>
            <a:endParaRPr lang="sv-SE"/>
          </a:p>
        </p:txBody>
      </p:sp>
    </p:spTree>
    <p:extLst>
      <p:ext uri="{BB962C8B-B14F-4D97-AF65-F5344CB8AC3E}">
        <p14:creationId xmlns:p14="http://schemas.microsoft.com/office/powerpoint/2010/main" val="31496400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90AECF-33E1-477E-A859-A8DF4C1DED2C}"/>
              </a:ext>
            </a:extLst>
          </p:cNvPr>
          <p:cNvSpPr>
            <a:spLocks noGrp="1"/>
          </p:cNvSpPr>
          <p:nvPr>
            <p:ph type="title"/>
          </p:nvPr>
        </p:nvSpPr>
        <p:spPr/>
        <p:txBody>
          <a:bodyPr/>
          <a:lstStyle/>
          <a:p>
            <a:r>
              <a:rPr lang="sv-SE" dirty="0"/>
              <a:t> </a:t>
            </a:r>
            <a:r>
              <a:rPr lang="ar-SA" dirty="0"/>
              <a:t>الممنوع من الصرف </a:t>
            </a:r>
            <a:r>
              <a:rPr lang="sv-SE" dirty="0"/>
              <a:t> (1)</a:t>
            </a:r>
          </a:p>
        </p:txBody>
      </p:sp>
      <p:sp>
        <p:nvSpPr>
          <p:cNvPr id="3" name="Platshållare för innehåll 2">
            <a:extLst>
              <a:ext uri="{FF2B5EF4-FFF2-40B4-BE49-F238E27FC236}">
                <a16:creationId xmlns:a16="http://schemas.microsoft.com/office/drawing/2014/main" id="{6634A6DC-7CA6-45DB-B38A-1602B2421BF5}"/>
              </a:ext>
            </a:extLst>
          </p:cNvPr>
          <p:cNvSpPr>
            <a:spLocks noGrp="1"/>
          </p:cNvSpPr>
          <p:nvPr>
            <p:ph idx="1"/>
          </p:nvPr>
        </p:nvSpPr>
        <p:spPr>
          <a:xfrm>
            <a:off x="284480" y="2143760"/>
            <a:ext cx="11599125" cy="4561840"/>
          </a:xfrm>
        </p:spPr>
        <p:txBody>
          <a:bodyPr>
            <a:normAutofit/>
          </a:bodyPr>
          <a:lstStyle/>
          <a:p>
            <a:pPr marL="0" indent="0">
              <a:buNone/>
            </a:pPr>
            <a:r>
              <a:rPr lang="sv-SE" i="1" dirty="0">
                <a:solidFill>
                  <a:srgbClr val="FFFFFF"/>
                </a:solidFill>
              </a:rPr>
              <a:t>Al-</a:t>
            </a:r>
            <a:r>
              <a:rPr lang="sv-SE" i="1" dirty="0" err="1">
                <a:solidFill>
                  <a:srgbClr val="FFFFFF"/>
                </a:solidFill>
              </a:rPr>
              <a:t>mamnuu</a:t>
            </a:r>
            <a:r>
              <a:rPr lang="sv-SE" i="1" dirty="0">
                <a:solidFill>
                  <a:srgbClr val="FFFFFF"/>
                </a:solidFill>
              </a:rPr>
              <a:t>’ min as-</a:t>
            </a:r>
            <a:r>
              <a:rPr lang="sv-SE" i="1" dirty="0" err="1">
                <a:solidFill>
                  <a:srgbClr val="FFFFFF"/>
                </a:solidFill>
              </a:rPr>
              <a:t>sarf</a:t>
            </a:r>
            <a:r>
              <a:rPr lang="sv-SE" i="1" dirty="0">
                <a:solidFill>
                  <a:srgbClr val="FFFFFF"/>
                </a:solidFill>
              </a:rPr>
              <a:t> </a:t>
            </a:r>
            <a:r>
              <a:rPr lang="sv-SE" dirty="0">
                <a:solidFill>
                  <a:srgbClr val="FFFFFF"/>
                </a:solidFill>
              </a:rPr>
              <a:t>är alltså ett nomen (</a:t>
            </a:r>
            <a:r>
              <a:rPr lang="ar-SA" dirty="0">
                <a:solidFill>
                  <a:srgbClr val="FFFFFF"/>
                </a:solidFill>
              </a:rPr>
              <a:t>اسم</a:t>
            </a:r>
            <a:r>
              <a:rPr lang="sv-SE" dirty="0">
                <a:solidFill>
                  <a:srgbClr val="FFFFFF"/>
                </a:solidFill>
              </a:rPr>
              <a:t>) som </a:t>
            </a:r>
            <a:r>
              <a:rPr lang="sv-SE" u="sng" dirty="0">
                <a:solidFill>
                  <a:srgbClr val="FFFFFF"/>
                </a:solidFill>
              </a:rPr>
              <a:t>aldrig</a:t>
            </a:r>
            <a:r>
              <a:rPr lang="sv-SE" dirty="0"/>
              <a:t> </a:t>
            </a:r>
            <a:r>
              <a:rPr lang="sv-SE" dirty="0">
                <a:solidFill>
                  <a:schemeClr val="tx1"/>
                </a:solidFill>
              </a:rPr>
              <a:t>har</a:t>
            </a:r>
            <a:r>
              <a:rPr lang="sv-SE" dirty="0"/>
              <a:t> </a:t>
            </a:r>
            <a:r>
              <a:rPr lang="sv-SE" i="1" dirty="0" err="1">
                <a:solidFill>
                  <a:srgbClr val="FFFFFF"/>
                </a:solidFill>
              </a:rPr>
              <a:t>tanwin</a:t>
            </a:r>
            <a:r>
              <a:rPr lang="sv-SE" i="1" dirty="0">
                <a:solidFill>
                  <a:srgbClr val="FFFFFF"/>
                </a:solidFill>
              </a:rPr>
              <a:t> på slutet</a:t>
            </a:r>
            <a:r>
              <a:rPr lang="sv-SE" dirty="0">
                <a:solidFill>
                  <a:srgbClr val="FFFFFF"/>
                </a:solidFill>
              </a:rPr>
              <a:t>, och vi tog exemplet </a:t>
            </a:r>
            <a:r>
              <a:rPr lang="ar-SA" dirty="0">
                <a:solidFill>
                  <a:srgbClr val="FFFFFF"/>
                </a:solidFill>
              </a:rPr>
              <a:t>آمن</a:t>
            </a:r>
            <a:r>
              <a:rPr lang="ar-SA" dirty="0"/>
              <a:t>ةُ</a:t>
            </a:r>
            <a:r>
              <a:rPr lang="sv-SE" dirty="0">
                <a:solidFill>
                  <a:srgbClr val="FFFFFF"/>
                </a:solidFill>
              </a:rPr>
              <a:t>. Oavsett vart i meningen ordet </a:t>
            </a:r>
            <a:r>
              <a:rPr lang="ar-SA" dirty="0">
                <a:solidFill>
                  <a:srgbClr val="FFFFFF"/>
                </a:solidFill>
              </a:rPr>
              <a:t>آمنة</a:t>
            </a:r>
            <a:r>
              <a:rPr lang="sv-SE" dirty="0">
                <a:solidFill>
                  <a:srgbClr val="FFFFFF"/>
                </a:solidFill>
              </a:rPr>
              <a:t> hamnar i, så har den alltid </a:t>
            </a:r>
            <a:r>
              <a:rPr lang="sv-SE" b="1" dirty="0">
                <a:solidFill>
                  <a:srgbClr val="FFFFFF"/>
                </a:solidFill>
              </a:rPr>
              <a:t>en</a:t>
            </a:r>
            <a:r>
              <a:rPr lang="sv-SE" dirty="0"/>
              <a:t> </a:t>
            </a:r>
            <a:r>
              <a:rPr lang="sv-SE" i="1" dirty="0">
                <a:solidFill>
                  <a:srgbClr val="FFFFFF"/>
                </a:solidFill>
              </a:rPr>
              <a:t>harakah</a:t>
            </a:r>
            <a:r>
              <a:rPr lang="sv-SE" dirty="0">
                <a:solidFill>
                  <a:srgbClr val="FFFFFF"/>
                </a:solidFill>
              </a:rPr>
              <a:t> på slutet, och aldrig någon </a:t>
            </a:r>
            <a:r>
              <a:rPr lang="sv-SE" i="1" dirty="0">
                <a:solidFill>
                  <a:srgbClr val="FFFFFF"/>
                </a:solidFill>
              </a:rPr>
              <a:t>Tanwin.</a:t>
            </a:r>
          </a:p>
          <a:p>
            <a:pPr marL="0" indent="0">
              <a:buNone/>
            </a:pPr>
            <a:endParaRPr lang="sv-SE" dirty="0">
              <a:solidFill>
                <a:srgbClr val="FFFFFF"/>
              </a:solidFill>
            </a:endParaRPr>
          </a:p>
          <a:p>
            <a:pPr marL="0" indent="0">
              <a:buNone/>
            </a:pPr>
            <a:r>
              <a:rPr lang="sv-SE" u="sng" dirty="0">
                <a:solidFill>
                  <a:srgbClr val="FFFFFF"/>
                </a:solidFill>
              </a:rPr>
              <a:t>Vilka ord ingår och omfattas av detta koncept? </a:t>
            </a:r>
          </a:p>
          <a:p>
            <a:pPr marL="0" indent="0">
              <a:buNone/>
            </a:pPr>
            <a:r>
              <a:rPr lang="sv-SE" dirty="0">
                <a:solidFill>
                  <a:srgbClr val="FFFFFF"/>
                </a:solidFill>
              </a:rPr>
              <a:t>I denna kurs lär vi oss 8 kategorier. Om ett nomen faller in under en av dessa 8 kategorier, så omfattas det av </a:t>
            </a:r>
            <a:r>
              <a:rPr lang="ar-SA" dirty="0">
                <a:solidFill>
                  <a:srgbClr val="FFFFFF"/>
                </a:solidFill>
              </a:rPr>
              <a:t>الممنوع من الصرف</a:t>
            </a:r>
            <a:r>
              <a:rPr lang="sv-SE" dirty="0">
                <a:solidFill>
                  <a:srgbClr val="FFFFFF"/>
                </a:solidFill>
              </a:rPr>
              <a:t>. Se nästa sida!</a:t>
            </a:r>
          </a:p>
        </p:txBody>
      </p:sp>
      <p:sp>
        <p:nvSpPr>
          <p:cNvPr id="4" name="Platshållare för bildnummer 3">
            <a:extLst>
              <a:ext uri="{FF2B5EF4-FFF2-40B4-BE49-F238E27FC236}">
                <a16:creationId xmlns:a16="http://schemas.microsoft.com/office/drawing/2014/main" id="{C424AD6E-08DD-4F66-87FD-D9237F776391}"/>
              </a:ext>
            </a:extLst>
          </p:cNvPr>
          <p:cNvSpPr>
            <a:spLocks noGrp="1"/>
          </p:cNvSpPr>
          <p:nvPr>
            <p:ph type="sldNum" sz="quarter" idx="12"/>
          </p:nvPr>
        </p:nvSpPr>
        <p:spPr/>
        <p:txBody>
          <a:bodyPr/>
          <a:lstStyle/>
          <a:p>
            <a:fld id="{177D6179-9D4F-9247-ABDE-D082469CF89C}" type="slidenum">
              <a:rPr lang="sv-SE" smtClean="0"/>
              <a:t>132</a:t>
            </a:fld>
            <a:endParaRPr lang="sv-SE"/>
          </a:p>
        </p:txBody>
      </p:sp>
    </p:spTree>
    <p:extLst>
      <p:ext uri="{BB962C8B-B14F-4D97-AF65-F5344CB8AC3E}">
        <p14:creationId xmlns:p14="http://schemas.microsoft.com/office/powerpoint/2010/main" val="14296748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1A8E8-767C-4809-8853-11575A937233}"/>
              </a:ext>
            </a:extLst>
          </p:cNvPr>
          <p:cNvSpPr>
            <a:spLocks noGrp="1"/>
          </p:cNvSpPr>
          <p:nvPr>
            <p:ph type="title"/>
          </p:nvPr>
        </p:nvSpPr>
        <p:spPr/>
        <p:txBody>
          <a:bodyPr/>
          <a:lstStyle/>
          <a:p>
            <a:r>
              <a:rPr lang="ar-SA" dirty="0"/>
              <a:t>الممنوع من الصرف </a:t>
            </a:r>
            <a:r>
              <a:rPr lang="sv-SE" dirty="0"/>
              <a:t> (2)</a:t>
            </a:r>
          </a:p>
        </p:txBody>
      </p:sp>
      <p:sp>
        <p:nvSpPr>
          <p:cNvPr id="3" name="Platshållare för innehåll 2">
            <a:extLst>
              <a:ext uri="{FF2B5EF4-FFF2-40B4-BE49-F238E27FC236}">
                <a16:creationId xmlns:a16="http://schemas.microsoft.com/office/drawing/2014/main" id="{6C6A99B6-C60E-4B93-9BBC-1F366E406A10}"/>
              </a:ext>
            </a:extLst>
          </p:cNvPr>
          <p:cNvSpPr>
            <a:spLocks noGrp="1"/>
          </p:cNvSpPr>
          <p:nvPr>
            <p:ph idx="1"/>
          </p:nvPr>
        </p:nvSpPr>
        <p:spPr>
          <a:xfrm>
            <a:off x="284480" y="2133600"/>
            <a:ext cx="11775439" cy="4622800"/>
          </a:xfrm>
        </p:spPr>
        <p:txBody>
          <a:bodyPr>
            <a:normAutofit lnSpcReduction="10000"/>
          </a:bodyPr>
          <a:lstStyle/>
          <a:p>
            <a:pPr marL="0" indent="0">
              <a:buNone/>
            </a:pPr>
            <a:r>
              <a:rPr lang="sv-SE" dirty="0">
                <a:solidFill>
                  <a:srgbClr val="FFFFFF"/>
                </a:solidFill>
              </a:rPr>
              <a:t>1. </a:t>
            </a:r>
            <a:r>
              <a:rPr lang="sv-SE" u="sng" dirty="0">
                <a:solidFill>
                  <a:srgbClr val="7030A0"/>
                </a:solidFill>
              </a:rPr>
              <a:t>Feminina</a:t>
            </a:r>
            <a:r>
              <a:rPr lang="sv-SE" u="sng" dirty="0">
                <a:solidFill>
                  <a:srgbClr val="FFFFFF"/>
                </a:solidFill>
              </a:rPr>
              <a:t> egennamn</a:t>
            </a:r>
            <a:r>
              <a:rPr lang="sv-SE" dirty="0">
                <a:solidFill>
                  <a:srgbClr val="FFFFFF"/>
                </a:solidFill>
              </a:rPr>
              <a:t>:</a:t>
            </a:r>
          </a:p>
          <a:p>
            <a:pPr marL="0" indent="0">
              <a:buNone/>
            </a:pPr>
            <a:r>
              <a:rPr lang="ar-SA" dirty="0">
                <a:solidFill>
                  <a:srgbClr val="FFFFFF"/>
                </a:solidFill>
              </a:rPr>
              <a:t>آمنةُ, زينبُ, مريمُ..</a:t>
            </a:r>
          </a:p>
          <a:p>
            <a:pPr marL="0" indent="0">
              <a:buNone/>
            </a:pPr>
            <a:endParaRPr lang="ar-SA" sz="1600" dirty="0">
              <a:solidFill>
                <a:srgbClr val="FFFFFF"/>
              </a:solidFill>
            </a:endParaRPr>
          </a:p>
          <a:p>
            <a:pPr marL="0" indent="0">
              <a:buNone/>
            </a:pPr>
            <a:r>
              <a:rPr lang="ar-SA" dirty="0">
                <a:solidFill>
                  <a:srgbClr val="FFFFFF"/>
                </a:solidFill>
              </a:rPr>
              <a:t>2</a:t>
            </a:r>
            <a:r>
              <a:rPr lang="sv-SE" dirty="0">
                <a:solidFill>
                  <a:srgbClr val="FFFFFF"/>
                </a:solidFill>
              </a:rPr>
              <a:t>. </a:t>
            </a:r>
            <a:r>
              <a:rPr lang="sv-SE" u="sng" dirty="0">
                <a:solidFill>
                  <a:srgbClr val="0070C0"/>
                </a:solidFill>
              </a:rPr>
              <a:t>Maskulina</a:t>
            </a:r>
            <a:r>
              <a:rPr lang="sv-SE" u="sng" dirty="0">
                <a:solidFill>
                  <a:srgbClr val="FFFFFF"/>
                </a:solidFill>
              </a:rPr>
              <a:t> egennamn som slutar på </a:t>
            </a:r>
            <a:r>
              <a:rPr lang="ar-SA" u="sng" dirty="0">
                <a:solidFill>
                  <a:srgbClr val="FFFFFF"/>
                </a:solidFill>
              </a:rPr>
              <a:t>ة</a:t>
            </a:r>
            <a:r>
              <a:rPr lang="sv-SE" dirty="0">
                <a:solidFill>
                  <a:srgbClr val="FFFFFF"/>
                </a:solidFill>
              </a:rPr>
              <a:t>:</a:t>
            </a:r>
          </a:p>
          <a:p>
            <a:pPr marL="0" indent="0">
              <a:buNone/>
            </a:pPr>
            <a:r>
              <a:rPr lang="ar-SA" dirty="0">
                <a:solidFill>
                  <a:srgbClr val="FFFFFF"/>
                </a:solidFill>
              </a:rPr>
              <a:t>حمزةُ, أُسامةُ..</a:t>
            </a:r>
            <a:endParaRPr lang="sv-SE" dirty="0">
              <a:solidFill>
                <a:srgbClr val="FFFFFF"/>
              </a:solidFill>
            </a:endParaRPr>
          </a:p>
          <a:p>
            <a:pPr marL="0" indent="0">
              <a:buNone/>
            </a:pPr>
            <a:endParaRPr lang="sv-SE" sz="1600" dirty="0">
              <a:solidFill>
                <a:srgbClr val="FFFFFF"/>
              </a:solidFill>
            </a:endParaRPr>
          </a:p>
          <a:p>
            <a:pPr marL="0" indent="0">
              <a:buNone/>
            </a:pPr>
            <a:r>
              <a:rPr lang="sv-SE" dirty="0">
                <a:solidFill>
                  <a:srgbClr val="FFFFFF"/>
                </a:solidFill>
              </a:rPr>
              <a:t>3. </a:t>
            </a:r>
            <a:r>
              <a:rPr lang="sv-SE" u="sng" dirty="0">
                <a:solidFill>
                  <a:srgbClr val="0070C0"/>
                </a:solidFill>
              </a:rPr>
              <a:t>Maskulina</a:t>
            </a:r>
            <a:r>
              <a:rPr lang="sv-SE" u="sng" dirty="0">
                <a:solidFill>
                  <a:srgbClr val="FFFFFF"/>
                </a:solidFill>
              </a:rPr>
              <a:t> egennamn som slutar på </a:t>
            </a:r>
            <a:r>
              <a:rPr lang="ar-SA" dirty="0">
                <a:solidFill>
                  <a:srgbClr val="FFFFFF"/>
                </a:solidFill>
              </a:rPr>
              <a:t>ا</a:t>
            </a:r>
            <a:r>
              <a:rPr lang="ar-SA" u="sng" dirty="0">
                <a:solidFill>
                  <a:srgbClr val="FFFFFF"/>
                </a:solidFill>
              </a:rPr>
              <a:t>ْنُ</a:t>
            </a:r>
            <a:r>
              <a:rPr lang="sv-SE" dirty="0">
                <a:solidFill>
                  <a:srgbClr val="FFFFFF"/>
                </a:solidFill>
              </a:rPr>
              <a:t>:</a:t>
            </a:r>
          </a:p>
          <a:p>
            <a:pPr marL="0" indent="0">
              <a:buNone/>
            </a:pPr>
            <a:r>
              <a:rPr lang="ar-SA" dirty="0">
                <a:solidFill>
                  <a:srgbClr val="FFFFFF"/>
                </a:solidFill>
              </a:rPr>
              <a:t>عثمانُ, رمضانُ..</a:t>
            </a:r>
            <a:endParaRPr lang="sv-SE" dirty="0">
              <a:solidFill>
                <a:srgbClr val="FFFFFF"/>
              </a:solidFill>
            </a:endParaRPr>
          </a:p>
          <a:p>
            <a:pPr marL="0" indent="0">
              <a:buNone/>
            </a:pPr>
            <a:endParaRPr lang="sv-SE" sz="1600" dirty="0">
              <a:solidFill>
                <a:srgbClr val="FFFFFF"/>
              </a:solidFill>
            </a:endParaRPr>
          </a:p>
          <a:p>
            <a:pPr marL="0" indent="0">
              <a:buNone/>
            </a:pPr>
            <a:r>
              <a:rPr lang="sv-SE" dirty="0">
                <a:solidFill>
                  <a:srgbClr val="FFFFFF"/>
                </a:solidFill>
              </a:rPr>
              <a:t>4. </a:t>
            </a:r>
            <a:r>
              <a:rPr lang="sv-SE" u="sng" dirty="0">
                <a:solidFill>
                  <a:srgbClr val="0070C0"/>
                </a:solidFill>
              </a:rPr>
              <a:t>Maskulina</a:t>
            </a:r>
            <a:r>
              <a:rPr lang="sv-SE" u="sng" dirty="0">
                <a:solidFill>
                  <a:srgbClr val="FFFFFF"/>
                </a:solidFill>
              </a:rPr>
              <a:t> egennamn som följer mönstret </a:t>
            </a:r>
            <a:r>
              <a:rPr lang="ar-SA" u="sng" dirty="0">
                <a:solidFill>
                  <a:srgbClr val="FFFFFF"/>
                </a:solidFill>
              </a:rPr>
              <a:t>أَفْعَلُ</a:t>
            </a:r>
            <a:r>
              <a:rPr lang="sv-SE" dirty="0">
                <a:solidFill>
                  <a:srgbClr val="FFFFFF"/>
                </a:solidFill>
              </a:rPr>
              <a:t>:</a:t>
            </a:r>
          </a:p>
          <a:p>
            <a:pPr marL="0" indent="0">
              <a:buNone/>
            </a:pPr>
            <a:r>
              <a:rPr lang="ar-SA" dirty="0">
                <a:solidFill>
                  <a:srgbClr val="FFFFFF"/>
                </a:solidFill>
              </a:rPr>
              <a:t>أحمدُ, أنْوَرُ..</a:t>
            </a:r>
            <a:endParaRPr lang="sv-SE" dirty="0">
              <a:solidFill>
                <a:srgbClr val="FFFFFF"/>
              </a:solidFill>
            </a:endParaRPr>
          </a:p>
        </p:txBody>
      </p:sp>
      <p:sp>
        <p:nvSpPr>
          <p:cNvPr id="4" name="Platshållare för bildnummer 3">
            <a:extLst>
              <a:ext uri="{FF2B5EF4-FFF2-40B4-BE49-F238E27FC236}">
                <a16:creationId xmlns:a16="http://schemas.microsoft.com/office/drawing/2014/main" id="{694EB3BB-D7C3-4008-AE33-E45E88E0AED3}"/>
              </a:ext>
            </a:extLst>
          </p:cNvPr>
          <p:cNvSpPr>
            <a:spLocks noGrp="1"/>
          </p:cNvSpPr>
          <p:nvPr>
            <p:ph type="sldNum" sz="quarter" idx="12"/>
          </p:nvPr>
        </p:nvSpPr>
        <p:spPr/>
        <p:txBody>
          <a:bodyPr/>
          <a:lstStyle/>
          <a:p>
            <a:fld id="{177D6179-9D4F-9247-ABDE-D082469CF89C}" type="slidenum">
              <a:rPr lang="sv-SE" smtClean="0"/>
              <a:t>133</a:t>
            </a:fld>
            <a:endParaRPr lang="sv-SE"/>
          </a:p>
        </p:txBody>
      </p:sp>
    </p:spTree>
    <p:custDataLst>
      <p:tags r:id="rId1"/>
    </p:custDataLst>
    <p:extLst>
      <p:ext uri="{BB962C8B-B14F-4D97-AF65-F5344CB8AC3E}">
        <p14:creationId xmlns:p14="http://schemas.microsoft.com/office/powerpoint/2010/main" val="2756970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DEA916-96B0-4E22-9FE6-62F30B9E5586}"/>
              </a:ext>
            </a:extLst>
          </p:cNvPr>
          <p:cNvSpPr>
            <a:spLocks noGrp="1"/>
          </p:cNvSpPr>
          <p:nvPr>
            <p:ph type="title"/>
          </p:nvPr>
        </p:nvSpPr>
        <p:spPr/>
        <p:txBody>
          <a:bodyPr/>
          <a:lstStyle/>
          <a:p>
            <a:r>
              <a:rPr lang="ar-SA" dirty="0"/>
              <a:t>الممنوع من الصرف </a:t>
            </a:r>
            <a:r>
              <a:rPr lang="sv-SE" dirty="0"/>
              <a:t> (</a:t>
            </a:r>
            <a:r>
              <a:rPr lang="ar-SA" dirty="0"/>
              <a:t>3</a:t>
            </a:r>
            <a:r>
              <a:rPr lang="sv-SE" dirty="0"/>
              <a:t>)</a:t>
            </a:r>
          </a:p>
        </p:txBody>
      </p:sp>
      <p:sp>
        <p:nvSpPr>
          <p:cNvPr id="3" name="Platshållare för innehåll 2">
            <a:extLst>
              <a:ext uri="{FF2B5EF4-FFF2-40B4-BE49-F238E27FC236}">
                <a16:creationId xmlns:a16="http://schemas.microsoft.com/office/drawing/2014/main" id="{73DBAC99-94AD-4D33-B570-23CAC0FEA94F}"/>
              </a:ext>
            </a:extLst>
          </p:cNvPr>
          <p:cNvSpPr>
            <a:spLocks noGrp="1"/>
          </p:cNvSpPr>
          <p:nvPr>
            <p:ph idx="1"/>
          </p:nvPr>
        </p:nvSpPr>
        <p:spPr>
          <a:xfrm>
            <a:off x="278296" y="2057400"/>
            <a:ext cx="11730823" cy="4627879"/>
          </a:xfrm>
          <a:ln>
            <a:solidFill>
              <a:schemeClr val="bg1"/>
            </a:solidFill>
          </a:ln>
          <a:effectLst/>
          <a:scene3d>
            <a:camera prst="orthographicFront">
              <a:rot lat="0" lon="0" rev="0"/>
            </a:camera>
            <a:lightRig rig="contrasting" dir="t">
              <a:rot lat="0" lon="0" rev="7800000"/>
            </a:lightRig>
          </a:scene3d>
          <a:sp3d>
            <a:bevelT w="139700" h="139700"/>
          </a:sp3d>
        </p:spPr>
        <p:txBody>
          <a:bodyPr>
            <a:normAutofit fontScale="85000" lnSpcReduction="20000"/>
          </a:bodyPr>
          <a:lstStyle/>
          <a:p>
            <a:pPr marL="0" indent="0">
              <a:lnSpc>
                <a:spcPct val="120000"/>
              </a:lnSpc>
              <a:buNone/>
            </a:pPr>
            <a:r>
              <a:rPr lang="sv-SE" sz="2800" dirty="0">
                <a:solidFill>
                  <a:srgbClr val="FFFFFF"/>
                </a:solidFill>
              </a:rPr>
              <a:t>5. </a:t>
            </a:r>
            <a:r>
              <a:rPr lang="sv-SE" sz="2800" u="sng" dirty="0">
                <a:solidFill>
                  <a:srgbClr val="FFFFFF"/>
                </a:solidFill>
              </a:rPr>
              <a:t>Adjektiv som följer mönstret </a:t>
            </a:r>
            <a:r>
              <a:rPr lang="ar-SA" sz="2800" u="sng" dirty="0">
                <a:solidFill>
                  <a:srgbClr val="FFFFFF"/>
                </a:solidFill>
              </a:rPr>
              <a:t>فَعْلانُ</a:t>
            </a:r>
            <a:r>
              <a:rPr lang="sv-SE" sz="2800" dirty="0">
                <a:solidFill>
                  <a:srgbClr val="FFFFFF"/>
                </a:solidFill>
              </a:rPr>
              <a:t>:</a:t>
            </a:r>
          </a:p>
          <a:p>
            <a:pPr marL="0" indent="0">
              <a:lnSpc>
                <a:spcPct val="120000"/>
              </a:lnSpc>
              <a:buNone/>
            </a:pPr>
            <a:r>
              <a:rPr lang="ar-SA" sz="2800" dirty="0">
                <a:solidFill>
                  <a:srgbClr val="FFFFFF"/>
                </a:solidFill>
              </a:rPr>
              <a:t>كسلانُ, ملآنُ..</a:t>
            </a:r>
            <a:endParaRPr lang="sv-SE" sz="2100" dirty="0">
              <a:solidFill>
                <a:srgbClr val="FFFFFF"/>
              </a:solidFill>
            </a:endParaRPr>
          </a:p>
          <a:p>
            <a:pPr marL="0" indent="0">
              <a:lnSpc>
                <a:spcPct val="120000"/>
              </a:lnSpc>
              <a:buNone/>
            </a:pPr>
            <a:r>
              <a:rPr lang="sv-SE" sz="2800" dirty="0">
                <a:solidFill>
                  <a:srgbClr val="FFFFFF"/>
                </a:solidFill>
              </a:rPr>
              <a:t>6. </a:t>
            </a:r>
            <a:r>
              <a:rPr lang="sv-SE" sz="2800" u="sng" dirty="0">
                <a:solidFill>
                  <a:srgbClr val="FFFFFF"/>
                </a:solidFill>
              </a:rPr>
              <a:t>Adjektiv som följer mönstret </a:t>
            </a:r>
            <a:r>
              <a:rPr lang="ar-SA" sz="2800" u="sng" dirty="0">
                <a:solidFill>
                  <a:srgbClr val="FFFFFF"/>
                </a:solidFill>
              </a:rPr>
              <a:t>أَفْعَلُ</a:t>
            </a:r>
            <a:r>
              <a:rPr lang="sv-SE" sz="2800" dirty="0">
                <a:solidFill>
                  <a:srgbClr val="FFFFFF"/>
                </a:solidFill>
              </a:rPr>
              <a:t>: </a:t>
            </a:r>
          </a:p>
          <a:p>
            <a:pPr marL="0" indent="0">
              <a:lnSpc>
                <a:spcPct val="120000"/>
              </a:lnSpc>
              <a:buNone/>
            </a:pPr>
            <a:r>
              <a:rPr lang="ar-SA" sz="2800" dirty="0">
                <a:solidFill>
                  <a:srgbClr val="FFFFFF"/>
                </a:solidFill>
              </a:rPr>
              <a:t>أسودُ, أحمرُ..</a:t>
            </a:r>
            <a:r>
              <a:rPr lang="sv-SE" sz="2800" dirty="0">
                <a:solidFill>
                  <a:srgbClr val="FFFFFF"/>
                </a:solidFill>
              </a:rPr>
              <a:t>                                   </a:t>
            </a:r>
          </a:p>
          <a:p>
            <a:pPr marL="0" indent="0">
              <a:lnSpc>
                <a:spcPct val="120000"/>
              </a:lnSpc>
              <a:buNone/>
            </a:pPr>
            <a:r>
              <a:rPr lang="sv-SE" sz="2800" dirty="0">
                <a:solidFill>
                  <a:srgbClr val="FFFFFF"/>
                </a:solidFill>
              </a:rPr>
              <a:t>7.</a:t>
            </a:r>
            <a:r>
              <a:rPr lang="sv-SE" sz="2800" u="sng" dirty="0">
                <a:solidFill>
                  <a:srgbClr val="FFFFFF"/>
                </a:solidFill>
              </a:rPr>
              <a:t>Icke-arabiska egennamn</a:t>
            </a:r>
            <a:r>
              <a:rPr lang="sv-SE" sz="2800" dirty="0">
                <a:solidFill>
                  <a:srgbClr val="FFFFFF"/>
                </a:solidFill>
              </a:rPr>
              <a:t>:</a:t>
            </a:r>
          </a:p>
          <a:p>
            <a:pPr marL="0" indent="0">
              <a:lnSpc>
                <a:spcPct val="120000"/>
              </a:lnSpc>
              <a:buNone/>
            </a:pPr>
            <a:r>
              <a:rPr lang="ar-SA" sz="2800" dirty="0">
                <a:solidFill>
                  <a:srgbClr val="FFFFFF"/>
                </a:solidFill>
              </a:rPr>
              <a:t>وِلْيَمُ, لَنْدَنُ, باكِسْتانُ..</a:t>
            </a:r>
            <a:endParaRPr lang="ar-SA" sz="2100" dirty="0">
              <a:solidFill>
                <a:srgbClr val="FFFFFF"/>
              </a:solidFill>
            </a:endParaRPr>
          </a:p>
          <a:p>
            <a:pPr marL="0" indent="0">
              <a:lnSpc>
                <a:spcPct val="120000"/>
              </a:lnSpc>
              <a:buNone/>
            </a:pPr>
            <a:r>
              <a:rPr lang="ar-SA" sz="2800" dirty="0">
                <a:solidFill>
                  <a:srgbClr val="FFFFFF"/>
                </a:solidFill>
              </a:rPr>
              <a:t>8</a:t>
            </a:r>
            <a:r>
              <a:rPr lang="sv-SE" sz="2800" dirty="0">
                <a:solidFill>
                  <a:srgbClr val="FFFFFF"/>
                </a:solidFill>
              </a:rPr>
              <a:t>. </a:t>
            </a:r>
            <a:r>
              <a:rPr lang="sv-SE" sz="2800" u="sng" dirty="0">
                <a:solidFill>
                  <a:srgbClr val="FFFFFF"/>
                </a:solidFill>
              </a:rPr>
              <a:t>Följande mönster av bruten pluralform</a:t>
            </a:r>
            <a:r>
              <a:rPr lang="sv-SE" sz="2800" dirty="0">
                <a:solidFill>
                  <a:srgbClr val="FFFFFF"/>
                </a:solidFill>
              </a:rPr>
              <a:t>:</a:t>
            </a:r>
          </a:p>
          <a:p>
            <a:pPr marL="0" indent="0">
              <a:lnSpc>
                <a:spcPct val="120000"/>
              </a:lnSpc>
              <a:buNone/>
            </a:pPr>
            <a:r>
              <a:rPr lang="sv-SE" sz="2800" dirty="0">
                <a:solidFill>
                  <a:srgbClr val="FFFFFF"/>
                </a:solidFill>
              </a:rPr>
              <a:t>a) </a:t>
            </a:r>
            <a:r>
              <a:rPr lang="ar-SA" sz="2800" dirty="0"/>
              <a:t>أَفْعِلاءُ</a:t>
            </a:r>
            <a:r>
              <a:rPr lang="sv-SE" sz="2800" dirty="0">
                <a:solidFill>
                  <a:srgbClr val="FFFFFF"/>
                </a:solidFill>
              </a:rPr>
              <a:t>: </a:t>
            </a:r>
            <a:r>
              <a:rPr lang="ar-SA" sz="2800" dirty="0">
                <a:solidFill>
                  <a:srgbClr val="FFFFFF"/>
                </a:solidFill>
              </a:rPr>
              <a:t>أَصْدِقاءُ, أَغْنِياءُ, أقْوِياءُ</a:t>
            </a:r>
            <a:r>
              <a:rPr lang="sv-SE" sz="2800" dirty="0">
                <a:solidFill>
                  <a:srgbClr val="FFFFFF"/>
                </a:solidFill>
              </a:rPr>
              <a:t>   b) </a:t>
            </a:r>
            <a:r>
              <a:rPr lang="ar-SA" sz="2800" dirty="0">
                <a:solidFill>
                  <a:schemeClr val="bg1"/>
                </a:solidFill>
              </a:rPr>
              <a:t>فُعَلاءُ</a:t>
            </a:r>
            <a:r>
              <a:rPr lang="sv-SE" sz="2800" dirty="0">
                <a:solidFill>
                  <a:srgbClr val="FFFFFF"/>
                </a:solidFill>
              </a:rPr>
              <a:t>: </a:t>
            </a:r>
            <a:r>
              <a:rPr lang="ar-SA" sz="2800" dirty="0">
                <a:solidFill>
                  <a:srgbClr val="FFFFFF"/>
                </a:solidFill>
              </a:rPr>
              <a:t>فُقراءُ, زُملاءُ, وُزَراءُ</a:t>
            </a:r>
            <a:endParaRPr lang="sv-SE" sz="2800" dirty="0">
              <a:solidFill>
                <a:srgbClr val="FFFFFF"/>
              </a:solidFill>
            </a:endParaRPr>
          </a:p>
          <a:p>
            <a:pPr marL="0" indent="0">
              <a:lnSpc>
                <a:spcPct val="120000"/>
              </a:lnSpc>
              <a:buNone/>
            </a:pPr>
            <a:r>
              <a:rPr lang="sv-SE" sz="2800" dirty="0">
                <a:solidFill>
                  <a:srgbClr val="FFFFFF"/>
                </a:solidFill>
              </a:rPr>
              <a:t>c) </a:t>
            </a:r>
            <a:r>
              <a:rPr lang="ar-SA" sz="2800" dirty="0">
                <a:solidFill>
                  <a:schemeClr val="bg1"/>
                </a:solidFill>
              </a:rPr>
              <a:t>مَفاعِلُ</a:t>
            </a:r>
            <a:r>
              <a:rPr lang="sv-SE" sz="2800" dirty="0">
                <a:solidFill>
                  <a:srgbClr val="FFFFFF"/>
                </a:solidFill>
              </a:rPr>
              <a:t>: </a:t>
            </a:r>
            <a:r>
              <a:rPr lang="ar-SA" sz="2800" dirty="0">
                <a:solidFill>
                  <a:srgbClr val="FFFFFF"/>
                </a:solidFill>
              </a:rPr>
              <a:t>مساجدُ, فنادقُ, مَكاتبُ</a:t>
            </a:r>
            <a:r>
              <a:rPr lang="sv-SE" sz="2800" dirty="0">
                <a:solidFill>
                  <a:srgbClr val="FFFFFF"/>
                </a:solidFill>
              </a:rPr>
              <a:t>     d) </a:t>
            </a:r>
            <a:r>
              <a:rPr lang="ar-SA" sz="2800" dirty="0">
                <a:solidFill>
                  <a:schemeClr val="bg1"/>
                </a:solidFill>
              </a:rPr>
              <a:t>مَفاعِيْلُ</a:t>
            </a:r>
            <a:r>
              <a:rPr lang="sv-SE" sz="2800" dirty="0">
                <a:solidFill>
                  <a:srgbClr val="FFFFFF"/>
                </a:solidFill>
              </a:rPr>
              <a:t>: </a:t>
            </a:r>
            <a:r>
              <a:rPr lang="ar-SA" sz="2800" dirty="0">
                <a:solidFill>
                  <a:srgbClr val="FFFFFF"/>
                </a:solidFill>
              </a:rPr>
              <a:t>مناديلُ, مفاتيحُ, فَناجينُ</a:t>
            </a:r>
            <a:endParaRPr lang="sv-SE" dirty="0">
              <a:solidFill>
                <a:srgbClr val="FFFFFF"/>
              </a:solidFill>
            </a:endParaRPr>
          </a:p>
        </p:txBody>
      </p:sp>
      <p:sp>
        <p:nvSpPr>
          <p:cNvPr id="4" name="Platshållare för bildnummer 3">
            <a:extLst>
              <a:ext uri="{FF2B5EF4-FFF2-40B4-BE49-F238E27FC236}">
                <a16:creationId xmlns:a16="http://schemas.microsoft.com/office/drawing/2014/main" id="{312A0876-685E-402C-9079-2F1157E3FDEE}"/>
              </a:ext>
            </a:extLst>
          </p:cNvPr>
          <p:cNvSpPr>
            <a:spLocks noGrp="1"/>
          </p:cNvSpPr>
          <p:nvPr>
            <p:ph type="sldNum" sz="quarter" idx="12"/>
          </p:nvPr>
        </p:nvSpPr>
        <p:spPr/>
        <p:txBody>
          <a:bodyPr/>
          <a:lstStyle/>
          <a:p>
            <a:fld id="{177D6179-9D4F-9247-ABDE-D082469CF89C}" type="slidenum">
              <a:rPr lang="sv-SE" smtClean="0"/>
              <a:t>134</a:t>
            </a:fld>
            <a:endParaRPr lang="sv-SE"/>
          </a:p>
        </p:txBody>
      </p:sp>
      <p:sp>
        <p:nvSpPr>
          <p:cNvPr id="5" name="Rektangel: rundade hörn 4">
            <a:extLst>
              <a:ext uri="{FF2B5EF4-FFF2-40B4-BE49-F238E27FC236}">
                <a16:creationId xmlns:a16="http://schemas.microsoft.com/office/drawing/2014/main" id="{D5DD5E07-2EB3-45BB-B039-D52F66261B76}"/>
              </a:ext>
            </a:extLst>
          </p:cNvPr>
          <p:cNvSpPr/>
          <p:nvPr/>
        </p:nvSpPr>
        <p:spPr>
          <a:xfrm>
            <a:off x="7741920" y="2905474"/>
            <a:ext cx="2306320" cy="782320"/>
          </a:xfrm>
          <a:prstGeom prst="roundRect">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Precis som nr 4</a:t>
            </a:r>
          </a:p>
        </p:txBody>
      </p:sp>
      <p:sp>
        <p:nvSpPr>
          <p:cNvPr id="6" name="Pil: höger 5">
            <a:extLst>
              <a:ext uri="{FF2B5EF4-FFF2-40B4-BE49-F238E27FC236}">
                <a16:creationId xmlns:a16="http://schemas.microsoft.com/office/drawing/2014/main" id="{AC76AD99-504D-4D43-96D1-57E10C2F3073}"/>
              </a:ext>
            </a:extLst>
          </p:cNvPr>
          <p:cNvSpPr/>
          <p:nvPr/>
        </p:nvSpPr>
        <p:spPr>
          <a:xfrm rot="10800000">
            <a:off x="6482080" y="3095334"/>
            <a:ext cx="822960" cy="468000"/>
          </a:xfrm>
          <a:prstGeom prst="rightArrow">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117696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4ED0E0-BC2C-4FA2-ADA7-C7A5ED2E3F78}"/>
              </a:ext>
            </a:extLst>
          </p:cNvPr>
          <p:cNvSpPr>
            <a:spLocks noGrp="1"/>
          </p:cNvSpPr>
          <p:nvPr>
            <p:ph type="ctrTitle"/>
          </p:nvPr>
        </p:nvSpPr>
        <p:spPr/>
        <p:txBody>
          <a:bodyPr/>
          <a:lstStyle/>
          <a:p>
            <a:r>
              <a:rPr lang="sv-SE" dirty="0"/>
              <a:t>Lektion 23</a:t>
            </a:r>
          </a:p>
        </p:txBody>
      </p:sp>
      <p:sp>
        <p:nvSpPr>
          <p:cNvPr id="5" name="Underrubrik 4">
            <a:extLst>
              <a:ext uri="{FF2B5EF4-FFF2-40B4-BE49-F238E27FC236}">
                <a16:creationId xmlns:a16="http://schemas.microsoft.com/office/drawing/2014/main" id="{48AE74C4-2D71-4FED-8363-D14EEE224291}"/>
              </a:ext>
            </a:extLst>
          </p:cNvPr>
          <p:cNvSpPr>
            <a:spLocks noGrp="1"/>
          </p:cNvSpPr>
          <p:nvPr>
            <p:ph type="subTitle" idx="1"/>
          </p:nvPr>
        </p:nvSpPr>
        <p:spPr/>
        <p:txBody>
          <a:bodyPr/>
          <a:lstStyle/>
          <a:p>
            <a:r>
              <a:rPr lang="ar-SA" sz="2400" dirty="0"/>
              <a:t>المَمْنوعُ مْنَ الصَّرْفِ</a:t>
            </a:r>
          </a:p>
          <a:p>
            <a:r>
              <a:rPr lang="sv-SE" dirty="0"/>
              <a:t>Del </a:t>
            </a:r>
            <a:r>
              <a:rPr lang="ar-SA" dirty="0"/>
              <a:t>2</a:t>
            </a:r>
            <a:endParaRPr lang="sv-SE" dirty="0"/>
          </a:p>
        </p:txBody>
      </p:sp>
      <p:sp>
        <p:nvSpPr>
          <p:cNvPr id="4" name="Platshållare för bildnummer 3">
            <a:extLst>
              <a:ext uri="{FF2B5EF4-FFF2-40B4-BE49-F238E27FC236}">
                <a16:creationId xmlns:a16="http://schemas.microsoft.com/office/drawing/2014/main" id="{6996770F-9C4B-4CB3-8C0D-039444C25008}"/>
              </a:ext>
            </a:extLst>
          </p:cNvPr>
          <p:cNvSpPr>
            <a:spLocks noGrp="1"/>
          </p:cNvSpPr>
          <p:nvPr>
            <p:ph type="sldNum" sz="quarter" idx="12"/>
          </p:nvPr>
        </p:nvSpPr>
        <p:spPr/>
        <p:txBody>
          <a:bodyPr/>
          <a:lstStyle/>
          <a:p>
            <a:fld id="{177D6179-9D4F-9247-ABDE-D082469CF89C}" type="slidenum">
              <a:rPr lang="sv-SE" smtClean="0"/>
              <a:t>135</a:t>
            </a:fld>
            <a:endParaRPr lang="sv-SE"/>
          </a:p>
        </p:txBody>
      </p:sp>
    </p:spTree>
    <p:extLst>
      <p:ext uri="{BB962C8B-B14F-4D97-AF65-F5344CB8AC3E}">
        <p14:creationId xmlns:p14="http://schemas.microsoft.com/office/powerpoint/2010/main" val="1663968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374A3C-00C2-462A-BE27-09D87B75D403}"/>
              </a:ext>
            </a:extLst>
          </p:cNvPr>
          <p:cNvSpPr>
            <a:spLocks noGrp="1"/>
          </p:cNvSpPr>
          <p:nvPr>
            <p:ph type="title"/>
          </p:nvPr>
        </p:nvSpPr>
        <p:spPr/>
        <p:txBody>
          <a:bodyPr/>
          <a:lstStyle/>
          <a:p>
            <a:r>
              <a:rPr lang="sv-SE" dirty="0"/>
              <a:t>5 nya ord</a:t>
            </a:r>
          </a:p>
        </p:txBody>
      </p:sp>
      <p:sp>
        <p:nvSpPr>
          <p:cNvPr id="3" name="Platshållare för innehåll 2">
            <a:extLst>
              <a:ext uri="{FF2B5EF4-FFF2-40B4-BE49-F238E27FC236}">
                <a16:creationId xmlns:a16="http://schemas.microsoft.com/office/drawing/2014/main" id="{A359A4B3-DF37-478F-AC75-18423C46720A}"/>
              </a:ext>
            </a:extLst>
          </p:cNvPr>
          <p:cNvSpPr>
            <a:spLocks noGrp="1"/>
          </p:cNvSpPr>
          <p:nvPr>
            <p:ph idx="1"/>
          </p:nvPr>
        </p:nvSpPr>
        <p:spPr>
          <a:xfrm>
            <a:off x="233215" y="2243586"/>
            <a:ext cx="11537376" cy="3814764"/>
          </a:xfrm>
          <a:ln>
            <a:noFill/>
          </a:ln>
        </p:spPr>
        <p:txBody>
          <a:bodyPr/>
          <a:lstStyle/>
          <a:p>
            <a:pPr marL="0" indent="0">
              <a:buNone/>
            </a:pPr>
            <a:r>
              <a:rPr lang="sv-SE" dirty="0">
                <a:solidFill>
                  <a:srgbClr val="FFFFFF"/>
                </a:solidFill>
              </a:rPr>
              <a:t>1. Mat = </a:t>
            </a:r>
            <a:r>
              <a:rPr lang="ar-SA" dirty="0">
                <a:solidFill>
                  <a:srgbClr val="FFFFFF"/>
                </a:solidFill>
              </a:rPr>
              <a:t>طَعام ج أَطْعِمَةٌ</a:t>
            </a:r>
          </a:p>
          <a:p>
            <a:pPr marL="0" indent="0">
              <a:buNone/>
            </a:pPr>
            <a:r>
              <a:rPr lang="ar-SA" dirty="0">
                <a:solidFill>
                  <a:srgbClr val="FFFFFF"/>
                </a:solidFill>
              </a:rPr>
              <a:t>2</a:t>
            </a:r>
            <a:r>
              <a:rPr lang="sv-SE" dirty="0">
                <a:solidFill>
                  <a:srgbClr val="FFFFFF"/>
                </a:solidFill>
              </a:rPr>
              <a:t>. Kött = </a:t>
            </a:r>
            <a:r>
              <a:rPr lang="ar-SA" dirty="0">
                <a:solidFill>
                  <a:srgbClr val="FFFFFF"/>
                </a:solidFill>
              </a:rPr>
              <a:t>لَحْم ج لُحومٌ</a:t>
            </a:r>
            <a:endParaRPr lang="sv-SE" dirty="0">
              <a:solidFill>
                <a:srgbClr val="FFFFFF"/>
              </a:solidFill>
            </a:endParaRPr>
          </a:p>
          <a:p>
            <a:pPr marL="0" indent="0">
              <a:buNone/>
            </a:pPr>
            <a:r>
              <a:rPr lang="sv-SE" dirty="0">
                <a:solidFill>
                  <a:schemeClr val="tx1"/>
                </a:solidFill>
              </a:rPr>
              <a:t>3. Salt = </a:t>
            </a:r>
            <a:r>
              <a:rPr lang="ar-SA" dirty="0">
                <a:solidFill>
                  <a:schemeClr val="tx1"/>
                </a:solidFill>
              </a:rPr>
              <a:t>مِلْح ج أَملاحٌ</a:t>
            </a:r>
          </a:p>
          <a:p>
            <a:pPr marL="0" indent="0">
              <a:buNone/>
            </a:pPr>
            <a:r>
              <a:rPr lang="sv-SE" dirty="0">
                <a:solidFill>
                  <a:srgbClr val="FFFFFF"/>
                </a:solidFill>
              </a:rPr>
              <a:t>4. Mjölk = </a:t>
            </a:r>
            <a:r>
              <a:rPr lang="ar-SA" dirty="0">
                <a:solidFill>
                  <a:srgbClr val="FFFFFF"/>
                </a:solidFill>
              </a:rPr>
              <a:t>حَليبٌ</a:t>
            </a:r>
            <a:endParaRPr lang="sv-SE" dirty="0">
              <a:solidFill>
                <a:srgbClr val="FFFFFF"/>
              </a:solidFill>
            </a:endParaRPr>
          </a:p>
          <a:p>
            <a:pPr marL="0" indent="0">
              <a:buNone/>
            </a:pPr>
            <a:r>
              <a:rPr lang="sv-SE" dirty="0">
                <a:solidFill>
                  <a:srgbClr val="FFFFFF"/>
                </a:solidFill>
              </a:rPr>
              <a:t>5. Ris = </a:t>
            </a:r>
            <a:r>
              <a:rPr lang="ar-SA">
                <a:solidFill>
                  <a:schemeClr val="tx1"/>
                </a:solidFill>
              </a:rPr>
              <a:t>رُزٌّ</a:t>
            </a:r>
            <a:endParaRPr lang="sv-SE" dirty="0">
              <a:solidFill>
                <a:schemeClr val="tx1"/>
              </a:solidFill>
            </a:endParaRPr>
          </a:p>
        </p:txBody>
      </p:sp>
      <p:sp>
        <p:nvSpPr>
          <p:cNvPr id="4" name="Platshållare för bildnummer 3">
            <a:extLst>
              <a:ext uri="{FF2B5EF4-FFF2-40B4-BE49-F238E27FC236}">
                <a16:creationId xmlns:a16="http://schemas.microsoft.com/office/drawing/2014/main" id="{AC5C61B5-3E76-449C-AC02-7BB48DAA5D2B}"/>
              </a:ext>
            </a:extLst>
          </p:cNvPr>
          <p:cNvSpPr>
            <a:spLocks noGrp="1"/>
          </p:cNvSpPr>
          <p:nvPr>
            <p:ph type="sldNum" sz="quarter" idx="12"/>
          </p:nvPr>
        </p:nvSpPr>
        <p:spPr/>
        <p:txBody>
          <a:bodyPr/>
          <a:lstStyle/>
          <a:p>
            <a:fld id="{177D6179-9D4F-9247-ABDE-D082469CF89C}" type="slidenum">
              <a:rPr lang="sv-SE" smtClean="0"/>
              <a:t>136</a:t>
            </a:fld>
            <a:endParaRPr lang="sv-SE"/>
          </a:p>
        </p:txBody>
      </p:sp>
    </p:spTree>
    <p:extLst>
      <p:ext uri="{BB962C8B-B14F-4D97-AF65-F5344CB8AC3E}">
        <p14:creationId xmlns:p14="http://schemas.microsoft.com/office/powerpoint/2010/main" val="1259097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67C80B-05C8-499B-97E0-F293575AF456}"/>
              </a:ext>
            </a:extLst>
          </p:cNvPr>
          <p:cNvSpPr>
            <a:spLocks noGrp="1"/>
          </p:cNvSpPr>
          <p:nvPr>
            <p:ph type="title"/>
          </p:nvPr>
        </p:nvSpPr>
        <p:spPr/>
        <p:txBody>
          <a:bodyPr/>
          <a:lstStyle/>
          <a:p>
            <a:r>
              <a:rPr lang="sv-SE" dirty="0"/>
              <a:t>Vad kommer vi lära oss här?</a:t>
            </a:r>
          </a:p>
        </p:txBody>
      </p:sp>
      <p:sp>
        <p:nvSpPr>
          <p:cNvPr id="3" name="Platshållare för innehåll 2">
            <a:extLst>
              <a:ext uri="{FF2B5EF4-FFF2-40B4-BE49-F238E27FC236}">
                <a16:creationId xmlns:a16="http://schemas.microsoft.com/office/drawing/2014/main" id="{2E73AF4B-E53C-41C0-B59F-584269FAEC27}"/>
              </a:ext>
            </a:extLst>
          </p:cNvPr>
          <p:cNvSpPr>
            <a:spLocks noGrp="1"/>
          </p:cNvSpPr>
          <p:nvPr>
            <p:ph idx="1"/>
          </p:nvPr>
        </p:nvSpPr>
        <p:spPr/>
        <p:txBody>
          <a:bodyPr/>
          <a:lstStyle/>
          <a:p>
            <a:pPr marL="0" indent="0">
              <a:buNone/>
            </a:pPr>
            <a:r>
              <a:rPr lang="sv-SE" dirty="0">
                <a:solidFill>
                  <a:schemeClr val="tx1"/>
                </a:solidFill>
              </a:rPr>
              <a:t>I denna sista lektion kommer vi att lära oss en ny grammatisk princip: </a:t>
            </a:r>
            <a:r>
              <a:rPr lang="sv-SE" i="1" dirty="0">
                <a:solidFill>
                  <a:schemeClr val="tx1"/>
                </a:solidFill>
              </a:rPr>
              <a:t>Al-</a:t>
            </a:r>
            <a:r>
              <a:rPr lang="sv-SE" i="1" dirty="0" err="1">
                <a:solidFill>
                  <a:schemeClr val="tx1"/>
                </a:solidFill>
              </a:rPr>
              <a:t>mamnuu</a:t>
            </a:r>
            <a:r>
              <a:rPr lang="sv-SE" i="1" dirty="0">
                <a:solidFill>
                  <a:schemeClr val="tx1"/>
                </a:solidFill>
              </a:rPr>
              <a:t>’ min as-</a:t>
            </a:r>
            <a:r>
              <a:rPr lang="sv-SE" i="1" dirty="0" err="1">
                <a:solidFill>
                  <a:schemeClr val="tx1"/>
                </a:solidFill>
              </a:rPr>
              <a:t>sarf</a:t>
            </a:r>
            <a:r>
              <a:rPr lang="sv-SE" dirty="0">
                <a:solidFill>
                  <a:schemeClr val="tx1"/>
                </a:solidFill>
              </a:rPr>
              <a:t> behandlas annorlunda i en </a:t>
            </a:r>
            <a:r>
              <a:rPr lang="sv-SE" i="1" dirty="0">
                <a:solidFill>
                  <a:schemeClr val="tx1"/>
                </a:solidFill>
              </a:rPr>
              <a:t>viss</a:t>
            </a:r>
            <a:r>
              <a:rPr lang="sv-SE" dirty="0">
                <a:solidFill>
                  <a:schemeClr val="tx1"/>
                </a:solidFill>
              </a:rPr>
              <a:t> situation, rent grammatiskt. Vi kommer att lära oss en undantagsregel, och dessa undantag förekommer frekvent i språket, och lärs ut efter att man behärskat grunderna.</a:t>
            </a:r>
          </a:p>
        </p:txBody>
      </p:sp>
      <p:sp>
        <p:nvSpPr>
          <p:cNvPr id="4" name="Platshållare för bildnummer 3">
            <a:extLst>
              <a:ext uri="{FF2B5EF4-FFF2-40B4-BE49-F238E27FC236}">
                <a16:creationId xmlns:a16="http://schemas.microsoft.com/office/drawing/2014/main" id="{00ECFFD5-7F04-4B42-8E3D-8080A209AA1F}"/>
              </a:ext>
            </a:extLst>
          </p:cNvPr>
          <p:cNvSpPr>
            <a:spLocks noGrp="1"/>
          </p:cNvSpPr>
          <p:nvPr>
            <p:ph type="sldNum" sz="quarter" idx="12"/>
          </p:nvPr>
        </p:nvSpPr>
        <p:spPr/>
        <p:txBody>
          <a:bodyPr/>
          <a:lstStyle/>
          <a:p>
            <a:fld id="{177D6179-9D4F-9247-ABDE-D082469CF89C}" type="slidenum">
              <a:rPr lang="sv-SE" smtClean="0"/>
              <a:t>137</a:t>
            </a:fld>
            <a:endParaRPr lang="sv-SE"/>
          </a:p>
        </p:txBody>
      </p:sp>
    </p:spTree>
    <p:extLst>
      <p:ext uri="{BB962C8B-B14F-4D97-AF65-F5344CB8AC3E}">
        <p14:creationId xmlns:p14="http://schemas.microsoft.com/office/powerpoint/2010/main" val="977614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DD1B4E-8060-46F5-A40A-4C6E59BA8501}"/>
              </a:ext>
            </a:extLst>
          </p:cNvPr>
          <p:cNvSpPr>
            <a:spLocks noGrp="1"/>
          </p:cNvSpPr>
          <p:nvPr>
            <p:ph type="title"/>
          </p:nvPr>
        </p:nvSpPr>
        <p:spPr/>
        <p:txBody>
          <a:bodyPr/>
          <a:lstStyle/>
          <a:p>
            <a:r>
              <a:rPr lang="sv-SE" dirty="0"/>
              <a:t> </a:t>
            </a:r>
            <a:r>
              <a:rPr lang="ar-SA" dirty="0"/>
              <a:t>الممنوع من الصرف</a:t>
            </a:r>
            <a:r>
              <a:rPr lang="sv-SE" dirty="0"/>
              <a:t> i genitiv form</a:t>
            </a:r>
          </a:p>
        </p:txBody>
      </p:sp>
      <p:sp>
        <p:nvSpPr>
          <p:cNvPr id="3" name="Platshållare för innehåll 2">
            <a:extLst>
              <a:ext uri="{FF2B5EF4-FFF2-40B4-BE49-F238E27FC236}">
                <a16:creationId xmlns:a16="http://schemas.microsoft.com/office/drawing/2014/main" id="{E5CC8D57-AE5F-40AE-8036-4B4F5EC5181C}"/>
              </a:ext>
            </a:extLst>
          </p:cNvPr>
          <p:cNvSpPr>
            <a:spLocks noGrp="1"/>
          </p:cNvSpPr>
          <p:nvPr>
            <p:ph idx="1"/>
          </p:nvPr>
        </p:nvSpPr>
        <p:spPr>
          <a:xfrm>
            <a:off x="274320" y="2133600"/>
            <a:ext cx="11609285" cy="4724400"/>
          </a:xfrm>
        </p:spPr>
        <p:txBody>
          <a:bodyPr/>
          <a:lstStyle/>
          <a:p>
            <a:pPr marL="0" indent="0">
              <a:buNone/>
            </a:pPr>
            <a:r>
              <a:rPr lang="sv-SE" dirty="0">
                <a:solidFill>
                  <a:schemeClr val="tx1"/>
                </a:solidFill>
              </a:rPr>
              <a:t>Om ett ord som är </a:t>
            </a:r>
            <a:r>
              <a:rPr lang="sv-SE" i="1" dirty="0" err="1">
                <a:solidFill>
                  <a:schemeClr val="tx1"/>
                </a:solidFill>
              </a:rPr>
              <a:t>mamnuu</a:t>
            </a:r>
            <a:r>
              <a:rPr lang="sv-SE" i="1" dirty="0">
                <a:solidFill>
                  <a:schemeClr val="tx1"/>
                </a:solidFill>
              </a:rPr>
              <a:t>’ min as-</a:t>
            </a:r>
            <a:r>
              <a:rPr lang="sv-SE" i="1" dirty="0" err="1">
                <a:solidFill>
                  <a:schemeClr val="tx1"/>
                </a:solidFill>
              </a:rPr>
              <a:t>sarf</a:t>
            </a:r>
            <a:r>
              <a:rPr lang="sv-SE" i="1" dirty="0">
                <a:solidFill>
                  <a:schemeClr val="tx1"/>
                </a:solidFill>
              </a:rPr>
              <a:t> </a:t>
            </a:r>
            <a:r>
              <a:rPr lang="sv-SE" dirty="0">
                <a:solidFill>
                  <a:schemeClr val="tx1"/>
                </a:solidFill>
              </a:rPr>
              <a:t>blir </a:t>
            </a:r>
            <a:r>
              <a:rPr lang="sv-SE" i="1" dirty="0">
                <a:solidFill>
                  <a:schemeClr val="tx1"/>
                </a:solidFill>
              </a:rPr>
              <a:t>majrur</a:t>
            </a:r>
            <a:r>
              <a:rPr lang="sv-SE" dirty="0">
                <a:solidFill>
                  <a:schemeClr val="tx1"/>
                </a:solidFill>
              </a:rPr>
              <a:t> dvs genitiv, </a:t>
            </a:r>
            <a:r>
              <a:rPr lang="sv-SE" u="sng" dirty="0">
                <a:solidFill>
                  <a:schemeClr val="tx1"/>
                </a:solidFill>
              </a:rPr>
              <a:t>får det en </a:t>
            </a:r>
            <a:r>
              <a:rPr lang="sv-SE" i="1" u="sng" dirty="0" err="1">
                <a:solidFill>
                  <a:schemeClr val="tx1"/>
                </a:solidFill>
              </a:rPr>
              <a:t>Fathah</a:t>
            </a:r>
            <a:r>
              <a:rPr lang="sv-SE" u="sng" dirty="0">
                <a:solidFill>
                  <a:schemeClr val="tx1"/>
                </a:solidFill>
              </a:rPr>
              <a:t> istället för en </a:t>
            </a:r>
            <a:r>
              <a:rPr lang="sv-SE" i="1" u="sng" dirty="0" err="1">
                <a:solidFill>
                  <a:schemeClr val="tx1"/>
                </a:solidFill>
              </a:rPr>
              <a:t>Kasrah</a:t>
            </a:r>
            <a:r>
              <a:rPr lang="sv-SE" dirty="0">
                <a:solidFill>
                  <a:schemeClr val="tx1"/>
                </a:solidFill>
              </a:rPr>
              <a:t>. Grunden är att </a:t>
            </a:r>
            <a:r>
              <a:rPr lang="sv-SE" i="1" dirty="0">
                <a:solidFill>
                  <a:schemeClr val="tx1"/>
                </a:solidFill>
              </a:rPr>
              <a:t>majrur</a:t>
            </a:r>
            <a:r>
              <a:rPr lang="sv-SE" dirty="0">
                <a:solidFill>
                  <a:schemeClr val="tx1"/>
                </a:solidFill>
              </a:rPr>
              <a:t> leder till en </a:t>
            </a:r>
            <a:r>
              <a:rPr lang="sv-SE" i="1" dirty="0" err="1">
                <a:solidFill>
                  <a:schemeClr val="tx1"/>
                </a:solidFill>
              </a:rPr>
              <a:t>kasrah</a:t>
            </a:r>
            <a:r>
              <a:rPr lang="sv-SE" dirty="0">
                <a:solidFill>
                  <a:schemeClr val="tx1"/>
                </a:solidFill>
              </a:rPr>
              <a:t>, men </a:t>
            </a:r>
            <a:r>
              <a:rPr lang="sv-SE" dirty="0" err="1">
                <a:solidFill>
                  <a:schemeClr val="tx1"/>
                </a:solidFill>
              </a:rPr>
              <a:t>mamnuu</a:t>
            </a:r>
            <a:r>
              <a:rPr lang="sv-SE" dirty="0">
                <a:solidFill>
                  <a:schemeClr val="tx1"/>
                </a:solidFill>
              </a:rPr>
              <a:t>’ min as-</a:t>
            </a:r>
            <a:r>
              <a:rPr lang="sv-SE" dirty="0" err="1">
                <a:solidFill>
                  <a:schemeClr val="tx1"/>
                </a:solidFill>
              </a:rPr>
              <a:t>sarf</a:t>
            </a:r>
            <a:r>
              <a:rPr lang="sv-SE" dirty="0">
                <a:solidFill>
                  <a:schemeClr val="tx1"/>
                </a:solidFill>
              </a:rPr>
              <a:t> är ett undantag i detta fall.</a:t>
            </a:r>
          </a:p>
          <a:p>
            <a:pPr marL="0" indent="0">
              <a:buNone/>
            </a:pPr>
            <a:endParaRPr lang="sv-SE" dirty="0">
              <a:solidFill>
                <a:srgbClr val="FFFFFF"/>
              </a:solidFill>
            </a:endParaRPr>
          </a:p>
          <a:p>
            <a:pPr marL="0" indent="0">
              <a:buNone/>
            </a:pPr>
            <a:r>
              <a:rPr lang="sv-SE" dirty="0">
                <a:solidFill>
                  <a:srgbClr val="FFFFFF"/>
                </a:solidFill>
              </a:rPr>
              <a:t>										</a:t>
            </a:r>
            <a:r>
              <a:rPr lang="ar-SA" dirty="0">
                <a:solidFill>
                  <a:srgbClr val="FFFFFF"/>
                </a:solidFill>
              </a:rPr>
              <a:t>كتابُ محم</a:t>
            </a:r>
            <a:r>
              <a:rPr lang="ar-SA" dirty="0"/>
              <a:t>دٍ</a:t>
            </a:r>
            <a:r>
              <a:rPr lang="sv-SE" dirty="0">
                <a:solidFill>
                  <a:schemeClr val="bg1"/>
                </a:solidFill>
              </a:rPr>
              <a:t>	</a:t>
            </a:r>
            <a:endParaRPr lang="ar-SA" dirty="0">
              <a:solidFill>
                <a:srgbClr val="FFFFFF"/>
              </a:solidFill>
            </a:endParaRPr>
          </a:p>
          <a:p>
            <a:pPr marL="0" indent="0">
              <a:buNone/>
            </a:pPr>
            <a:r>
              <a:rPr lang="sv-SE" dirty="0">
                <a:solidFill>
                  <a:srgbClr val="FFFFFF"/>
                </a:solidFill>
              </a:rPr>
              <a:t>										</a:t>
            </a:r>
            <a:r>
              <a:rPr lang="ar-SA" dirty="0">
                <a:solidFill>
                  <a:prstClr val="white"/>
                </a:solidFill>
              </a:rPr>
              <a:t> كتابُ </a:t>
            </a:r>
            <a:r>
              <a:rPr lang="ar-SA" dirty="0">
                <a:solidFill>
                  <a:srgbClr val="FFFFFF"/>
                </a:solidFill>
              </a:rPr>
              <a:t>أحم</a:t>
            </a:r>
            <a:r>
              <a:rPr lang="ar-SA" dirty="0"/>
              <a:t>د</a:t>
            </a:r>
            <a:r>
              <a:rPr lang="ar-SA" dirty="0">
                <a:solidFill>
                  <a:srgbClr val="FFFFFF"/>
                </a:solidFill>
              </a:rPr>
              <a:t>َ</a:t>
            </a:r>
            <a:r>
              <a:rPr lang="sv-SE" dirty="0">
                <a:solidFill>
                  <a:srgbClr val="FFFFFF"/>
                </a:solidFill>
              </a:rPr>
              <a:t>  </a:t>
            </a:r>
          </a:p>
          <a:p>
            <a:pPr marL="0" indent="0">
              <a:buNone/>
            </a:pPr>
            <a:endParaRPr lang="sv-SE" dirty="0">
              <a:solidFill>
                <a:srgbClr val="FFFFFF"/>
              </a:solidFill>
            </a:endParaRPr>
          </a:p>
          <a:p>
            <a:pPr marL="0" indent="0">
              <a:buNone/>
            </a:pPr>
            <a:r>
              <a:rPr lang="sv-SE" dirty="0">
                <a:solidFill>
                  <a:schemeClr val="tx1"/>
                </a:solidFill>
              </a:rPr>
              <a:t>..och precis på detta sätt fungerar de övriga 8 kategorierna av </a:t>
            </a:r>
            <a:r>
              <a:rPr lang="ar-SA" dirty="0">
                <a:solidFill>
                  <a:schemeClr val="tx1"/>
                </a:solidFill>
              </a:rPr>
              <a:t>الممنوع من الصرف</a:t>
            </a:r>
            <a:r>
              <a:rPr lang="sv-SE" dirty="0">
                <a:solidFill>
                  <a:schemeClr val="tx1"/>
                </a:solidFill>
              </a:rPr>
              <a:t>.  </a:t>
            </a:r>
            <a:endParaRPr lang="ar-SA" dirty="0">
              <a:solidFill>
                <a:schemeClr val="tx1"/>
              </a:solidFill>
            </a:endParaRPr>
          </a:p>
          <a:p>
            <a:pPr marL="0" indent="0">
              <a:buNone/>
            </a:pPr>
            <a:r>
              <a:rPr lang="sv-SE" dirty="0">
                <a:solidFill>
                  <a:srgbClr val="FFFFFF"/>
                </a:solidFill>
              </a:rPr>
              <a:t>                            </a:t>
            </a:r>
          </a:p>
        </p:txBody>
      </p:sp>
      <p:sp>
        <p:nvSpPr>
          <p:cNvPr id="4" name="Platshållare för bildnummer 3">
            <a:extLst>
              <a:ext uri="{FF2B5EF4-FFF2-40B4-BE49-F238E27FC236}">
                <a16:creationId xmlns:a16="http://schemas.microsoft.com/office/drawing/2014/main" id="{79BAA050-DBB1-46DA-A98D-43CD4AD056C6}"/>
              </a:ext>
            </a:extLst>
          </p:cNvPr>
          <p:cNvSpPr>
            <a:spLocks noGrp="1"/>
          </p:cNvSpPr>
          <p:nvPr>
            <p:ph type="sldNum" sz="quarter" idx="12"/>
          </p:nvPr>
        </p:nvSpPr>
        <p:spPr/>
        <p:txBody>
          <a:bodyPr/>
          <a:lstStyle/>
          <a:p>
            <a:fld id="{177D6179-9D4F-9247-ABDE-D082469CF89C}" type="slidenum">
              <a:rPr lang="sv-SE" smtClean="0"/>
              <a:t>138</a:t>
            </a:fld>
            <a:endParaRPr lang="sv-SE"/>
          </a:p>
        </p:txBody>
      </p:sp>
      <p:sp>
        <p:nvSpPr>
          <p:cNvPr id="10" name="Rektangel: rundade hörn 9">
            <a:extLst>
              <a:ext uri="{FF2B5EF4-FFF2-40B4-BE49-F238E27FC236}">
                <a16:creationId xmlns:a16="http://schemas.microsoft.com/office/drawing/2014/main" id="{5289E061-509E-4E67-845C-8773DF936D2D}"/>
              </a:ext>
            </a:extLst>
          </p:cNvPr>
          <p:cNvSpPr/>
          <p:nvPr/>
        </p:nvSpPr>
        <p:spPr>
          <a:xfrm>
            <a:off x="4973320" y="3652806"/>
            <a:ext cx="3048000" cy="873727"/>
          </a:xfrm>
          <a:prstGeom prst="roundRect">
            <a:avLst/>
          </a:prstGeom>
          <a:solidFill>
            <a:srgbClr val="B22600"/>
          </a:solidFill>
          <a:ln w="19050">
            <a:solidFill>
              <a:schemeClr val="bg1"/>
            </a:solidFill>
            <a:prstDash val="solid"/>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FFFF"/>
                </a:solidFill>
              </a:rPr>
              <a:t>مجرور وعلامة جره الكسرة</a:t>
            </a:r>
            <a:endParaRPr lang="sv-SE" sz="2400" dirty="0">
              <a:solidFill>
                <a:srgbClr val="FFFFFF"/>
              </a:solidFill>
            </a:endParaRPr>
          </a:p>
          <a:p>
            <a:pPr algn="ctr"/>
            <a:r>
              <a:rPr lang="ar-SA" sz="2400" dirty="0">
                <a:solidFill>
                  <a:srgbClr val="FFFFFF"/>
                </a:solidFill>
              </a:rPr>
              <a:t>مجرور وعلامة جره الفتحة</a:t>
            </a:r>
            <a:endParaRPr lang="sv-SE" dirty="0">
              <a:solidFill>
                <a:srgbClr val="FFFFFF"/>
              </a:solidFill>
            </a:endParaRPr>
          </a:p>
        </p:txBody>
      </p:sp>
      <p:sp>
        <p:nvSpPr>
          <p:cNvPr id="6" name="Rektangel: rundade hörn 5">
            <a:extLst>
              <a:ext uri="{FF2B5EF4-FFF2-40B4-BE49-F238E27FC236}">
                <a16:creationId xmlns:a16="http://schemas.microsoft.com/office/drawing/2014/main" id="{1914B81E-1E5C-4D49-B640-4A0BB38A5A28}"/>
              </a:ext>
            </a:extLst>
          </p:cNvPr>
          <p:cNvSpPr/>
          <p:nvPr/>
        </p:nvSpPr>
        <p:spPr>
          <a:xfrm>
            <a:off x="521295" y="3461107"/>
            <a:ext cx="3123255" cy="1257124"/>
          </a:xfrm>
          <a:prstGeom prst="roundRect">
            <a:avLst/>
          </a:prstGeom>
          <a:solidFill>
            <a:srgbClr val="B22600"/>
          </a:solidFill>
          <a:ln w="19050">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ar-SA" sz="2400" dirty="0">
                <a:solidFill>
                  <a:prstClr val="white"/>
                </a:solidFill>
              </a:rPr>
              <a:t>كتابُ</a:t>
            </a:r>
            <a:r>
              <a:rPr lang="ar-SA" sz="2400" dirty="0">
                <a:solidFill>
                  <a:srgbClr val="FFFFFF"/>
                </a:solidFill>
              </a:rPr>
              <a:t> </a:t>
            </a:r>
            <a:r>
              <a:rPr lang="ar-SA" sz="2400" dirty="0">
                <a:solidFill>
                  <a:prstClr val="white"/>
                </a:solidFill>
              </a:rPr>
              <a:t>محمدٍ</a:t>
            </a:r>
            <a:r>
              <a:rPr lang="sv-SE" sz="2400" dirty="0">
                <a:solidFill>
                  <a:srgbClr val="FFFFFF"/>
                </a:solidFill>
              </a:rPr>
              <a:t>        </a:t>
            </a:r>
            <a:r>
              <a:rPr lang="ar-SA" sz="2400" dirty="0">
                <a:solidFill>
                  <a:srgbClr val="FFFFFF"/>
                </a:solidFill>
              </a:rPr>
              <a:t>في مكَّ</a:t>
            </a:r>
            <a:r>
              <a:rPr lang="ar-SA" sz="2400" dirty="0">
                <a:solidFill>
                  <a:schemeClr val="bg1"/>
                </a:solidFill>
              </a:rPr>
              <a:t>ةَ</a:t>
            </a:r>
            <a:r>
              <a:rPr lang="sv-SE" sz="2400" dirty="0">
                <a:solidFill>
                  <a:srgbClr val="FFFFFF"/>
                </a:solidFill>
              </a:rPr>
              <a:t>    </a:t>
            </a:r>
          </a:p>
          <a:p>
            <a:pPr lvl="0">
              <a:lnSpc>
                <a:spcPct val="90000"/>
              </a:lnSpc>
              <a:spcBef>
                <a:spcPts val="1000"/>
              </a:spcBef>
            </a:pPr>
            <a:r>
              <a:rPr lang="ar-SA" sz="2400" dirty="0">
                <a:solidFill>
                  <a:srgbClr val="FFFFFF"/>
                </a:solidFill>
              </a:rPr>
              <a:t>كتابُ أَحم</a:t>
            </a:r>
            <a:r>
              <a:rPr lang="ar-SA" sz="2400" dirty="0">
                <a:solidFill>
                  <a:schemeClr val="bg1"/>
                </a:solidFill>
              </a:rPr>
              <a:t>د</a:t>
            </a:r>
            <a:r>
              <a:rPr lang="ar-SA" sz="2400" dirty="0">
                <a:solidFill>
                  <a:srgbClr val="FFFFFF"/>
                </a:solidFill>
              </a:rPr>
              <a:t>َ</a:t>
            </a:r>
            <a:r>
              <a:rPr lang="sv-SE" sz="2400" dirty="0">
                <a:solidFill>
                  <a:srgbClr val="FFFFFF"/>
                </a:solidFill>
              </a:rPr>
              <a:t>     </a:t>
            </a:r>
            <a:r>
              <a:rPr lang="ar-SA" sz="2400" dirty="0">
                <a:solidFill>
                  <a:srgbClr val="FFFFFF"/>
                </a:solidFill>
              </a:rPr>
              <a:t> ثلاثةُ مساج</a:t>
            </a:r>
            <a:r>
              <a:rPr lang="ar-SA" sz="2400" dirty="0">
                <a:solidFill>
                  <a:schemeClr val="bg1"/>
                </a:solidFill>
              </a:rPr>
              <a:t>د</a:t>
            </a:r>
            <a:r>
              <a:rPr lang="ar-SA" sz="2400" dirty="0">
                <a:solidFill>
                  <a:srgbClr val="FFFFFF"/>
                </a:solidFill>
              </a:rPr>
              <a:t>َ</a:t>
            </a:r>
            <a:endParaRPr lang="sv-SE" dirty="0">
              <a:solidFill>
                <a:srgbClr val="FFFFFF"/>
              </a:solidFill>
            </a:endParaRPr>
          </a:p>
        </p:txBody>
      </p:sp>
      <p:cxnSp>
        <p:nvCxnSpPr>
          <p:cNvPr id="13" name="Rak pilkoppling 12">
            <a:extLst>
              <a:ext uri="{FF2B5EF4-FFF2-40B4-BE49-F238E27FC236}">
                <a16:creationId xmlns:a16="http://schemas.microsoft.com/office/drawing/2014/main" id="{B3E98D6F-9AA2-4D1E-8FFC-600954E99FED}"/>
              </a:ext>
            </a:extLst>
          </p:cNvPr>
          <p:cNvCxnSpPr/>
          <p:nvPr/>
        </p:nvCxnSpPr>
        <p:spPr>
          <a:xfrm flipH="1">
            <a:off x="8160469" y="3952240"/>
            <a:ext cx="1219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Rak pilkoppling 14">
            <a:extLst>
              <a:ext uri="{FF2B5EF4-FFF2-40B4-BE49-F238E27FC236}">
                <a16:creationId xmlns:a16="http://schemas.microsoft.com/office/drawing/2014/main" id="{FC553845-7C80-4BF2-8F3B-0465B7E2FA54}"/>
              </a:ext>
            </a:extLst>
          </p:cNvPr>
          <p:cNvCxnSpPr/>
          <p:nvPr/>
        </p:nvCxnSpPr>
        <p:spPr>
          <a:xfrm flipH="1">
            <a:off x="8160469" y="4358640"/>
            <a:ext cx="12192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856898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accent6">
                <a:lumMod val="60000"/>
                <a:lumOff val="4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5FCAA-1FC0-41C1-8F6C-D7496550E872}"/>
              </a:ext>
            </a:extLst>
          </p:cNvPr>
          <p:cNvSpPr>
            <a:spLocks noGrp="1"/>
          </p:cNvSpPr>
          <p:nvPr>
            <p:ph type="ctrTitle"/>
          </p:nvPr>
        </p:nvSpPr>
        <p:spPr/>
        <p:txBody>
          <a:bodyPr>
            <a:normAutofit/>
          </a:bodyPr>
          <a:lstStyle/>
          <a:p>
            <a:r>
              <a:rPr lang="sv-SE" dirty="0">
                <a:solidFill>
                  <a:srgbClr val="FFFFFF"/>
                </a:solidFill>
              </a:rPr>
              <a:t> Slutord</a:t>
            </a:r>
          </a:p>
        </p:txBody>
      </p:sp>
      <p:sp>
        <p:nvSpPr>
          <p:cNvPr id="9" name="Platshållare för innehåll 8">
            <a:extLst>
              <a:ext uri="{FF2B5EF4-FFF2-40B4-BE49-F238E27FC236}">
                <a16:creationId xmlns:a16="http://schemas.microsoft.com/office/drawing/2014/main" id="{2F3DFB10-E2E6-4FD1-B16F-CD61F51F716E}"/>
              </a:ext>
            </a:extLst>
          </p:cNvPr>
          <p:cNvSpPr>
            <a:spLocks noGrp="1"/>
          </p:cNvSpPr>
          <p:nvPr>
            <p:ph type="subTitle" idx="1"/>
          </p:nvPr>
        </p:nvSpPr>
        <p:spPr/>
        <p:txBody>
          <a:bodyPr/>
          <a:lstStyle/>
          <a:p>
            <a:r>
              <a:rPr lang="sv-SE" dirty="0"/>
              <a:t>Råd </a:t>
            </a:r>
            <a:r>
              <a:rPr lang="ar-SA" dirty="0"/>
              <a:t>&amp;</a:t>
            </a:r>
            <a:r>
              <a:rPr lang="sv-SE" dirty="0"/>
              <a:t> tips</a:t>
            </a:r>
          </a:p>
        </p:txBody>
      </p:sp>
      <p:sp>
        <p:nvSpPr>
          <p:cNvPr id="4" name="Platshållare för bildnummer 3">
            <a:extLst>
              <a:ext uri="{FF2B5EF4-FFF2-40B4-BE49-F238E27FC236}">
                <a16:creationId xmlns:a16="http://schemas.microsoft.com/office/drawing/2014/main" id="{CF489B08-E01C-4660-ABFC-BDB144D75705}"/>
              </a:ext>
            </a:extLst>
          </p:cNvPr>
          <p:cNvSpPr>
            <a:spLocks noGrp="1"/>
          </p:cNvSpPr>
          <p:nvPr>
            <p:ph type="sldNum" sz="quarter" idx="12"/>
          </p:nvPr>
        </p:nvSpPr>
        <p:spPr/>
        <p:txBody>
          <a:bodyPr>
            <a:normAutofit/>
          </a:bodyPr>
          <a:lstStyle/>
          <a:p>
            <a:pPr algn="r">
              <a:spcAft>
                <a:spcPts val="600"/>
              </a:spcAft>
            </a:pPr>
            <a:fld id="{177D6179-9D4F-9247-ABDE-D082469CF89C}" type="slidenum">
              <a:rPr lang="sv-SE">
                <a:solidFill>
                  <a:srgbClr val="FFFFFF"/>
                </a:solidFill>
              </a:rPr>
              <a:pPr algn="r">
                <a:spcAft>
                  <a:spcPts val="600"/>
                </a:spcAft>
              </a:pPr>
              <a:t>139</a:t>
            </a:fld>
            <a:endParaRPr lang="sv-SE">
              <a:solidFill>
                <a:srgbClr val="FFFFFF"/>
              </a:solidFill>
            </a:endParaRPr>
          </a:p>
        </p:txBody>
      </p:sp>
    </p:spTree>
    <p:extLst>
      <p:ext uri="{BB962C8B-B14F-4D97-AF65-F5344CB8AC3E}">
        <p14:creationId xmlns:p14="http://schemas.microsoft.com/office/powerpoint/2010/main" val="1538750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679139-0850-4F64-B845-1ADBBB763D82}"/>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7D53A10F-D016-47B4-B107-5D1419E74A36}"/>
              </a:ext>
            </a:extLst>
          </p:cNvPr>
          <p:cNvSpPr>
            <a:spLocks noGrp="1"/>
          </p:cNvSpPr>
          <p:nvPr>
            <p:ph idx="1"/>
          </p:nvPr>
        </p:nvSpPr>
        <p:spPr>
          <a:xfrm>
            <a:off x="142240" y="2123440"/>
            <a:ext cx="11741365" cy="4511040"/>
          </a:xfrm>
        </p:spPr>
        <p:txBody>
          <a:bodyPr/>
          <a:lstStyle/>
          <a:p>
            <a:pPr marL="0" indent="0">
              <a:buNone/>
            </a:pPr>
            <a:r>
              <a:rPr lang="sv-SE" dirty="0">
                <a:solidFill>
                  <a:srgbClr val="FFFFFF"/>
                </a:solidFill>
              </a:rPr>
              <a:t>Lektion 2 är en väldigt kort fortsättningslektion av det vi tog tidigare.</a:t>
            </a:r>
          </a:p>
          <a:p>
            <a:pPr marL="0" indent="0">
              <a:buNone/>
            </a:pPr>
            <a:r>
              <a:rPr lang="sv-SE" dirty="0">
                <a:solidFill>
                  <a:srgbClr val="FFFFFF"/>
                </a:solidFill>
              </a:rPr>
              <a:t>Vi har lärt oss hur man på arabiska uttrycker ”Det här är..” för något som är </a:t>
            </a:r>
            <a:r>
              <a:rPr lang="sv-SE" u="sng" dirty="0">
                <a:solidFill>
                  <a:srgbClr val="FFFFFF"/>
                </a:solidFill>
              </a:rPr>
              <a:t>nära</a:t>
            </a:r>
            <a:r>
              <a:rPr lang="sv-SE" dirty="0">
                <a:solidFill>
                  <a:schemeClr val="tx1"/>
                </a:solidFill>
              </a:rPr>
              <a:t>,</a:t>
            </a:r>
            <a:r>
              <a:rPr lang="sv-SE" dirty="0"/>
              <a:t> </a:t>
            </a:r>
            <a:r>
              <a:rPr lang="sv-SE" dirty="0">
                <a:solidFill>
                  <a:schemeClr val="tx1"/>
                </a:solidFill>
              </a:rPr>
              <a:t>och nu lär vi oss hur man uttrycker sig om man talar on något/någon som ligger </a:t>
            </a:r>
            <a:r>
              <a:rPr lang="sv-SE" dirty="0"/>
              <a:t>långt borta</a:t>
            </a:r>
            <a:r>
              <a:rPr lang="sv-SE" dirty="0">
                <a:solidFill>
                  <a:srgbClr val="FFFFFF"/>
                </a:solidFill>
              </a:rPr>
              <a:t>, och därmed introducerar vi </a:t>
            </a:r>
            <a:r>
              <a:rPr lang="ar-SA" dirty="0"/>
              <a:t>ذَلِكَ</a:t>
            </a:r>
            <a:r>
              <a:rPr lang="sv-SE" dirty="0">
                <a:solidFill>
                  <a:srgbClr val="FFFFFF"/>
                </a:solidFill>
              </a:rPr>
              <a:t>.</a:t>
            </a:r>
          </a:p>
        </p:txBody>
      </p:sp>
      <p:sp>
        <p:nvSpPr>
          <p:cNvPr id="4" name="Platshållare för bildnummer 3">
            <a:extLst>
              <a:ext uri="{FF2B5EF4-FFF2-40B4-BE49-F238E27FC236}">
                <a16:creationId xmlns:a16="http://schemas.microsoft.com/office/drawing/2014/main" id="{AA3737FA-DA28-47BC-9526-4C0C235C9C64}"/>
              </a:ext>
            </a:extLst>
          </p:cNvPr>
          <p:cNvSpPr>
            <a:spLocks noGrp="1"/>
          </p:cNvSpPr>
          <p:nvPr>
            <p:ph type="sldNum" sz="quarter" idx="12"/>
          </p:nvPr>
        </p:nvSpPr>
        <p:spPr/>
        <p:txBody>
          <a:bodyPr/>
          <a:lstStyle/>
          <a:p>
            <a:fld id="{177D6179-9D4F-9247-ABDE-D082469CF89C}" type="slidenum">
              <a:rPr lang="sv-SE" smtClean="0"/>
              <a:t>14</a:t>
            </a:fld>
            <a:endParaRPr lang="sv-SE"/>
          </a:p>
        </p:txBody>
      </p:sp>
    </p:spTree>
    <p:extLst>
      <p:ext uri="{BB962C8B-B14F-4D97-AF65-F5344CB8AC3E}">
        <p14:creationId xmlns:p14="http://schemas.microsoft.com/office/powerpoint/2010/main" val="514780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7F2AD7-096E-47AA-B467-7BF71F9B9E09}"/>
              </a:ext>
            </a:extLst>
          </p:cNvPr>
          <p:cNvSpPr>
            <a:spLocks noGrp="1"/>
          </p:cNvSpPr>
          <p:nvPr>
            <p:ph type="title"/>
          </p:nvPr>
        </p:nvSpPr>
        <p:spPr/>
        <p:txBody>
          <a:bodyPr/>
          <a:lstStyle/>
          <a:p>
            <a:r>
              <a:rPr lang="sv-SE" dirty="0"/>
              <a:t>Slutord</a:t>
            </a:r>
          </a:p>
        </p:txBody>
      </p:sp>
      <p:sp>
        <p:nvSpPr>
          <p:cNvPr id="3" name="Platshållare för innehåll 2">
            <a:extLst>
              <a:ext uri="{FF2B5EF4-FFF2-40B4-BE49-F238E27FC236}">
                <a16:creationId xmlns:a16="http://schemas.microsoft.com/office/drawing/2014/main" id="{C915A55A-EFA7-4884-A3AC-64B5522796C2}"/>
              </a:ext>
            </a:extLst>
          </p:cNvPr>
          <p:cNvSpPr>
            <a:spLocks noGrp="1"/>
          </p:cNvSpPr>
          <p:nvPr>
            <p:ph idx="1"/>
          </p:nvPr>
        </p:nvSpPr>
        <p:spPr>
          <a:xfrm>
            <a:off x="111761" y="2001520"/>
            <a:ext cx="11968480" cy="4760787"/>
          </a:xfrm>
        </p:spPr>
        <p:txBody>
          <a:bodyPr>
            <a:normAutofit fontScale="92500" lnSpcReduction="20000"/>
          </a:bodyPr>
          <a:lstStyle/>
          <a:p>
            <a:pPr marL="0" indent="0">
              <a:buNone/>
            </a:pPr>
            <a:r>
              <a:rPr lang="sv-SE" sz="3000" i="1" dirty="0">
                <a:solidFill>
                  <a:srgbClr val="FFFFFF"/>
                </a:solidFill>
                <a:latin typeface="Vivaldi" panose="020B0604020202020204" pitchFamily="66" charset="0"/>
              </a:rPr>
              <a:t>Härmed är vi avklarade med den sista lektionen av boken, och kursen ”Arabiska nivå 1”, och all lov och pris tillkommer Allah, världarnas Herre.</a:t>
            </a:r>
          </a:p>
          <a:p>
            <a:pPr marL="0" indent="0">
              <a:buNone/>
            </a:pPr>
            <a:endParaRPr lang="sv-SE" sz="3000" i="1" dirty="0">
              <a:solidFill>
                <a:srgbClr val="FFFFFF"/>
              </a:solidFill>
              <a:latin typeface="Vivaldi" panose="020B0604020202020204" pitchFamily="66" charset="0"/>
            </a:endParaRPr>
          </a:p>
          <a:p>
            <a:pPr marL="0" indent="0">
              <a:buNone/>
            </a:pPr>
            <a:r>
              <a:rPr lang="sv-SE" sz="3000" i="1" dirty="0">
                <a:solidFill>
                  <a:srgbClr val="FFFFFF"/>
                </a:solidFill>
                <a:latin typeface="Vivaldi" panose="020B0604020202020204" pitchFamily="66" charset="0"/>
              </a:rPr>
              <a:t>Eleven bör repetera dessa 23 lektioner ett antal gånger, och försöka implementera det inlärda med arabiskatalande personer för att sätta teorin i praktik. Likaså rekommenderar vi eleven att konstant försöka utöka sitt ordförråd genom att varje dag skriva upp nya ord som antecknas i ett separat block. Detta eftersom arabiskan är ett extremt ordrikt språk.  </a:t>
            </a:r>
          </a:p>
          <a:p>
            <a:pPr marL="0" indent="0">
              <a:buNone/>
            </a:pPr>
            <a:r>
              <a:rPr lang="sv-SE" sz="3000" i="1" dirty="0">
                <a:solidFill>
                  <a:srgbClr val="FFFFFF"/>
                </a:solidFill>
                <a:latin typeface="Vivaldi" panose="020B0604020202020204" pitchFamily="66" charset="0"/>
              </a:rPr>
              <a:t>                                                                                         </a:t>
            </a:r>
            <a:r>
              <a:rPr lang="sv-SE" sz="3000" i="1" u="sng" dirty="0">
                <a:solidFill>
                  <a:srgbClr val="FFFFFF"/>
                </a:solidFill>
                <a:latin typeface="Vivaldi" panose="020B0604020202020204" pitchFamily="66" charset="0"/>
              </a:rPr>
              <a:t>Och slutligen</a:t>
            </a:r>
            <a:r>
              <a:rPr lang="sv-SE" sz="3000" i="1" dirty="0">
                <a:solidFill>
                  <a:srgbClr val="FFFFFF"/>
                </a:solidFill>
                <a:latin typeface="Vivaldi" panose="020B0604020202020204" pitchFamily="66" charset="0"/>
              </a:rPr>
              <a:t>….               Sverige är i stort behov av utbildade muslimer. Min broder/syster, resan slutar inte här. Sprid kunskapen, och ha höga mål! Och vet, att varje gåva medför ett ansvar! </a:t>
            </a:r>
          </a:p>
          <a:p>
            <a:pPr marL="0" indent="0">
              <a:buNone/>
            </a:pPr>
            <a:r>
              <a:rPr lang="sv-SE" dirty="0"/>
              <a:t>                                                                                              Mustafa Abu Adam 2018-12-06</a:t>
            </a:r>
          </a:p>
          <a:p>
            <a:pPr marL="0" indent="0">
              <a:buNone/>
            </a:pPr>
            <a:r>
              <a:rPr lang="sv-SE" dirty="0"/>
              <a:t>                                                                                              Medina, Saudi Arabien</a:t>
            </a:r>
          </a:p>
          <a:p>
            <a:pPr marL="0" indent="0">
              <a:buNone/>
            </a:pPr>
            <a:r>
              <a:rPr lang="sv-SE" dirty="0"/>
              <a:t>                                                                                              Islamiska universitetet</a:t>
            </a:r>
          </a:p>
        </p:txBody>
      </p:sp>
      <p:sp>
        <p:nvSpPr>
          <p:cNvPr id="4" name="Platshållare för bildnummer 3">
            <a:extLst>
              <a:ext uri="{FF2B5EF4-FFF2-40B4-BE49-F238E27FC236}">
                <a16:creationId xmlns:a16="http://schemas.microsoft.com/office/drawing/2014/main" id="{A0A0471C-2508-4406-99C6-C433CD51577A}"/>
              </a:ext>
            </a:extLst>
          </p:cNvPr>
          <p:cNvSpPr>
            <a:spLocks noGrp="1"/>
          </p:cNvSpPr>
          <p:nvPr>
            <p:ph type="sldNum" sz="quarter" idx="12"/>
          </p:nvPr>
        </p:nvSpPr>
        <p:spPr/>
        <p:txBody>
          <a:bodyPr/>
          <a:lstStyle/>
          <a:p>
            <a:fld id="{177D6179-9D4F-9247-ABDE-D082469CF89C}" type="slidenum">
              <a:rPr lang="sv-SE" smtClean="0"/>
              <a:t>140</a:t>
            </a:fld>
            <a:endParaRPr lang="sv-SE"/>
          </a:p>
        </p:txBody>
      </p:sp>
      <p:pic>
        <p:nvPicPr>
          <p:cNvPr id="5" name="Bildobjekt 4">
            <a:extLst>
              <a:ext uri="{FF2B5EF4-FFF2-40B4-BE49-F238E27FC236}">
                <a16:creationId xmlns:a16="http://schemas.microsoft.com/office/drawing/2014/main" id="{224B0326-1F24-4EE8-9DBB-8F99C94AF851}"/>
              </a:ext>
            </a:extLst>
          </p:cNvPr>
          <p:cNvPicPr>
            <a:picLocks noChangeAspect="1"/>
          </p:cNvPicPr>
          <p:nvPr/>
        </p:nvPicPr>
        <p:blipFill rotWithShape="1">
          <a:blip r:embed="rId2"/>
          <a:srcRect l="12146" r="12687"/>
          <a:stretch/>
        </p:blipFill>
        <p:spPr>
          <a:xfrm>
            <a:off x="353276" y="5354899"/>
            <a:ext cx="2257425" cy="749873"/>
          </a:xfrm>
          <a:prstGeom prst="rect">
            <a:avLst/>
          </a:prstGeom>
        </p:spPr>
      </p:pic>
    </p:spTree>
    <p:extLst>
      <p:ext uri="{BB962C8B-B14F-4D97-AF65-F5344CB8AC3E}">
        <p14:creationId xmlns:p14="http://schemas.microsoft.com/office/powerpoint/2010/main" val="37849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bg>
      <p:bgPr>
        <a:gradFill rotWithShape="1">
          <a:gsLst>
            <a:gs pos="48000">
              <a:srgbClr val="CF231F"/>
            </a:gs>
            <a:gs pos="10674">
              <a:srgbClr val="CF231F"/>
            </a:gs>
            <a:gs pos="50000">
              <a:srgbClr val="FF0000"/>
            </a:gs>
            <a:gs pos="50000">
              <a:schemeClr val="accent6">
                <a:lumMod val="50000"/>
              </a:schemeClr>
            </a:gs>
          </a:gsLst>
          <a:lin ang="2520000" scaled="0"/>
        </a:gra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322D892B-7BD2-4051-8A86-9D8843BD3146}"/>
              </a:ext>
            </a:extLst>
          </p:cNvPr>
          <p:cNvSpPr>
            <a:spLocks noGrp="1"/>
          </p:cNvSpPr>
          <p:nvPr>
            <p:ph type="title"/>
          </p:nvPr>
        </p:nvSpPr>
        <p:spPr>
          <a:xfrm>
            <a:off x="-152400" y="2113281"/>
            <a:ext cx="10446581" cy="3186870"/>
          </a:xfrm>
        </p:spPr>
        <p:txBody>
          <a:bodyPr/>
          <a:lstStyle/>
          <a:p>
            <a:r>
              <a:rPr lang="sv-SE" dirty="0"/>
              <a:t>   </a:t>
            </a:r>
          </a:p>
        </p:txBody>
      </p:sp>
      <p:sp>
        <p:nvSpPr>
          <p:cNvPr id="3" name="Platshållare för innehåll 2">
            <a:extLst>
              <a:ext uri="{FF2B5EF4-FFF2-40B4-BE49-F238E27FC236}">
                <a16:creationId xmlns:a16="http://schemas.microsoft.com/office/drawing/2014/main" id="{7D2DBD66-DEEF-4A8C-8928-6CBF1EA3F55F}"/>
              </a:ext>
            </a:extLst>
          </p:cNvPr>
          <p:cNvSpPr>
            <a:spLocks noGrp="1"/>
          </p:cNvSpPr>
          <p:nvPr>
            <p:ph type="body" sz="half" idx="2"/>
          </p:nvPr>
        </p:nvSpPr>
        <p:spPr/>
        <p:txBody>
          <a:bodyPr>
            <a:normAutofit/>
          </a:bodyPr>
          <a:lstStyle/>
          <a:p>
            <a:pPr marL="0" indent="0">
              <a:buNone/>
            </a:pPr>
            <a:r>
              <a:rPr lang="sv-SE" sz="2400" dirty="0"/>
              <a:t>Och Allah vet bäst</a:t>
            </a:r>
          </a:p>
        </p:txBody>
      </p:sp>
      <p:sp>
        <p:nvSpPr>
          <p:cNvPr id="4" name="Platshållare för bildnummer 3">
            <a:extLst>
              <a:ext uri="{FF2B5EF4-FFF2-40B4-BE49-F238E27FC236}">
                <a16:creationId xmlns:a16="http://schemas.microsoft.com/office/drawing/2014/main" id="{EEDE96B9-481D-42A4-A0CE-43859DE2D13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t>Slut</a:t>
            </a:r>
          </a:p>
        </p:txBody>
      </p:sp>
      <p:sp>
        <p:nvSpPr>
          <p:cNvPr id="7" name="Rektangel: rundade hörn 6">
            <a:extLst>
              <a:ext uri="{FF2B5EF4-FFF2-40B4-BE49-F238E27FC236}">
                <a16:creationId xmlns:a16="http://schemas.microsoft.com/office/drawing/2014/main" id="{37DFBA04-67FD-4EAF-8B8B-2D81C8C75820}"/>
              </a:ext>
            </a:extLst>
          </p:cNvPr>
          <p:cNvSpPr/>
          <p:nvPr/>
        </p:nvSpPr>
        <p:spPr>
          <a:xfrm>
            <a:off x="6531805" y="3541107"/>
            <a:ext cx="3714751" cy="859443"/>
          </a:xfrm>
          <a:prstGeom prst="roundRect">
            <a:avLst/>
          </a:prstGeom>
          <a:noFill/>
          <a:ln w="38100">
            <a:solidFill>
              <a:schemeClr val="accent6">
                <a:lumMod val="75000"/>
              </a:schemeClr>
            </a:solidFill>
          </a:ln>
          <a:effectLst>
            <a:outerShdw blurRad="50800" dir="5400000" algn="ctr" rotWithShape="0">
              <a:srgbClr val="000000">
                <a:alpha val="43137"/>
              </a:srgb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ar-SA" dirty="0">
              <a:solidFill>
                <a:prstClr val="white"/>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Mustafa Abu Adam 20</a:t>
            </a:r>
            <a:r>
              <a:rPr lang="sv-SE" dirty="0">
                <a:solidFill>
                  <a:prstClr val="white"/>
                </a:solidFill>
                <a:latin typeface="Trebuchet MS" panose="020B0603020202020204"/>
                <a:cs typeface="Arial" panose="020B0604020202020204" pitchFamily="34" charset="0"/>
              </a:rPr>
              <a:t>18</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lang="sv-SE" dirty="0">
                <a:solidFill>
                  <a:prstClr val="white"/>
                </a:solidFill>
                <a:latin typeface="Trebuchet MS" panose="020B0603020202020204"/>
                <a:cs typeface="Arial" panose="020B0604020202020204" pitchFamily="34" charset="0"/>
              </a:rPr>
              <a:t>12</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06</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ar-SA" dirty="0">
                <a:solidFill>
                  <a:prstClr val="white"/>
                </a:solidFill>
                <a:latin typeface="Trebuchet MS" panose="020B0603020202020204"/>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a:t>
            </a:r>
            <a:r>
              <a:rPr lang="sv-SE" dirty="0">
                <a:solidFill>
                  <a:prstClr val="white"/>
                </a:solidFill>
                <a:latin typeface="Trebuchet MS" panose="020B0603020202020204"/>
              </a:rPr>
              <a:t>e</a:t>
            </a:r>
            <a:r>
              <a:rPr kumimoji="0" lang="sv-SE" sz="1800" b="0" i="0" u="none" strike="noStrike" kern="1200" cap="none" spc="0" normalizeH="0" baseline="0" noProof="0" dirty="0" err="1">
                <a:ln>
                  <a:noFill/>
                </a:ln>
                <a:solidFill>
                  <a:prstClr val="white"/>
                </a:solidFill>
                <a:effectLst/>
                <a:uLnTx/>
                <a:uFillTx/>
                <a:latin typeface="Trebuchet MS" panose="020B0603020202020204"/>
                <a:ea typeface="+mn-ea"/>
                <a:cs typeface="+mn-cs"/>
              </a:rPr>
              <a:t>dinah</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Saudi Arabien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Arabiskacentret.se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a:ln>
                  <a:noFill/>
                </a:ln>
                <a:solidFill>
                  <a:prstClr val="white"/>
                </a:solidFill>
                <a:effectLst/>
                <a:uLnTx/>
                <a:uFillTx/>
                <a:latin typeface="Trebuchet MS" panose="020B0603020202020204"/>
                <a:ea typeface="+mn-ea"/>
                <a:cs typeface="Arial" panose="020B0604020202020204" pitchFamily="34" charset="0"/>
              </a:rPr>
              <a:t> </a:t>
            </a:r>
            <a:r>
              <a:rPr kumimoji="0" lang="ar-SA" sz="1800" b="0" i="0" u="none" strike="noStrike" kern="1200" cap="none" spc="0" normalizeH="0" baseline="0" noProof="0">
                <a:ln>
                  <a:noFill/>
                </a:ln>
                <a:solidFill>
                  <a:prstClr val="white"/>
                </a:solidFill>
                <a:effectLst/>
                <a:uLnTx/>
                <a:uFillTx/>
                <a:latin typeface="Trebuchet MS" panose="020B0603020202020204"/>
                <a:ea typeface="+mn-ea"/>
                <a:cs typeface="Arial" panose="020B0604020202020204" pitchFamily="34" charset="0"/>
              </a:rPr>
              <a:t>      </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p:txBody>
      </p:sp>
    </p:spTree>
    <p:extLst>
      <p:ext uri="{BB962C8B-B14F-4D97-AF65-F5344CB8AC3E}">
        <p14:creationId xmlns:p14="http://schemas.microsoft.com/office/powerpoint/2010/main" val="529090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7BBF4A-5B50-49E6-8DF0-CD05F2CBB9E5}"/>
              </a:ext>
            </a:extLst>
          </p:cNvPr>
          <p:cNvSpPr>
            <a:spLocks noGrp="1"/>
          </p:cNvSpPr>
          <p:nvPr>
            <p:ph type="title"/>
          </p:nvPr>
        </p:nvSpPr>
        <p:spPr/>
        <p:txBody>
          <a:bodyPr/>
          <a:lstStyle/>
          <a:p>
            <a:r>
              <a:rPr lang="sv-SE" dirty="0"/>
              <a:t>Den/det där är..</a:t>
            </a:r>
            <a:br>
              <a:rPr lang="sv-SE" dirty="0"/>
            </a:br>
            <a:r>
              <a:rPr lang="ar-SA" dirty="0"/>
              <a:t>ذلِكَ</a:t>
            </a:r>
            <a:r>
              <a:rPr lang="sv-SE" dirty="0"/>
              <a:t> </a:t>
            </a:r>
          </a:p>
        </p:txBody>
      </p:sp>
      <p:sp>
        <p:nvSpPr>
          <p:cNvPr id="3" name="Platshållare för innehåll 2">
            <a:extLst>
              <a:ext uri="{FF2B5EF4-FFF2-40B4-BE49-F238E27FC236}">
                <a16:creationId xmlns:a16="http://schemas.microsoft.com/office/drawing/2014/main" id="{7533B1D5-706C-4AE7-B316-04E97DC7C21C}"/>
              </a:ext>
            </a:extLst>
          </p:cNvPr>
          <p:cNvSpPr>
            <a:spLocks noGrp="1"/>
          </p:cNvSpPr>
          <p:nvPr>
            <p:ph idx="1"/>
          </p:nvPr>
        </p:nvSpPr>
        <p:spPr>
          <a:xfrm>
            <a:off x="172721" y="2092960"/>
            <a:ext cx="11511280" cy="4602479"/>
          </a:xfrm>
        </p:spPr>
        <p:txBody>
          <a:bodyPr>
            <a:normAutofit/>
          </a:bodyPr>
          <a:lstStyle/>
          <a:p>
            <a:pPr marL="0" indent="0">
              <a:buNone/>
            </a:pPr>
            <a:r>
              <a:rPr lang="sv-SE" dirty="0">
                <a:solidFill>
                  <a:srgbClr val="FFFFFF"/>
                </a:solidFill>
              </a:rPr>
              <a:t>Här lär vi oss att prata om något som ligger på </a:t>
            </a:r>
            <a:r>
              <a:rPr lang="sv-SE" dirty="0"/>
              <a:t>avstånd</a:t>
            </a:r>
            <a:r>
              <a:rPr lang="sv-SE" dirty="0">
                <a:solidFill>
                  <a:srgbClr val="FFFFFF"/>
                </a:solidFill>
              </a:rPr>
              <a:t>, och då använder vi </a:t>
            </a:r>
            <a:r>
              <a:rPr lang="ar-SA" dirty="0">
                <a:solidFill>
                  <a:srgbClr val="FFFFFF"/>
                </a:solidFill>
              </a:rPr>
              <a:t>ذلِكَ</a:t>
            </a:r>
            <a:r>
              <a:rPr lang="sv-SE" dirty="0">
                <a:solidFill>
                  <a:srgbClr val="FFFFFF"/>
                </a:solidFill>
              </a:rPr>
              <a:t>. </a:t>
            </a:r>
            <a:r>
              <a:rPr lang="sv-SE" u="sng" dirty="0"/>
              <a:t>Precis samma definition och villkor</a:t>
            </a:r>
            <a:r>
              <a:rPr lang="sv-SE" dirty="0"/>
              <a:t> </a:t>
            </a:r>
            <a:r>
              <a:rPr lang="sv-SE" dirty="0">
                <a:solidFill>
                  <a:srgbClr val="FFFFFF"/>
                </a:solidFill>
              </a:rPr>
              <a:t>gäller för </a:t>
            </a:r>
            <a:r>
              <a:rPr lang="ar-SA" dirty="0">
                <a:solidFill>
                  <a:srgbClr val="FFFFFF"/>
                </a:solidFill>
              </a:rPr>
              <a:t>ذلك</a:t>
            </a:r>
            <a:r>
              <a:rPr lang="sv-SE" dirty="0">
                <a:solidFill>
                  <a:srgbClr val="FFFFFF"/>
                </a:solidFill>
              </a:rPr>
              <a:t> såsom vi lärde oss om </a:t>
            </a:r>
            <a:r>
              <a:rPr lang="ar-SA" dirty="0">
                <a:solidFill>
                  <a:srgbClr val="FFFFFF"/>
                </a:solidFill>
              </a:rPr>
              <a:t>هذا</a:t>
            </a:r>
            <a:r>
              <a:rPr lang="sv-SE" dirty="0">
                <a:solidFill>
                  <a:srgbClr val="FFFFFF"/>
                </a:solidFill>
              </a:rPr>
              <a:t> på sida 8, men skillnaden är bara att </a:t>
            </a:r>
            <a:r>
              <a:rPr lang="ar-SA" dirty="0">
                <a:solidFill>
                  <a:srgbClr val="FFFFFF"/>
                </a:solidFill>
              </a:rPr>
              <a:t>ذلِكَ</a:t>
            </a:r>
            <a:r>
              <a:rPr lang="sv-SE" dirty="0">
                <a:solidFill>
                  <a:srgbClr val="FFFFFF"/>
                </a:solidFill>
              </a:rPr>
              <a:t> används till det som ligger på </a:t>
            </a:r>
            <a:r>
              <a:rPr lang="sv-SE" u="sng" dirty="0">
                <a:solidFill>
                  <a:srgbClr val="FFFFFF"/>
                </a:solidFill>
              </a:rPr>
              <a:t>avstånd</a:t>
            </a:r>
            <a:r>
              <a:rPr lang="sv-SE" dirty="0">
                <a:solidFill>
                  <a:srgbClr val="FFFFFF"/>
                </a:solidFill>
              </a:rPr>
              <a:t> (</a:t>
            </a:r>
            <a:r>
              <a:rPr lang="ar-SA" dirty="0">
                <a:solidFill>
                  <a:srgbClr val="FFFFFF"/>
                </a:solidFill>
              </a:rPr>
              <a:t>بَعِيْد</a:t>
            </a:r>
            <a:r>
              <a:rPr lang="sv-SE" dirty="0">
                <a:solidFill>
                  <a:srgbClr val="FFFFFF"/>
                </a:solidFill>
              </a:rPr>
              <a:t>) till skillnad till </a:t>
            </a:r>
            <a:r>
              <a:rPr lang="ar-SA" dirty="0">
                <a:solidFill>
                  <a:srgbClr val="FFFFFF"/>
                </a:solidFill>
              </a:rPr>
              <a:t>هذا</a:t>
            </a:r>
            <a:r>
              <a:rPr lang="sv-SE" dirty="0">
                <a:solidFill>
                  <a:srgbClr val="FFFFFF"/>
                </a:solidFill>
              </a:rPr>
              <a:t> som används för det som ligger </a:t>
            </a:r>
            <a:r>
              <a:rPr lang="sv-SE" u="sng" dirty="0">
                <a:solidFill>
                  <a:srgbClr val="FFFFFF"/>
                </a:solidFill>
              </a:rPr>
              <a:t>nära</a:t>
            </a:r>
            <a:r>
              <a:rPr lang="sv-SE" dirty="0">
                <a:solidFill>
                  <a:srgbClr val="FFFFFF"/>
                </a:solidFill>
              </a:rPr>
              <a:t> (</a:t>
            </a:r>
            <a:r>
              <a:rPr lang="ar-SA" dirty="0">
                <a:solidFill>
                  <a:srgbClr val="FFFFFF"/>
                </a:solidFill>
              </a:rPr>
              <a:t>قَرِيْب</a:t>
            </a:r>
            <a:r>
              <a:rPr lang="sv-SE" dirty="0">
                <a:solidFill>
                  <a:srgbClr val="FFFFFF"/>
                </a:solidFill>
              </a:rPr>
              <a:t>)</a:t>
            </a:r>
          </a:p>
          <a:p>
            <a:pPr marL="0" indent="0">
              <a:buNone/>
            </a:pPr>
            <a:endParaRPr lang="sv-SE" dirty="0">
              <a:solidFill>
                <a:srgbClr val="FFFFFF"/>
              </a:solidFill>
            </a:endParaRPr>
          </a:p>
          <a:p>
            <a:pPr marL="0" indent="0">
              <a:buNone/>
            </a:pPr>
            <a:r>
              <a:rPr lang="ar-SA" dirty="0">
                <a:solidFill>
                  <a:srgbClr val="FFFFFF"/>
                </a:solidFill>
              </a:rPr>
              <a:t>ذلك ولَدٌ.           </a:t>
            </a:r>
            <a:r>
              <a:rPr lang="sv-SE" dirty="0">
                <a:solidFill>
                  <a:srgbClr val="FFFFFF"/>
                </a:solidFill>
              </a:rPr>
              <a:t>                                 </a:t>
            </a:r>
            <a:r>
              <a:rPr lang="ar-SA" dirty="0">
                <a:solidFill>
                  <a:srgbClr val="FFFFFF"/>
                </a:solidFill>
              </a:rPr>
              <a:t>  </a:t>
            </a:r>
            <a:r>
              <a:rPr lang="sv-SE" dirty="0">
                <a:solidFill>
                  <a:srgbClr val="FFFFFF"/>
                </a:solidFill>
              </a:rPr>
              <a:t>      </a:t>
            </a:r>
            <a:r>
              <a:rPr lang="ar-SA" dirty="0">
                <a:solidFill>
                  <a:srgbClr val="FFFFFF"/>
                </a:solidFill>
              </a:rPr>
              <a:t>ذلكَ طَبِيْبٌ.</a:t>
            </a:r>
          </a:p>
          <a:p>
            <a:pPr marL="0" indent="0">
              <a:buNone/>
            </a:pPr>
            <a:r>
              <a:rPr lang="sv-SE" dirty="0">
                <a:solidFill>
                  <a:srgbClr val="FFFFFF"/>
                </a:solidFill>
              </a:rPr>
              <a:t>Det där är en pojke.                      Det där är en läkare.</a:t>
            </a:r>
          </a:p>
          <a:p>
            <a:pPr marL="0" indent="0">
              <a:buNone/>
            </a:pPr>
            <a:endParaRPr lang="sv-SE" dirty="0">
              <a:solidFill>
                <a:srgbClr val="FFFFFF"/>
              </a:solidFill>
            </a:endParaRPr>
          </a:p>
          <a:p>
            <a:pPr marL="0" indent="0">
              <a:buNone/>
            </a:pPr>
            <a:r>
              <a:rPr lang="ar-SA" dirty="0"/>
              <a:t>هذا</a:t>
            </a:r>
            <a:r>
              <a:rPr lang="ar-SA" dirty="0">
                <a:solidFill>
                  <a:srgbClr val="FFFFFF"/>
                </a:solidFill>
              </a:rPr>
              <a:t> طَبيْبٌ و</a:t>
            </a:r>
            <a:r>
              <a:rPr lang="ar-SA" dirty="0">
                <a:solidFill>
                  <a:srgbClr val="FFFF00"/>
                </a:solidFill>
              </a:rPr>
              <a:t>ذلِكَ</a:t>
            </a:r>
            <a:r>
              <a:rPr lang="ar-SA" dirty="0">
                <a:solidFill>
                  <a:srgbClr val="FFFFFF"/>
                </a:solidFill>
              </a:rPr>
              <a:t> طالِبٌ.                             </a:t>
            </a:r>
            <a:r>
              <a:rPr lang="sv-SE" dirty="0">
                <a:solidFill>
                  <a:srgbClr val="FFFFFF"/>
                </a:solidFill>
              </a:rPr>
              <a:t>                                                                                                          </a:t>
            </a:r>
            <a:r>
              <a:rPr lang="sv-SE" dirty="0"/>
              <a:t>Det här är </a:t>
            </a:r>
            <a:r>
              <a:rPr lang="sv-SE" dirty="0">
                <a:solidFill>
                  <a:schemeClr val="tx1"/>
                </a:solidFill>
              </a:rPr>
              <a:t>en läkare, och </a:t>
            </a:r>
            <a:r>
              <a:rPr lang="sv-SE" dirty="0">
                <a:solidFill>
                  <a:srgbClr val="FFFF00"/>
                </a:solidFill>
              </a:rPr>
              <a:t>det där är </a:t>
            </a:r>
            <a:r>
              <a:rPr lang="sv-SE" dirty="0">
                <a:solidFill>
                  <a:srgbClr val="FFFFFF"/>
                </a:solidFill>
              </a:rPr>
              <a:t>en student.</a:t>
            </a:r>
          </a:p>
          <a:p>
            <a:pPr marL="0" indent="0">
              <a:buNone/>
            </a:pPr>
            <a:r>
              <a:rPr lang="sv-SE" dirty="0">
                <a:solidFill>
                  <a:srgbClr val="FFFFFF"/>
                </a:solidFill>
              </a:rPr>
              <a:t>                                        </a:t>
            </a:r>
          </a:p>
        </p:txBody>
      </p:sp>
      <p:sp>
        <p:nvSpPr>
          <p:cNvPr id="4" name="Platshållare för bildnummer 3">
            <a:extLst>
              <a:ext uri="{FF2B5EF4-FFF2-40B4-BE49-F238E27FC236}">
                <a16:creationId xmlns:a16="http://schemas.microsoft.com/office/drawing/2014/main" id="{682B697E-7BD1-49F7-B079-E7182667EE60}"/>
              </a:ext>
            </a:extLst>
          </p:cNvPr>
          <p:cNvSpPr>
            <a:spLocks noGrp="1"/>
          </p:cNvSpPr>
          <p:nvPr>
            <p:ph type="sldNum" sz="quarter" idx="12"/>
          </p:nvPr>
        </p:nvSpPr>
        <p:spPr/>
        <p:txBody>
          <a:bodyPr/>
          <a:lstStyle/>
          <a:p>
            <a:fld id="{177D6179-9D4F-9247-ABDE-D082469CF89C}" type="slidenum">
              <a:rPr lang="sv-SE" smtClean="0"/>
              <a:t>15</a:t>
            </a:fld>
            <a:endParaRPr lang="sv-SE"/>
          </a:p>
        </p:txBody>
      </p:sp>
      <p:sp>
        <p:nvSpPr>
          <p:cNvPr id="5" name="Ellips 4">
            <a:extLst>
              <a:ext uri="{FF2B5EF4-FFF2-40B4-BE49-F238E27FC236}">
                <a16:creationId xmlns:a16="http://schemas.microsoft.com/office/drawing/2014/main" id="{10766E5C-5424-4D39-9015-1B87FC6C5087}"/>
              </a:ext>
            </a:extLst>
          </p:cNvPr>
          <p:cNvSpPr/>
          <p:nvPr/>
        </p:nvSpPr>
        <p:spPr>
          <a:xfrm>
            <a:off x="9563100" y="5181600"/>
            <a:ext cx="1847850" cy="1090789"/>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FFFFFF"/>
                </a:solidFill>
              </a:rPr>
              <a:t>اسم</a:t>
            </a:r>
            <a:endParaRPr lang="sv-SE" sz="4400" dirty="0">
              <a:solidFill>
                <a:srgbClr val="FFFFFF"/>
              </a:solidFill>
            </a:endParaRPr>
          </a:p>
        </p:txBody>
      </p:sp>
    </p:spTree>
    <p:extLst>
      <p:ext uri="{BB962C8B-B14F-4D97-AF65-F5344CB8AC3E}">
        <p14:creationId xmlns:p14="http://schemas.microsoft.com/office/powerpoint/2010/main" val="40792009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D6FF2E-0234-4634-96F6-0DAF8E01A567}"/>
              </a:ext>
            </a:extLst>
          </p:cNvPr>
          <p:cNvSpPr>
            <a:spLocks noGrp="1"/>
          </p:cNvSpPr>
          <p:nvPr>
            <p:ph type="ctrTitle"/>
          </p:nvPr>
        </p:nvSpPr>
        <p:spPr/>
        <p:txBody>
          <a:bodyPr/>
          <a:lstStyle/>
          <a:p>
            <a:r>
              <a:rPr lang="sv-SE" dirty="0"/>
              <a:t>Lektion 3</a:t>
            </a:r>
          </a:p>
        </p:txBody>
      </p:sp>
      <p:sp>
        <p:nvSpPr>
          <p:cNvPr id="3" name="Underrubrik 2">
            <a:extLst>
              <a:ext uri="{FF2B5EF4-FFF2-40B4-BE49-F238E27FC236}">
                <a16:creationId xmlns:a16="http://schemas.microsoft.com/office/drawing/2014/main" id="{79231246-F6DB-425F-9ADB-8657BBEE62D7}"/>
              </a:ext>
            </a:extLst>
          </p:cNvPr>
          <p:cNvSpPr>
            <a:spLocks noGrp="1"/>
          </p:cNvSpPr>
          <p:nvPr>
            <p:ph type="subTitle" idx="1"/>
          </p:nvPr>
        </p:nvSpPr>
        <p:spPr>
          <a:xfrm>
            <a:off x="680322" y="4394039"/>
            <a:ext cx="8144134" cy="1373070"/>
          </a:xfrm>
        </p:spPr>
        <p:txBody>
          <a:bodyPr>
            <a:normAutofit/>
          </a:bodyPr>
          <a:lstStyle/>
          <a:p>
            <a:r>
              <a:rPr lang="sv-SE" sz="2400" dirty="0"/>
              <a:t>Sol/månbokstäver   - </a:t>
            </a:r>
            <a:r>
              <a:rPr lang="ar-SA" sz="2400" dirty="0"/>
              <a:t> الحُرُوفُ الشَّمْسِيّةُ والقَمَرِيّةُ   </a:t>
            </a:r>
            <a:r>
              <a:rPr lang="sv-SE" sz="2400" dirty="0"/>
              <a:t>      </a:t>
            </a:r>
            <a:endParaRPr lang="ar-SA" sz="2400" dirty="0"/>
          </a:p>
          <a:p>
            <a:r>
              <a:rPr lang="sv-SE" sz="2400" dirty="0"/>
              <a:t>Bestämd artikel (al-)</a:t>
            </a:r>
            <a:r>
              <a:rPr lang="ar-SA" sz="2400" dirty="0"/>
              <a:t>    </a:t>
            </a:r>
            <a:r>
              <a:rPr lang="sv-SE" sz="2400" dirty="0"/>
              <a:t> -</a:t>
            </a:r>
            <a:r>
              <a:rPr lang="ar-SA" sz="2400" dirty="0"/>
              <a:t> </a:t>
            </a:r>
            <a:r>
              <a:rPr lang="sv-SE" sz="2400" dirty="0"/>
              <a:t>   </a:t>
            </a:r>
            <a:r>
              <a:rPr lang="ar-SA" sz="2400" dirty="0"/>
              <a:t> حَرْفُ التَّعْرِيْفِ (ال) </a:t>
            </a:r>
            <a:endParaRPr lang="sv-SE" sz="2400" dirty="0"/>
          </a:p>
        </p:txBody>
      </p:sp>
      <p:sp>
        <p:nvSpPr>
          <p:cNvPr id="4" name="Platshållare för bildnummer 3">
            <a:extLst>
              <a:ext uri="{FF2B5EF4-FFF2-40B4-BE49-F238E27FC236}">
                <a16:creationId xmlns:a16="http://schemas.microsoft.com/office/drawing/2014/main" id="{DCFF3593-B6D7-4166-BB37-C03ACB741871}"/>
              </a:ext>
            </a:extLst>
          </p:cNvPr>
          <p:cNvSpPr>
            <a:spLocks noGrp="1"/>
          </p:cNvSpPr>
          <p:nvPr>
            <p:ph type="sldNum" sz="quarter" idx="12"/>
          </p:nvPr>
        </p:nvSpPr>
        <p:spPr/>
        <p:txBody>
          <a:bodyPr/>
          <a:lstStyle/>
          <a:p>
            <a:fld id="{177D6179-9D4F-9247-ABDE-D082469CF89C}" type="slidenum">
              <a:rPr lang="sv-SE" smtClean="0"/>
              <a:t>16</a:t>
            </a:fld>
            <a:endParaRPr lang="sv-SE"/>
          </a:p>
        </p:txBody>
      </p:sp>
    </p:spTree>
    <p:extLst>
      <p:ext uri="{BB962C8B-B14F-4D97-AF65-F5344CB8AC3E}">
        <p14:creationId xmlns:p14="http://schemas.microsoft.com/office/powerpoint/2010/main" val="2100639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08095-4F40-4E4A-A297-B182A6940336}"/>
              </a:ext>
            </a:extLst>
          </p:cNvPr>
          <p:cNvSpPr>
            <a:spLocks noGrp="1"/>
          </p:cNvSpPr>
          <p:nvPr>
            <p:ph type="title"/>
          </p:nvPr>
        </p:nvSpPr>
        <p:spPr/>
        <p:txBody>
          <a:bodyPr/>
          <a:lstStyle/>
          <a:p>
            <a:r>
              <a:rPr lang="ar-SA" dirty="0"/>
              <a:t>5 </a:t>
            </a:r>
            <a:r>
              <a:rPr lang="sv-SE" dirty="0"/>
              <a:t> nya ord</a:t>
            </a:r>
          </a:p>
        </p:txBody>
      </p:sp>
      <p:sp>
        <p:nvSpPr>
          <p:cNvPr id="3" name="Platshållare för innehåll 2">
            <a:extLst>
              <a:ext uri="{FF2B5EF4-FFF2-40B4-BE49-F238E27FC236}">
                <a16:creationId xmlns:a16="http://schemas.microsoft.com/office/drawing/2014/main" id="{518F5989-C472-4652-A5C2-C63FA7411796}"/>
              </a:ext>
            </a:extLst>
          </p:cNvPr>
          <p:cNvSpPr>
            <a:spLocks noGrp="1"/>
          </p:cNvSpPr>
          <p:nvPr>
            <p:ph idx="1"/>
          </p:nvPr>
        </p:nvSpPr>
        <p:spPr/>
        <p:txBody>
          <a:bodyPr/>
          <a:lstStyle/>
          <a:p>
            <a:pPr marL="457200" indent="-457200">
              <a:buFont typeface="+mj-lt"/>
              <a:buAutoNum type="arabicPeriod"/>
            </a:pPr>
            <a:r>
              <a:rPr lang="sv-SE" dirty="0">
                <a:solidFill>
                  <a:srgbClr val="FFFFFF"/>
                </a:solidFill>
              </a:rPr>
              <a:t>Dagtid</a:t>
            </a:r>
            <a:r>
              <a:rPr lang="ar-SA" dirty="0">
                <a:solidFill>
                  <a:srgbClr val="FFFFFF"/>
                </a:solidFill>
              </a:rPr>
              <a:t>=  </a:t>
            </a:r>
            <a:r>
              <a:rPr lang="sv-SE" dirty="0">
                <a:solidFill>
                  <a:srgbClr val="FFFFFF"/>
                </a:solidFill>
              </a:rPr>
              <a:t> </a:t>
            </a:r>
            <a:r>
              <a:rPr lang="ar-SA" dirty="0">
                <a:solidFill>
                  <a:srgbClr val="FFFFFF"/>
                </a:solidFill>
              </a:rPr>
              <a:t>نَهارٌ</a:t>
            </a:r>
            <a:endParaRPr lang="sv-SE" dirty="0">
              <a:solidFill>
                <a:srgbClr val="FFFFFF"/>
              </a:solidFill>
            </a:endParaRPr>
          </a:p>
          <a:p>
            <a:pPr marL="457200" indent="-457200">
              <a:buFont typeface="+mj-lt"/>
              <a:buAutoNum type="arabicPeriod"/>
            </a:pPr>
            <a:r>
              <a:rPr lang="sv-SE" dirty="0">
                <a:solidFill>
                  <a:srgbClr val="FFFFFF"/>
                </a:solidFill>
              </a:rPr>
              <a:t>Kväll</a:t>
            </a:r>
            <a:r>
              <a:rPr lang="ar-SA" dirty="0"/>
              <a:t> </a:t>
            </a:r>
            <a:r>
              <a:rPr lang="ar-SA" dirty="0">
                <a:solidFill>
                  <a:schemeClr val="tx1"/>
                </a:solidFill>
              </a:rPr>
              <a:t>=</a:t>
            </a:r>
            <a:r>
              <a:rPr lang="ar-SA" dirty="0"/>
              <a:t> </a:t>
            </a:r>
            <a:r>
              <a:rPr lang="sv-SE" dirty="0">
                <a:solidFill>
                  <a:srgbClr val="FFFFFF"/>
                </a:solidFill>
              </a:rPr>
              <a:t> </a:t>
            </a:r>
            <a:r>
              <a:rPr lang="ar-SA" dirty="0">
                <a:solidFill>
                  <a:srgbClr val="FFFFFF"/>
                </a:solidFill>
              </a:rPr>
              <a:t>لَيْلٌ</a:t>
            </a:r>
            <a:endParaRPr lang="sv-SE" dirty="0">
              <a:solidFill>
                <a:srgbClr val="FFFFFF"/>
              </a:solidFill>
            </a:endParaRPr>
          </a:p>
          <a:p>
            <a:pPr marL="457200" indent="-457200">
              <a:buFont typeface="+mj-lt"/>
              <a:buAutoNum type="arabicPeriod"/>
            </a:pPr>
            <a:r>
              <a:rPr lang="sv-SE" dirty="0">
                <a:solidFill>
                  <a:srgbClr val="FFFFFF"/>
                </a:solidFill>
              </a:rPr>
              <a:t>Dag</a:t>
            </a:r>
            <a:r>
              <a:rPr lang="ar-SA" dirty="0"/>
              <a:t> </a:t>
            </a:r>
            <a:r>
              <a:rPr lang="ar-SA" dirty="0">
                <a:solidFill>
                  <a:schemeClr val="tx1"/>
                </a:solidFill>
              </a:rPr>
              <a:t>=</a:t>
            </a:r>
            <a:r>
              <a:rPr lang="ar-SA" dirty="0"/>
              <a:t> </a:t>
            </a:r>
            <a:r>
              <a:rPr lang="sv-SE" dirty="0">
                <a:solidFill>
                  <a:srgbClr val="FFFFFF"/>
                </a:solidFill>
              </a:rPr>
              <a:t> </a:t>
            </a:r>
            <a:r>
              <a:rPr lang="ar-SA" dirty="0">
                <a:solidFill>
                  <a:srgbClr val="FFFFFF"/>
                </a:solidFill>
              </a:rPr>
              <a:t>يَوْمٌ</a:t>
            </a:r>
            <a:endParaRPr lang="sv-SE" dirty="0">
              <a:solidFill>
                <a:srgbClr val="FFFFFF"/>
              </a:solidFill>
            </a:endParaRPr>
          </a:p>
          <a:p>
            <a:pPr marL="457200" indent="-457200">
              <a:buFont typeface="+mj-lt"/>
              <a:buAutoNum type="arabicPeriod"/>
            </a:pPr>
            <a:r>
              <a:rPr lang="sv-SE" dirty="0">
                <a:solidFill>
                  <a:srgbClr val="FFFFFF"/>
                </a:solidFill>
              </a:rPr>
              <a:t>Svår</a:t>
            </a:r>
            <a:r>
              <a:rPr lang="ar-SA" dirty="0"/>
              <a:t> </a:t>
            </a:r>
            <a:r>
              <a:rPr lang="ar-SA" dirty="0">
                <a:solidFill>
                  <a:schemeClr val="tx1"/>
                </a:solidFill>
              </a:rPr>
              <a:t>صَعْبٌ</a:t>
            </a:r>
            <a:r>
              <a:rPr lang="ar-SA" dirty="0"/>
              <a:t> </a:t>
            </a:r>
            <a:r>
              <a:rPr lang="ar-SA" dirty="0">
                <a:solidFill>
                  <a:schemeClr val="tx1"/>
                </a:solidFill>
              </a:rPr>
              <a:t>=</a:t>
            </a:r>
            <a:r>
              <a:rPr lang="ar-SA" dirty="0"/>
              <a:t> </a:t>
            </a:r>
            <a:endParaRPr lang="sv-SE" dirty="0">
              <a:solidFill>
                <a:srgbClr val="FFFFFF"/>
              </a:solidFill>
            </a:endParaRPr>
          </a:p>
          <a:p>
            <a:pPr marL="457200" indent="-457200">
              <a:buFont typeface="+mj-lt"/>
              <a:buAutoNum type="arabicPeriod"/>
            </a:pPr>
            <a:r>
              <a:rPr lang="sv-SE" dirty="0">
                <a:solidFill>
                  <a:srgbClr val="FFFFFF"/>
                </a:solidFill>
              </a:rPr>
              <a:t>Enkel</a:t>
            </a:r>
            <a:r>
              <a:rPr lang="ar-SA" dirty="0">
                <a:solidFill>
                  <a:srgbClr val="FFFFFF"/>
                </a:solidFill>
              </a:rPr>
              <a:t>= </a:t>
            </a:r>
            <a:r>
              <a:rPr lang="sv-SE" dirty="0">
                <a:solidFill>
                  <a:srgbClr val="FFFFFF"/>
                </a:solidFill>
              </a:rPr>
              <a:t>  </a:t>
            </a:r>
            <a:r>
              <a:rPr lang="ar-SA" dirty="0">
                <a:solidFill>
                  <a:srgbClr val="FFFFFF"/>
                </a:solidFill>
              </a:rPr>
              <a:t>سَهْلٌ</a:t>
            </a:r>
            <a:endParaRPr lang="sv-SE" dirty="0">
              <a:solidFill>
                <a:srgbClr val="FFFFFF"/>
              </a:solidFill>
            </a:endParaRPr>
          </a:p>
        </p:txBody>
      </p:sp>
      <p:sp>
        <p:nvSpPr>
          <p:cNvPr id="4" name="Platshållare för bildnummer 3">
            <a:extLst>
              <a:ext uri="{FF2B5EF4-FFF2-40B4-BE49-F238E27FC236}">
                <a16:creationId xmlns:a16="http://schemas.microsoft.com/office/drawing/2014/main" id="{2B5C4D6F-216D-4942-843B-AFFA5A7EACD9}"/>
              </a:ext>
            </a:extLst>
          </p:cNvPr>
          <p:cNvSpPr>
            <a:spLocks noGrp="1"/>
          </p:cNvSpPr>
          <p:nvPr>
            <p:ph type="sldNum" sz="quarter" idx="12"/>
          </p:nvPr>
        </p:nvSpPr>
        <p:spPr/>
        <p:txBody>
          <a:bodyPr/>
          <a:lstStyle/>
          <a:p>
            <a:fld id="{177D6179-9D4F-9247-ABDE-D082469CF89C}" type="slidenum">
              <a:rPr lang="sv-SE" smtClean="0"/>
              <a:t>17</a:t>
            </a:fld>
            <a:endParaRPr lang="sv-SE"/>
          </a:p>
        </p:txBody>
      </p:sp>
    </p:spTree>
    <p:extLst>
      <p:ext uri="{BB962C8B-B14F-4D97-AF65-F5344CB8AC3E}">
        <p14:creationId xmlns:p14="http://schemas.microsoft.com/office/powerpoint/2010/main" val="13593236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F595B-8459-4AF8-9A80-823C9C80EA69}"/>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D799B292-C752-4EAE-9741-6CE6DF115571}"/>
              </a:ext>
            </a:extLst>
          </p:cNvPr>
          <p:cNvSpPr>
            <a:spLocks noGrp="1"/>
          </p:cNvSpPr>
          <p:nvPr>
            <p:ph idx="1"/>
          </p:nvPr>
        </p:nvSpPr>
        <p:spPr/>
        <p:txBody>
          <a:bodyPr/>
          <a:lstStyle/>
          <a:p>
            <a:pPr marL="0" indent="0">
              <a:buNone/>
            </a:pPr>
            <a:r>
              <a:rPr lang="sv-SE" dirty="0">
                <a:solidFill>
                  <a:srgbClr val="FFFFFF"/>
                </a:solidFill>
              </a:rPr>
              <a:t>I detta mycket viktiga kapitel lär vi oss två nya koncept:</a:t>
            </a:r>
          </a:p>
        </p:txBody>
      </p:sp>
      <p:sp>
        <p:nvSpPr>
          <p:cNvPr id="4" name="Platshållare för bildnummer 3">
            <a:extLst>
              <a:ext uri="{FF2B5EF4-FFF2-40B4-BE49-F238E27FC236}">
                <a16:creationId xmlns:a16="http://schemas.microsoft.com/office/drawing/2014/main" id="{26E26A1B-07D1-430E-A001-8FCF37848E0E}"/>
              </a:ext>
            </a:extLst>
          </p:cNvPr>
          <p:cNvSpPr>
            <a:spLocks noGrp="1"/>
          </p:cNvSpPr>
          <p:nvPr>
            <p:ph type="sldNum" sz="quarter" idx="12"/>
          </p:nvPr>
        </p:nvSpPr>
        <p:spPr/>
        <p:txBody>
          <a:bodyPr/>
          <a:lstStyle/>
          <a:p>
            <a:fld id="{177D6179-9D4F-9247-ABDE-D082469CF89C}" type="slidenum">
              <a:rPr lang="sv-SE" smtClean="0"/>
              <a:t>18</a:t>
            </a:fld>
            <a:endParaRPr lang="sv-SE"/>
          </a:p>
        </p:txBody>
      </p:sp>
      <p:sp>
        <p:nvSpPr>
          <p:cNvPr id="6" name="Pil: höger 5">
            <a:extLst>
              <a:ext uri="{FF2B5EF4-FFF2-40B4-BE49-F238E27FC236}">
                <a16:creationId xmlns:a16="http://schemas.microsoft.com/office/drawing/2014/main" id="{BF8BC496-BA9E-43B3-885F-795FCB309B0D}"/>
              </a:ext>
            </a:extLst>
          </p:cNvPr>
          <p:cNvSpPr/>
          <p:nvPr/>
        </p:nvSpPr>
        <p:spPr>
          <a:xfrm>
            <a:off x="936878" y="3356990"/>
            <a:ext cx="8359521" cy="1005459"/>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Hur man gör ett obestämt ord bestämt</a:t>
            </a:r>
          </a:p>
        </p:txBody>
      </p:sp>
      <p:sp>
        <p:nvSpPr>
          <p:cNvPr id="8" name="Pil: höger 7">
            <a:extLst>
              <a:ext uri="{FF2B5EF4-FFF2-40B4-BE49-F238E27FC236}">
                <a16:creationId xmlns:a16="http://schemas.microsoft.com/office/drawing/2014/main" id="{9669FBBB-FD4A-42EA-8C0C-AF311A336EB2}"/>
              </a:ext>
            </a:extLst>
          </p:cNvPr>
          <p:cNvSpPr/>
          <p:nvPr/>
        </p:nvSpPr>
        <p:spPr>
          <a:xfrm>
            <a:off x="902703" y="4487713"/>
            <a:ext cx="8393696" cy="1005459"/>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dirty="0"/>
              <a:t>Sol- resp. månbokstäver och dess påverkan på uttalet</a:t>
            </a:r>
          </a:p>
        </p:txBody>
      </p:sp>
    </p:spTree>
    <p:extLst>
      <p:ext uri="{BB962C8B-B14F-4D97-AF65-F5344CB8AC3E}">
        <p14:creationId xmlns:p14="http://schemas.microsoft.com/office/powerpoint/2010/main" val="1817152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478BE7-383D-4902-A26D-7336903ADAF5}"/>
              </a:ext>
            </a:extLst>
          </p:cNvPr>
          <p:cNvSpPr>
            <a:spLocks noGrp="1"/>
          </p:cNvSpPr>
          <p:nvPr>
            <p:ph type="title"/>
          </p:nvPr>
        </p:nvSpPr>
        <p:spPr/>
        <p:txBody>
          <a:bodyPr/>
          <a:lstStyle/>
          <a:p>
            <a:r>
              <a:rPr lang="ar-SA" dirty="0">
                <a:solidFill>
                  <a:prstClr val="white"/>
                </a:solidFill>
              </a:rPr>
              <a:t>ال</a:t>
            </a:r>
            <a:r>
              <a:rPr lang="sv-SE" dirty="0">
                <a:solidFill>
                  <a:prstClr val="white"/>
                </a:solidFill>
              </a:rPr>
              <a:t> (1)</a:t>
            </a:r>
            <a:br>
              <a:rPr lang="sv-SE" dirty="0">
                <a:solidFill>
                  <a:prstClr val="white"/>
                </a:solidFill>
              </a:rPr>
            </a:br>
            <a:r>
              <a:rPr lang="sv-SE" dirty="0">
                <a:solidFill>
                  <a:prstClr val="white"/>
                </a:solidFill>
              </a:rPr>
              <a:t>al-</a:t>
            </a:r>
            <a:endParaRPr lang="sv-SE" dirty="0"/>
          </a:p>
        </p:txBody>
      </p:sp>
      <p:sp>
        <p:nvSpPr>
          <p:cNvPr id="3" name="Platshållare för innehåll 2">
            <a:extLst>
              <a:ext uri="{FF2B5EF4-FFF2-40B4-BE49-F238E27FC236}">
                <a16:creationId xmlns:a16="http://schemas.microsoft.com/office/drawing/2014/main" id="{5D8611CE-F323-4E85-A239-92E597587052}"/>
              </a:ext>
            </a:extLst>
          </p:cNvPr>
          <p:cNvSpPr>
            <a:spLocks noGrp="1"/>
          </p:cNvSpPr>
          <p:nvPr>
            <p:ph idx="1"/>
          </p:nvPr>
        </p:nvSpPr>
        <p:spPr>
          <a:xfrm>
            <a:off x="193041" y="2133600"/>
            <a:ext cx="10101142" cy="4724399"/>
          </a:xfrm>
        </p:spPr>
        <p:txBody>
          <a:bodyPr/>
          <a:lstStyle/>
          <a:p>
            <a:pPr marL="0" indent="0">
              <a:buNone/>
            </a:pPr>
            <a:r>
              <a:rPr lang="sv-SE" dirty="0">
                <a:solidFill>
                  <a:srgbClr val="FFFFFF"/>
                </a:solidFill>
              </a:rPr>
              <a:t>Vi har hittills lärt oss hur ett obestämt ord ser ut, dvs att det har en </a:t>
            </a:r>
            <a:r>
              <a:rPr lang="sv-SE" i="1" dirty="0" err="1">
                <a:solidFill>
                  <a:srgbClr val="FFFFFF"/>
                </a:solidFill>
              </a:rPr>
              <a:t>tanwin</a:t>
            </a:r>
            <a:r>
              <a:rPr lang="sv-SE" dirty="0">
                <a:solidFill>
                  <a:srgbClr val="FFFFFF"/>
                </a:solidFill>
              </a:rPr>
              <a:t> på slutet, som tex </a:t>
            </a:r>
            <a:r>
              <a:rPr lang="ar-SA" dirty="0">
                <a:solidFill>
                  <a:srgbClr val="FFFFFF"/>
                </a:solidFill>
              </a:rPr>
              <a:t>طالبٌ</a:t>
            </a:r>
            <a:r>
              <a:rPr lang="sv-SE" dirty="0">
                <a:solidFill>
                  <a:srgbClr val="FFFFFF"/>
                </a:solidFill>
              </a:rPr>
              <a:t> </a:t>
            </a:r>
            <a:r>
              <a:rPr lang="ar-SA" dirty="0">
                <a:solidFill>
                  <a:srgbClr val="FFFFFF"/>
                </a:solidFill>
              </a:rPr>
              <a:t>)</a:t>
            </a:r>
            <a:r>
              <a:rPr lang="sv-SE" dirty="0">
                <a:solidFill>
                  <a:srgbClr val="FFFFFF"/>
                </a:solidFill>
              </a:rPr>
              <a:t>en student).</a:t>
            </a:r>
          </a:p>
          <a:p>
            <a:pPr marL="0" indent="0">
              <a:buNone/>
            </a:pPr>
            <a:endParaRPr lang="sv-SE" dirty="0">
              <a:solidFill>
                <a:srgbClr val="FFFFFF"/>
              </a:solidFill>
            </a:endParaRPr>
          </a:p>
          <a:p>
            <a:pPr marL="0" indent="0">
              <a:buNone/>
            </a:pPr>
            <a:r>
              <a:rPr lang="sv-SE" dirty="0">
                <a:solidFill>
                  <a:srgbClr val="FFFFFF"/>
                </a:solidFill>
              </a:rPr>
              <a:t>Nu lär vi oss att använda den arabiska bestämda artikeln ”</a:t>
            </a:r>
            <a:r>
              <a:rPr lang="ar-SA" dirty="0">
                <a:solidFill>
                  <a:srgbClr val="FFFFFF"/>
                </a:solidFill>
              </a:rPr>
              <a:t>ال</a:t>
            </a:r>
            <a:r>
              <a:rPr lang="sv-SE" dirty="0">
                <a:solidFill>
                  <a:srgbClr val="FFFFFF"/>
                </a:solidFill>
              </a:rPr>
              <a:t>”</a:t>
            </a:r>
            <a:r>
              <a:rPr lang="ar-SA" dirty="0">
                <a:solidFill>
                  <a:srgbClr val="FFFFFF"/>
                </a:solidFill>
              </a:rPr>
              <a:t> </a:t>
            </a:r>
            <a:endParaRPr lang="sv-SE" dirty="0">
              <a:solidFill>
                <a:srgbClr val="FFFFFF"/>
              </a:solidFill>
            </a:endParaRPr>
          </a:p>
          <a:p>
            <a:pPr marL="0" indent="0">
              <a:buNone/>
            </a:pPr>
            <a:r>
              <a:rPr lang="ar-SA" dirty="0">
                <a:solidFill>
                  <a:srgbClr val="FFFFFF"/>
                </a:solidFill>
              </a:rPr>
              <a:t>(حَرْفُ التَّعْرِيف) </a:t>
            </a:r>
            <a:r>
              <a:rPr lang="sv-SE" dirty="0">
                <a:solidFill>
                  <a:srgbClr val="FFFFFF"/>
                </a:solidFill>
              </a:rPr>
              <a:t>, denna sätter vi i början av ordet.</a:t>
            </a:r>
          </a:p>
          <a:p>
            <a:pPr marL="0" indent="0">
              <a:buNone/>
            </a:pPr>
            <a:endParaRPr lang="sv-SE" dirty="0">
              <a:solidFill>
                <a:srgbClr val="FFFFFF"/>
              </a:solidFill>
            </a:endParaRPr>
          </a:p>
          <a:p>
            <a:pPr marL="0" indent="0">
              <a:buNone/>
            </a:pPr>
            <a:endParaRPr lang="sv-SE"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009128E4-3BFF-46A1-ADF5-1CBC767BE758}"/>
              </a:ext>
            </a:extLst>
          </p:cNvPr>
          <p:cNvSpPr>
            <a:spLocks noGrp="1"/>
          </p:cNvSpPr>
          <p:nvPr>
            <p:ph type="sldNum" sz="quarter" idx="12"/>
          </p:nvPr>
        </p:nvSpPr>
        <p:spPr/>
        <p:txBody>
          <a:bodyPr/>
          <a:lstStyle/>
          <a:p>
            <a:fld id="{177D6179-9D4F-9247-ABDE-D082469CF89C}" type="slidenum">
              <a:rPr lang="sv-SE" smtClean="0"/>
              <a:t>19</a:t>
            </a:fld>
            <a:endParaRPr lang="sv-SE" dirty="0"/>
          </a:p>
        </p:txBody>
      </p:sp>
      <p:graphicFrame>
        <p:nvGraphicFramePr>
          <p:cNvPr id="5" name="Diagram 4">
            <a:extLst>
              <a:ext uri="{FF2B5EF4-FFF2-40B4-BE49-F238E27FC236}">
                <a16:creationId xmlns:a16="http://schemas.microsoft.com/office/drawing/2014/main" id="{5ED34287-F675-4D35-BC2D-ABBC59A65A98}"/>
              </a:ext>
            </a:extLst>
          </p:cNvPr>
          <p:cNvGraphicFramePr/>
          <p:nvPr>
            <p:extLst>
              <p:ext uri="{D42A27DB-BD31-4B8C-83A1-F6EECF244321}">
                <p14:modId xmlns:p14="http://schemas.microsoft.com/office/powerpoint/2010/main" val="2198034912"/>
              </p:ext>
            </p:extLst>
          </p:nvPr>
        </p:nvGraphicFramePr>
        <p:xfrm>
          <a:off x="2185458" y="2692400"/>
          <a:ext cx="5159375" cy="4920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atbubbla: oval 5">
            <a:extLst>
              <a:ext uri="{FF2B5EF4-FFF2-40B4-BE49-F238E27FC236}">
                <a16:creationId xmlns:a16="http://schemas.microsoft.com/office/drawing/2014/main" id="{4AE3EC41-8933-4805-A314-BD40FCADC03A}"/>
              </a:ext>
            </a:extLst>
          </p:cNvPr>
          <p:cNvSpPr/>
          <p:nvPr/>
        </p:nvSpPr>
        <p:spPr>
          <a:xfrm>
            <a:off x="2657475" y="4257660"/>
            <a:ext cx="1981200" cy="1043906"/>
          </a:xfrm>
          <a:prstGeom prst="wedgeEllipseCallout">
            <a:avLst/>
          </a:prstGeom>
          <a:solidFill>
            <a:srgbClr val="B22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Obestämd</a:t>
            </a:r>
          </a:p>
        </p:txBody>
      </p:sp>
      <p:sp>
        <p:nvSpPr>
          <p:cNvPr id="7" name="Pratbubbla: oval 6">
            <a:extLst>
              <a:ext uri="{FF2B5EF4-FFF2-40B4-BE49-F238E27FC236}">
                <a16:creationId xmlns:a16="http://schemas.microsoft.com/office/drawing/2014/main" id="{0FC7C59A-4DEC-4343-926F-716A344D4198}"/>
              </a:ext>
            </a:extLst>
          </p:cNvPr>
          <p:cNvSpPr/>
          <p:nvPr/>
        </p:nvSpPr>
        <p:spPr>
          <a:xfrm>
            <a:off x="5637217" y="4257660"/>
            <a:ext cx="2133597" cy="1045827"/>
          </a:xfrm>
          <a:prstGeom prst="wedgeEllipseCallout">
            <a:avLst/>
          </a:prstGeom>
          <a:solidFill>
            <a:srgbClr val="B22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Bestämd</a:t>
            </a:r>
          </a:p>
        </p:txBody>
      </p:sp>
      <p:sp>
        <p:nvSpPr>
          <p:cNvPr id="8" name="Ellips 7">
            <a:extLst>
              <a:ext uri="{FF2B5EF4-FFF2-40B4-BE49-F238E27FC236}">
                <a16:creationId xmlns:a16="http://schemas.microsoft.com/office/drawing/2014/main" id="{F77DA746-D656-407C-9DB5-D750CFC5B771}"/>
              </a:ext>
            </a:extLst>
          </p:cNvPr>
          <p:cNvSpPr/>
          <p:nvPr/>
        </p:nvSpPr>
        <p:spPr>
          <a:xfrm>
            <a:off x="9921008" y="5401733"/>
            <a:ext cx="1847850" cy="1090789"/>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FFFFFF"/>
                </a:solidFill>
              </a:rPr>
              <a:t>حرف</a:t>
            </a:r>
            <a:endParaRPr lang="sv-SE" sz="4400" dirty="0">
              <a:solidFill>
                <a:srgbClr val="FFFFFF"/>
              </a:solidFill>
            </a:endParaRPr>
          </a:p>
        </p:txBody>
      </p:sp>
    </p:spTree>
    <p:extLst>
      <p:ext uri="{BB962C8B-B14F-4D97-AF65-F5344CB8AC3E}">
        <p14:creationId xmlns:p14="http://schemas.microsoft.com/office/powerpoint/2010/main" val="1466539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7A97C3-83B6-41A9-8527-F5745C97C3D3}"/>
              </a:ext>
            </a:extLst>
          </p:cNvPr>
          <p:cNvSpPr>
            <a:spLocks noGrp="1"/>
          </p:cNvSpPr>
          <p:nvPr>
            <p:ph type="title"/>
          </p:nvPr>
        </p:nvSpPr>
        <p:spPr/>
        <p:txBody>
          <a:bodyPr/>
          <a:lstStyle/>
          <a:p>
            <a:r>
              <a:rPr lang="sv-SE" dirty="0"/>
              <a:t>Förord</a:t>
            </a:r>
          </a:p>
        </p:txBody>
      </p:sp>
      <p:sp>
        <p:nvSpPr>
          <p:cNvPr id="3" name="Platshållare för innehåll 2">
            <a:extLst>
              <a:ext uri="{FF2B5EF4-FFF2-40B4-BE49-F238E27FC236}">
                <a16:creationId xmlns:a16="http://schemas.microsoft.com/office/drawing/2014/main" id="{649F067A-8E5F-48E7-AA7D-6193CFE31A90}"/>
              </a:ext>
            </a:extLst>
          </p:cNvPr>
          <p:cNvSpPr>
            <a:spLocks noGrp="1"/>
          </p:cNvSpPr>
          <p:nvPr>
            <p:ph idx="1"/>
          </p:nvPr>
        </p:nvSpPr>
        <p:spPr>
          <a:xfrm>
            <a:off x="223521" y="2123440"/>
            <a:ext cx="10070662" cy="4525009"/>
          </a:xfrm>
        </p:spPr>
        <p:txBody>
          <a:bodyPr>
            <a:normAutofit fontScale="92500" lnSpcReduction="10000"/>
          </a:bodyPr>
          <a:lstStyle/>
          <a:p>
            <a:pPr marL="0" indent="0">
              <a:buNone/>
            </a:pPr>
            <a:r>
              <a:rPr lang="sv-SE" dirty="0">
                <a:solidFill>
                  <a:srgbClr val="FFFFFF"/>
                </a:solidFill>
              </a:rPr>
              <a:t>Välkommen till kursen ”Arabiska nivå 1”, som är en sammanställning av olika förklaringar för Madinah bok 1. </a:t>
            </a:r>
          </a:p>
          <a:p>
            <a:pPr marL="0" indent="0">
              <a:buNone/>
            </a:pPr>
            <a:endParaRPr lang="sv-SE" dirty="0">
              <a:solidFill>
                <a:srgbClr val="FFFFFF"/>
              </a:solidFill>
            </a:endParaRPr>
          </a:p>
          <a:p>
            <a:pPr marL="0" indent="0">
              <a:buNone/>
            </a:pPr>
            <a:r>
              <a:rPr lang="sv-SE" dirty="0">
                <a:solidFill>
                  <a:srgbClr val="FFFFFF"/>
                </a:solidFill>
              </a:rPr>
              <a:t>Att lära sig arabiska påminner om ett hus omgivet av en massiv mur, och vid framsidan av muren finns en låst dörr. I början är det svårt att ta sig in, men med rätt nycklar, stark vilja och tid, tar man sig in och erövrar huset. Min ambition är att denna ppt tillsammans med mina inspelade föreläsningar ska utgöra det bästa medlet på svenska för att komma igång med sina arabiskastudier med en god pedagogik, enkelhet, men ändå på en professionell bas. Den ska också utgöra ett medel för läraren att använda sig av i sin undervisning, och ett medel för studenten att få ta del av.</a:t>
            </a:r>
          </a:p>
          <a:p>
            <a:pPr marL="0" indent="0">
              <a:buNone/>
            </a:pPr>
            <a:endParaRPr lang="sv-SE" dirty="0">
              <a:solidFill>
                <a:srgbClr val="FFFFFF"/>
              </a:solidFill>
            </a:endParaRPr>
          </a:p>
          <a:p>
            <a:pPr marL="0" indent="0">
              <a:buNone/>
            </a:pPr>
            <a:r>
              <a:rPr lang="sv-SE" dirty="0">
                <a:solidFill>
                  <a:srgbClr val="FFFFFF"/>
                </a:solidFill>
              </a:rPr>
              <a:t>Denna ppt uppdateras kontinuerligt och jag tar gärna emot korrigeringar via mail. Detta är en serie med kurser, och kommande nivåer är att vänta.</a:t>
            </a:r>
          </a:p>
          <a:p>
            <a:pPr marL="0" indent="0">
              <a:buNone/>
            </a:pPr>
            <a:endParaRPr lang="sv-SE" dirty="0"/>
          </a:p>
        </p:txBody>
      </p:sp>
      <p:sp>
        <p:nvSpPr>
          <p:cNvPr id="4" name="Platshållare för bildnummer 3">
            <a:extLst>
              <a:ext uri="{FF2B5EF4-FFF2-40B4-BE49-F238E27FC236}">
                <a16:creationId xmlns:a16="http://schemas.microsoft.com/office/drawing/2014/main" id="{AE4F3D76-D2DC-46BD-9B7B-AA11EFF2ACEE}"/>
              </a:ext>
            </a:extLst>
          </p:cNvPr>
          <p:cNvSpPr>
            <a:spLocks noGrp="1"/>
          </p:cNvSpPr>
          <p:nvPr>
            <p:ph type="sldNum" sz="quarter" idx="12"/>
          </p:nvPr>
        </p:nvSpPr>
        <p:spPr/>
        <p:txBody>
          <a:bodyPr/>
          <a:lstStyle/>
          <a:p>
            <a:fld id="{177D6179-9D4F-9247-ABDE-D082469CF89C}" type="slidenum">
              <a:rPr lang="sv-SE" smtClean="0"/>
              <a:t>2</a:t>
            </a:fld>
            <a:endParaRPr lang="sv-SE"/>
          </a:p>
        </p:txBody>
      </p:sp>
    </p:spTree>
    <p:extLst>
      <p:ext uri="{BB962C8B-B14F-4D97-AF65-F5344CB8AC3E}">
        <p14:creationId xmlns:p14="http://schemas.microsoft.com/office/powerpoint/2010/main" val="41084018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13012DB-A0AD-4EB1-BDEC-E20B0E8C6656}"/>
              </a:ext>
            </a:extLst>
          </p:cNvPr>
          <p:cNvSpPr>
            <a:spLocks noGrp="1"/>
          </p:cNvSpPr>
          <p:nvPr>
            <p:ph type="title"/>
          </p:nvPr>
        </p:nvSpPr>
        <p:spPr/>
        <p:txBody>
          <a:bodyPr/>
          <a:lstStyle/>
          <a:p>
            <a:r>
              <a:rPr lang="ar-SA" dirty="0"/>
              <a:t> ال</a:t>
            </a:r>
            <a:r>
              <a:rPr lang="sv-SE" dirty="0"/>
              <a:t>(2)</a:t>
            </a:r>
            <a:br>
              <a:rPr lang="ar-SA" dirty="0"/>
            </a:br>
            <a:r>
              <a:rPr lang="sv-SE" dirty="0"/>
              <a:t>al-</a:t>
            </a:r>
          </a:p>
        </p:txBody>
      </p:sp>
      <p:sp>
        <p:nvSpPr>
          <p:cNvPr id="4" name="Platshållare för innehåll 3">
            <a:extLst>
              <a:ext uri="{FF2B5EF4-FFF2-40B4-BE49-F238E27FC236}">
                <a16:creationId xmlns:a16="http://schemas.microsoft.com/office/drawing/2014/main" id="{49A2A4F1-32DF-42EE-95A4-B54B41B03F44}"/>
              </a:ext>
            </a:extLst>
          </p:cNvPr>
          <p:cNvSpPr>
            <a:spLocks noGrp="1"/>
          </p:cNvSpPr>
          <p:nvPr>
            <p:ph idx="1"/>
          </p:nvPr>
        </p:nvSpPr>
        <p:spPr>
          <a:xfrm>
            <a:off x="261221" y="2319905"/>
            <a:ext cx="9613861" cy="3599316"/>
          </a:xfrm>
        </p:spPr>
        <p:txBody>
          <a:bodyPr/>
          <a:lstStyle/>
          <a:p>
            <a:pPr marL="0" indent="0">
              <a:buNone/>
            </a:pPr>
            <a:r>
              <a:rPr lang="sv-SE" dirty="0">
                <a:solidFill>
                  <a:schemeClr val="tx1"/>
                </a:solidFill>
              </a:rPr>
              <a:t>Om </a:t>
            </a:r>
            <a:r>
              <a:rPr lang="ar-SA" dirty="0">
                <a:solidFill>
                  <a:schemeClr val="tx1"/>
                </a:solidFill>
              </a:rPr>
              <a:t>ال)</a:t>
            </a:r>
            <a:r>
              <a:rPr lang="sv-SE" dirty="0">
                <a:solidFill>
                  <a:schemeClr val="tx1"/>
                </a:solidFill>
              </a:rPr>
              <a:t>) föregås av ett ord så uttalas inte ”alifen” trots att den skrivs. Detaljerna kring detta kommer längre fram i kursen.       </a:t>
            </a:r>
          </a:p>
          <a:p>
            <a:pPr marL="0" indent="0">
              <a:buNone/>
            </a:pPr>
            <a:r>
              <a:rPr lang="sv-SE" dirty="0">
                <a:solidFill>
                  <a:schemeClr val="tx1"/>
                </a:solidFill>
              </a:rPr>
              <a:t> </a:t>
            </a:r>
            <a:r>
              <a:rPr lang="sv-SE" u="sng" dirty="0">
                <a:solidFill>
                  <a:schemeClr val="tx1"/>
                </a:solidFill>
              </a:rPr>
              <a:t>Låt oss ta ett exempel</a:t>
            </a:r>
            <a:r>
              <a:rPr lang="sv-SE" dirty="0">
                <a:solidFill>
                  <a:schemeClr val="tx1"/>
                </a:solidFill>
              </a:rPr>
              <a:t>: </a:t>
            </a:r>
          </a:p>
          <a:p>
            <a:endParaRPr lang="sv-SE" dirty="0">
              <a:solidFill>
                <a:srgbClr val="FFFFFF"/>
              </a:solidFill>
            </a:endParaRPr>
          </a:p>
          <a:p>
            <a:pPr marL="0" indent="0">
              <a:buNone/>
            </a:pPr>
            <a:r>
              <a:rPr lang="ar-SA" dirty="0">
                <a:solidFill>
                  <a:srgbClr val="FFFFFF"/>
                </a:solidFill>
              </a:rPr>
              <a:t>الوَلَدُ جالِسٌ                                                                                              </a:t>
            </a:r>
          </a:p>
          <a:p>
            <a:pPr marL="0" indent="0">
              <a:buNone/>
            </a:pPr>
            <a:r>
              <a:rPr lang="ar-SA" dirty="0">
                <a:solidFill>
                  <a:srgbClr val="FFFFFF"/>
                </a:solidFill>
              </a:rPr>
              <a:t>الوَلَدُ </a:t>
            </a:r>
            <a:r>
              <a:rPr lang="ar-SA">
                <a:solidFill>
                  <a:srgbClr val="FFFFFF"/>
                </a:solidFill>
              </a:rPr>
              <a:t>جالِسٌ وَ</a:t>
            </a:r>
            <a:r>
              <a:rPr lang="ar-SA">
                <a:solidFill>
                  <a:schemeClr val="bg1"/>
                </a:solidFill>
              </a:rPr>
              <a:t>ا</a:t>
            </a:r>
            <a:r>
              <a:rPr lang="ar-SA">
                <a:solidFill>
                  <a:srgbClr val="FFFFFF"/>
                </a:solidFill>
              </a:rPr>
              <a:t>لْمُدَرِّسُ </a:t>
            </a:r>
            <a:r>
              <a:rPr lang="ar-SA" dirty="0">
                <a:solidFill>
                  <a:srgbClr val="FFFFFF"/>
                </a:solidFill>
              </a:rPr>
              <a:t>واقِفٌ                                                                            </a:t>
            </a:r>
          </a:p>
          <a:p>
            <a:pPr marL="0" indent="0">
              <a:buNone/>
            </a:pPr>
            <a:endParaRPr lang="ar-SA" dirty="0">
              <a:solidFill>
                <a:srgbClr val="FFFFFF"/>
              </a:solidFill>
            </a:endParaRPr>
          </a:p>
          <a:p>
            <a:pPr marL="0" indent="0">
              <a:buNone/>
            </a:pPr>
            <a:r>
              <a:rPr lang="sv-SE" dirty="0">
                <a:solidFill>
                  <a:schemeClr val="tx1"/>
                </a:solidFill>
              </a:rPr>
              <a:t>                                               ….och inte wa-</a:t>
            </a:r>
            <a:r>
              <a:rPr lang="sv-SE" dirty="0" err="1">
                <a:solidFill>
                  <a:schemeClr val="tx1"/>
                </a:solidFill>
              </a:rPr>
              <a:t>almodarriso</a:t>
            </a:r>
            <a:r>
              <a:rPr lang="sv-SE" dirty="0">
                <a:solidFill>
                  <a:schemeClr val="tx1"/>
                </a:solidFill>
              </a:rPr>
              <a:t>.</a:t>
            </a:r>
            <a:endParaRPr lang="ar-SA" dirty="0">
              <a:solidFill>
                <a:schemeClr val="tx1"/>
              </a:solidFill>
            </a:endParaRPr>
          </a:p>
          <a:p>
            <a:endParaRPr lang="sv-SE" dirty="0"/>
          </a:p>
        </p:txBody>
      </p:sp>
      <p:sp>
        <p:nvSpPr>
          <p:cNvPr id="2" name="Platshållare för bildnummer 1">
            <a:extLst>
              <a:ext uri="{FF2B5EF4-FFF2-40B4-BE49-F238E27FC236}">
                <a16:creationId xmlns:a16="http://schemas.microsoft.com/office/drawing/2014/main" id="{AAE11CAD-2A17-4CA4-B89C-FFFB4CD93D3E}"/>
              </a:ext>
            </a:extLst>
          </p:cNvPr>
          <p:cNvSpPr>
            <a:spLocks noGrp="1"/>
          </p:cNvSpPr>
          <p:nvPr>
            <p:ph type="sldNum" sz="quarter" idx="12"/>
          </p:nvPr>
        </p:nvSpPr>
        <p:spPr/>
        <p:txBody>
          <a:bodyPr/>
          <a:lstStyle/>
          <a:p>
            <a:r>
              <a:rPr lang="sv-SE" dirty="0"/>
              <a:t>20</a:t>
            </a:r>
          </a:p>
        </p:txBody>
      </p:sp>
      <p:sp>
        <p:nvSpPr>
          <p:cNvPr id="5" name="Rektangel 4">
            <a:extLst>
              <a:ext uri="{FF2B5EF4-FFF2-40B4-BE49-F238E27FC236}">
                <a16:creationId xmlns:a16="http://schemas.microsoft.com/office/drawing/2014/main" id="{EED62F32-8826-486E-A922-36D3F29953CC}"/>
              </a:ext>
            </a:extLst>
          </p:cNvPr>
          <p:cNvSpPr/>
          <p:nvPr/>
        </p:nvSpPr>
        <p:spPr>
          <a:xfrm>
            <a:off x="3810000" y="3852367"/>
            <a:ext cx="2790825" cy="438150"/>
          </a:xfrm>
          <a:prstGeom prst="rect">
            <a:avLst/>
          </a:prstGeom>
          <a:solidFill>
            <a:srgbClr val="B22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FFFF"/>
                </a:solidFill>
              </a:rPr>
              <a:t>A</a:t>
            </a:r>
            <a:r>
              <a:rPr lang="sv-SE" dirty="0"/>
              <a:t>l-</a:t>
            </a:r>
            <a:r>
              <a:rPr lang="sv-SE" dirty="0" err="1"/>
              <a:t>walado</a:t>
            </a:r>
            <a:r>
              <a:rPr lang="sv-SE" dirty="0"/>
              <a:t>.. </a:t>
            </a:r>
          </a:p>
        </p:txBody>
      </p:sp>
      <p:sp>
        <p:nvSpPr>
          <p:cNvPr id="6" name="Rektangel 5">
            <a:extLst>
              <a:ext uri="{FF2B5EF4-FFF2-40B4-BE49-F238E27FC236}">
                <a16:creationId xmlns:a16="http://schemas.microsoft.com/office/drawing/2014/main" id="{95AF39F7-FE61-4C82-9B15-2C1BAB234788}"/>
              </a:ext>
            </a:extLst>
          </p:cNvPr>
          <p:cNvSpPr/>
          <p:nvPr/>
        </p:nvSpPr>
        <p:spPr>
          <a:xfrm>
            <a:off x="3809999" y="4428877"/>
            <a:ext cx="2790825" cy="438150"/>
          </a:xfrm>
          <a:prstGeom prst="rect">
            <a:avLst/>
          </a:prstGeom>
          <a:solidFill>
            <a:srgbClr val="B22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a:t>
            </a:r>
            <a:r>
              <a:rPr lang="sv-SE" dirty="0">
                <a:solidFill>
                  <a:srgbClr val="FFFFFF"/>
                </a:solidFill>
              </a:rPr>
              <a:t>wal</a:t>
            </a:r>
            <a:r>
              <a:rPr lang="sv-SE" dirty="0"/>
              <a:t>modarriso..</a:t>
            </a:r>
          </a:p>
        </p:txBody>
      </p:sp>
      <p:sp>
        <p:nvSpPr>
          <p:cNvPr id="17" name="Pil: nedåt 16">
            <a:extLst>
              <a:ext uri="{FF2B5EF4-FFF2-40B4-BE49-F238E27FC236}">
                <a16:creationId xmlns:a16="http://schemas.microsoft.com/office/drawing/2014/main" id="{E6DFE374-7AF9-48C5-AE7E-677B7615D1C1}"/>
              </a:ext>
            </a:extLst>
          </p:cNvPr>
          <p:cNvSpPr/>
          <p:nvPr/>
        </p:nvSpPr>
        <p:spPr>
          <a:xfrm>
            <a:off x="5663754" y="5005387"/>
            <a:ext cx="432246" cy="318026"/>
          </a:xfrm>
          <a:prstGeom prst="downArrow">
            <a:avLst/>
          </a:prstGeom>
          <a:solidFill>
            <a:srgbClr val="B2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0473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CB0D9BC3-85B4-49E6-A8FA-12B9E3503353}"/>
              </a:ext>
            </a:extLst>
          </p:cNvPr>
          <p:cNvSpPr/>
          <p:nvPr/>
        </p:nvSpPr>
        <p:spPr>
          <a:xfrm>
            <a:off x="3206369" y="4486275"/>
            <a:ext cx="2186488" cy="962020"/>
          </a:xfrm>
          <a:prstGeom prst="rect">
            <a:avLst/>
          </a:prstGeom>
          <a:solidFill>
            <a:srgbClr val="B22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17A0801D-DDF2-40FB-8F1D-CFEFFE1A85A4}"/>
              </a:ext>
            </a:extLst>
          </p:cNvPr>
          <p:cNvSpPr/>
          <p:nvPr/>
        </p:nvSpPr>
        <p:spPr>
          <a:xfrm>
            <a:off x="405019" y="4486275"/>
            <a:ext cx="2591198" cy="962020"/>
          </a:xfrm>
          <a:prstGeom prst="rect">
            <a:avLst/>
          </a:prstGeom>
          <a:solidFill>
            <a:srgbClr val="B22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D530BA0-C6E1-43BB-9939-C0BAAD2D54C9}"/>
              </a:ext>
            </a:extLst>
          </p:cNvPr>
          <p:cNvSpPr>
            <a:spLocks noGrp="1"/>
          </p:cNvSpPr>
          <p:nvPr>
            <p:ph type="title"/>
          </p:nvPr>
        </p:nvSpPr>
        <p:spPr/>
        <p:txBody>
          <a:bodyPr/>
          <a:lstStyle/>
          <a:p>
            <a:r>
              <a:rPr lang="sv-SE"/>
              <a:t>Sol- </a:t>
            </a:r>
            <a:r>
              <a:rPr lang="sv-SE" dirty="0"/>
              <a:t>och månbokstäverna</a:t>
            </a:r>
            <a:br>
              <a:rPr lang="sv-SE" dirty="0"/>
            </a:br>
            <a:r>
              <a:rPr lang="ar-SA" dirty="0"/>
              <a:t>الحُرُوفُ الشَّمْسِيّةُ والقَمَرِيّةُ </a:t>
            </a:r>
            <a:endParaRPr lang="sv-SE" dirty="0"/>
          </a:p>
        </p:txBody>
      </p:sp>
      <p:sp>
        <p:nvSpPr>
          <p:cNvPr id="3" name="Platshållare för innehåll 2">
            <a:extLst>
              <a:ext uri="{FF2B5EF4-FFF2-40B4-BE49-F238E27FC236}">
                <a16:creationId xmlns:a16="http://schemas.microsoft.com/office/drawing/2014/main" id="{83076F09-0234-498B-AF7F-8AE54A7FAA70}"/>
              </a:ext>
            </a:extLst>
          </p:cNvPr>
          <p:cNvSpPr>
            <a:spLocks noGrp="1"/>
          </p:cNvSpPr>
          <p:nvPr>
            <p:ph idx="1"/>
          </p:nvPr>
        </p:nvSpPr>
        <p:spPr>
          <a:xfrm>
            <a:off x="289796" y="2163309"/>
            <a:ext cx="11101046" cy="4423758"/>
          </a:xfrm>
        </p:spPr>
        <p:txBody>
          <a:bodyPr>
            <a:normAutofit/>
          </a:bodyPr>
          <a:lstStyle/>
          <a:p>
            <a:pPr marL="0" indent="0">
              <a:buNone/>
            </a:pPr>
            <a:r>
              <a:rPr lang="sv-SE" dirty="0">
                <a:solidFill>
                  <a:srgbClr val="FFFFFF"/>
                </a:solidFill>
              </a:rPr>
              <a:t>Det arabiska alfabetet består av 28 bokstäver. </a:t>
            </a:r>
          </a:p>
          <a:p>
            <a:pPr marL="0" indent="0">
              <a:buNone/>
            </a:pPr>
            <a:r>
              <a:rPr lang="sv-SE" dirty="0">
                <a:solidFill>
                  <a:schemeClr val="tx1"/>
                </a:solidFill>
              </a:rPr>
              <a:t>Hälften av dessa kallas för </a:t>
            </a:r>
            <a:r>
              <a:rPr lang="sv-SE" i="1" dirty="0">
                <a:solidFill>
                  <a:schemeClr val="tx1"/>
                </a:solidFill>
              </a:rPr>
              <a:t>solbokstäver</a:t>
            </a:r>
            <a:r>
              <a:rPr lang="sv-SE" dirty="0">
                <a:solidFill>
                  <a:schemeClr val="tx1"/>
                </a:solidFill>
              </a:rPr>
              <a:t>, och den andra halvan kallas för </a:t>
            </a:r>
            <a:r>
              <a:rPr lang="sv-SE" i="1" dirty="0">
                <a:solidFill>
                  <a:schemeClr val="tx1"/>
                </a:solidFill>
              </a:rPr>
              <a:t>månbokstäver</a:t>
            </a:r>
            <a:r>
              <a:rPr lang="sv-SE" dirty="0">
                <a:solidFill>
                  <a:schemeClr val="tx1"/>
                </a:solidFill>
              </a:rPr>
              <a:t>. I solbokstäverna uttalas inte bokstaven </a:t>
            </a:r>
            <a:r>
              <a:rPr lang="ar-SA" dirty="0">
                <a:solidFill>
                  <a:schemeClr val="tx1"/>
                </a:solidFill>
              </a:rPr>
              <a:t> (</a:t>
            </a:r>
            <a:r>
              <a:rPr lang="ar-SA" dirty="0"/>
              <a:t>ل</a:t>
            </a:r>
            <a:r>
              <a:rPr lang="ar-SA" dirty="0">
                <a:solidFill>
                  <a:schemeClr val="tx1"/>
                </a:solidFill>
              </a:rPr>
              <a:t>)</a:t>
            </a:r>
            <a:r>
              <a:rPr lang="sv-SE" dirty="0">
                <a:solidFill>
                  <a:schemeClr val="tx1"/>
                </a:solidFill>
              </a:rPr>
              <a:t>i den bestämda artikeln (</a:t>
            </a:r>
            <a:r>
              <a:rPr lang="ar-SA" dirty="0">
                <a:solidFill>
                  <a:schemeClr val="tx1"/>
                </a:solidFill>
              </a:rPr>
              <a:t>الْ</a:t>
            </a:r>
            <a:r>
              <a:rPr lang="sv-SE" dirty="0">
                <a:solidFill>
                  <a:schemeClr val="tx1"/>
                </a:solidFill>
              </a:rPr>
              <a:t>) till skillnad till månbokstäverna där den uttalas. </a:t>
            </a:r>
            <a:r>
              <a:rPr lang="sv-SE" u="sng" dirty="0">
                <a:solidFill>
                  <a:schemeClr val="tx1"/>
                </a:solidFill>
              </a:rPr>
              <a:t>I vilket fall som helst ska det finnas med i skriften</a:t>
            </a:r>
            <a:r>
              <a:rPr lang="sv-SE" dirty="0">
                <a:solidFill>
                  <a:schemeClr val="tx1"/>
                </a:solidFill>
              </a:rPr>
              <a:t>.</a:t>
            </a:r>
          </a:p>
          <a:p>
            <a:endParaRPr lang="sv-SE" dirty="0">
              <a:solidFill>
                <a:srgbClr val="FFFFFF"/>
              </a:solidFill>
            </a:endParaRPr>
          </a:p>
          <a:p>
            <a:pPr marL="0" indent="0">
              <a:buNone/>
            </a:pPr>
            <a:r>
              <a:rPr lang="ar-SA" dirty="0">
                <a:solidFill>
                  <a:srgbClr val="FFFFFF"/>
                </a:solidFill>
              </a:rPr>
              <a:t>ا</a:t>
            </a:r>
            <a:r>
              <a:rPr lang="ar-SA" dirty="0"/>
              <a:t>ل</a:t>
            </a:r>
            <a:r>
              <a:rPr lang="ar-SA" dirty="0">
                <a:solidFill>
                  <a:srgbClr val="FFFF00"/>
                </a:solidFill>
              </a:rPr>
              <a:t>شّ</a:t>
            </a:r>
            <a:r>
              <a:rPr lang="ar-SA" dirty="0">
                <a:solidFill>
                  <a:srgbClr val="FFFFFF"/>
                </a:solidFill>
              </a:rPr>
              <a:t>َمْسُ </a:t>
            </a:r>
            <a:r>
              <a:rPr lang="sv-SE" dirty="0">
                <a:solidFill>
                  <a:srgbClr val="FFFFFF"/>
                </a:solidFill>
              </a:rPr>
              <a:t> ash-ashamso    </a:t>
            </a:r>
            <a:r>
              <a:rPr lang="ar-SA" dirty="0">
                <a:solidFill>
                  <a:srgbClr val="FFFF00"/>
                </a:solidFill>
              </a:rPr>
              <a:t>ش</a:t>
            </a:r>
            <a:r>
              <a:rPr lang="sv-SE" dirty="0">
                <a:solidFill>
                  <a:srgbClr val="FFFFFF"/>
                </a:solidFill>
              </a:rPr>
              <a:t> Solbokstav</a:t>
            </a:r>
            <a:endParaRPr lang="ar-SA" dirty="0">
              <a:solidFill>
                <a:srgbClr val="FFFFFF"/>
              </a:solidFill>
            </a:endParaRPr>
          </a:p>
          <a:p>
            <a:pPr marL="0" indent="0">
              <a:buNone/>
            </a:pPr>
            <a:r>
              <a:rPr lang="ar-SA" dirty="0">
                <a:solidFill>
                  <a:srgbClr val="FFFFFF"/>
                </a:solidFill>
              </a:rPr>
              <a:t>ا</a:t>
            </a:r>
            <a:r>
              <a:rPr lang="ar-SA" dirty="0">
                <a:solidFill>
                  <a:schemeClr val="bg1"/>
                </a:solidFill>
              </a:rPr>
              <a:t>ل</a:t>
            </a:r>
            <a:r>
              <a:rPr lang="ar-SA" dirty="0">
                <a:solidFill>
                  <a:srgbClr val="FFFFFF"/>
                </a:solidFill>
              </a:rPr>
              <a:t>ْ</a:t>
            </a:r>
            <a:r>
              <a:rPr lang="ar-SA" dirty="0">
                <a:solidFill>
                  <a:srgbClr val="FFFF00"/>
                </a:solidFill>
              </a:rPr>
              <a:t>ق</a:t>
            </a:r>
            <a:r>
              <a:rPr lang="ar-SA" dirty="0">
                <a:solidFill>
                  <a:srgbClr val="FFFFFF"/>
                </a:solidFill>
              </a:rPr>
              <a:t>َمَرُ   </a:t>
            </a:r>
            <a:r>
              <a:rPr lang="sv-SE" dirty="0">
                <a:solidFill>
                  <a:srgbClr val="FFFFFF"/>
                </a:solidFill>
              </a:rPr>
              <a:t> al</a:t>
            </a:r>
            <a:r>
              <a:rPr lang="sv-SE" dirty="0"/>
              <a:t>-</a:t>
            </a:r>
            <a:r>
              <a:rPr lang="sv-SE" dirty="0" err="1"/>
              <a:t>qamaro</a:t>
            </a:r>
            <a:r>
              <a:rPr lang="ar-SA" dirty="0">
                <a:solidFill>
                  <a:srgbClr val="FFFFFF"/>
                </a:solidFill>
              </a:rPr>
              <a:t>     </a:t>
            </a:r>
            <a:r>
              <a:rPr lang="sv-SE" dirty="0">
                <a:solidFill>
                  <a:srgbClr val="FFFFFF"/>
                </a:solidFill>
              </a:rPr>
              <a:t>    </a:t>
            </a:r>
            <a:r>
              <a:rPr lang="ar-SA" dirty="0">
                <a:solidFill>
                  <a:srgbClr val="FFFF00"/>
                </a:solidFill>
              </a:rPr>
              <a:t>ق</a:t>
            </a:r>
            <a:r>
              <a:rPr lang="sv-SE" dirty="0">
                <a:solidFill>
                  <a:srgbClr val="FFFFFF"/>
                </a:solidFill>
              </a:rPr>
              <a:t> Månbokstav</a:t>
            </a:r>
          </a:p>
          <a:p>
            <a:pPr marL="0" indent="0">
              <a:buNone/>
            </a:pPr>
            <a:endParaRPr lang="sv-SE" dirty="0"/>
          </a:p>
        </p:txBody>
      </p:sp>
      <p:sp>
        <p:nvSpPr>
          <p:cNvPr id="4" name="Platshållare för bildnummer 3">
            <a:extLst>
              <a:ext uri="{FF2B5EF4-FFF2-40B4-BE49-F238E27FC236}">
                <a16:creationId xmlns:a16="http://schemas.microsoft.com/office/drawing/2014/main" id="{8717AABE-E4A4-41A8-A53A-6A8AA8C07892}"/>
              </a:ext>
            </a:extLst>
          </p:cNvPr>
          <p:cNvSpPr>
            <a:spLocks noGrp="1"/>
          </p:cNvSpPr>
          <p:nvPr>
            <p:ph type="sldNum" sz="quarter" idx="12"/>
          </p:nvPr>
        </p:nvSpPr>
        <p:spPr/>
        <p:txBody>
          <a:bodyPr/>
          <a:lstStyle/>
          <a:p>
            <a:r>
              <a:rPr lang="sv-SE" dirty="0"/>
              <a:t>21</a:t>
            </a:r>
          </a:p>
        </p:txBody>
      </p:sp>
    </p:spTree>
    <p:extLst>
      <p:ext uri="{BB962C8B-B14F-4D97-AF65-F5344CB8AC3E}">
        <p14:creationId xmlns:p14="http://schemas.microsoft.com/office/powerpoint/2010/main" val="3219513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3A3C26-DD18-47AE-93CE-49C7C95B947E}"/>
              </a:ext>
            </a:extLst>
          </p:cNvPr>
          <p:cNvSpPr>
            <a:spLocks noGrp="1"/>
          </p:cNvSpPr>
          <p:nvPr>
            <p:ph type="title" idx="4294967295"/>
          </p:nvPr>
        </p:nvSpPr>
        <p:spPr>
          <a:xfrm>
            <a:off x="1289050" y="-69135"/>
            <a:ext cx="9613900" cy="1081087"/>
          </a:xfrm>
        </p:spPr>
        <p:txBody>
          <a:bodyPr/>
          <a:lstStyle/>
          <a:p>
            <a:r>
              <a:rPr lang="sv-SE" dirty="0"/>
              <a:t>        Lista över sol- och månbokstäverna </a:t>
            </a:r>
          </a:p>
        </p:txBody>
      </p:sp>
      <p:pic>
        <p:nvPicPr>
          <p:cNvPr id="6" name="Platshållare för innehåll 5">
            <a:extLst>
              <a:ext uri="{FF2B5EF4-FFF2-40B4-BE49-F238E27FC236}">
                <a16:creationId xmlns:a16="http://schemas.microsoft.com/office/drawing/2014/main" id="{1E899A72-CF1F-4B5F-9A60-D728FC5A7680}"/>
              </a:ext>
            </a:extLst>
          </p:cNvPr>
          <p:cNvPicPr>
            <a:picLocks noGrp="1" noChangeAspect="1"/>
          </p:cNvPicPr>
          <p:nvPr>
            <p:ph idx="4294967295"/>
          </p:nvPr>
        </p:nvPicPr>
        <p:blipFill>
          <a:blip r:embed="rId2"/>
          <a:stretch>
            <a:fillRect/>
          </a:stretch>
        </p:blipFill>
        <p:spPr>
          <a:xfrm>
            <a:off x="1837092" y="851178"/>
            <a:ext cx="8047038" cy="5867400"/>
          </a:xfrm>
          <a:ln w="19050">
            <a:solidFill>
              <a:schemeClr val="bg1"/>
            </a:solidFill>
          </a:ln>
          <a:effectLst>
            <a:softEdge rad="127000"/>
          </a:effectLst>
        </p:spPr>
      </p:pic>
      <p:sp>
        <p:nvSpPr>
          <p:cNvPr id="5" name="textruta 4">
            <a:extLst>
              <a:ext uri="{FF2B5EF4-FFF2-40B4-BE49-F238E27FC236}">
                <a16:creationId xmlns:a16="http://schemas.microsoft.com/office/drawing/2014/main" id="{BBE3615A-D52E-4152-9030-9D5AB202ED8A}"/>
              </a:ext>
            </a:extLst>
          </p:cNvPr>
          <p:cNvSpPr txBox="1"/>
          <p:nvPr/>
        </p:nvSpPr>
        <p:spPr>
          <a:xfrm>
            <a:off x="-142951" y="3680599"/>
            <a:ext cx="2585161" cy="369332"/>
          </a:xfrm>
          <a:prstGeom prst="rect">
            <a:avLst/>
          </a:prstGeom>
          <a:noFill/>
        </p:spPr>
        <p:txBody>
          <a:bodyPr wrap="square" rtlCol="0">
            <a:spAutoFit/>
          </a:bodyPr>
          <a:lstStyle/>
          <a:p>
            <a:r>
              <a:rPr lang="sv-SE" dirty="0"/>
              <a:t>   </a:t>
            </a:r>
            <a:r>
              <a:rPr lang="sv-SE" u="sng" dirty="0"/>
              <a:t>Solbokstäverna</a:t>
            </a:r>
          </a:p>
        </p:txBody>
      </p:sp>
      <p:sp>
        <p:nvSpPr>
          <p:cNvPr id="9" name="textruta 8">
            <a:extLst>
              <a:ext uri="{FF2B5EF4-FFF2-40B4-BE49-F238E27FC236}">
                <a16:creationId xmlns:a16="http://schemas.microsoft.com/office/drawing/2014/main" id="{3692951A-50E0-4976-9AEE-9F07311B109F}"/>
              </a:ext>
            </a:extLst>
          </p:cNvPr>
          <p:cNvSpPr txBox="1"/>
          <p:nvPr/>
        </p:nvSpPr>
        <p:spPr>
          <a:xfrm>
            <a:off x="9884130" y="3600212"/>
            <a:ext cx="2074190" cy="369332"/>
          </a:xfrm>
          <a:prstGeom prst="rect">
            <a:avLst/>
          </a:prstGeom>
          <a:noFill/>
        </p:spPr>
        <p:txBody>
          <a:bodyPr wrap="square" rtlCol="0">
            <a:spAutoFit/>
          </a:bodyPr>
          <a:lstStyle/>
          <a:p>
            <a:r>
              <a:rPr lang="sv-SE" dirty="0"/>
              <a:t>   </a:t>
            </a:r>
            <a:r>
              <a:rPr lang="sv-SE" u="sng" dirty="0"/>
              <a:t>Månbokstäverna</a:t>
            </a:r>
          </a:p>
        </p:txBody>
      </p:sp>
      <p:sp>
        <p:nvSpPr>
          <p:cNvPr id="3" name="Pil: höger 2">
            <a:extLst>
              <a:ext uri="{FF2B5EF4-FFF2-40B4-BE49-F238E27FC236}">
                <a16:creationId xmlns:a16="http://schemas.microsoft.com/office/drawing/2014/main" id="{EDA91387-5809-478D-9366-789C0204DF28}"/>
              </a:ext>
            </a:extLst>
          </p:cNvPr>
          <p:cNvSpPr/>
          <p:nvPr/>
        </p:nvSpPr>
        <p:spPr>
          <a:xfrm>
            <a:off x="501752" y="4143352"/>
            <a:ext cx="1093051" cy="628650"/>
          </a:xfrm>
          <a:prstGeom prst="rightArrow">
            <a:avLst/>
          </a:prstGeom>
          <a:solidFill>
            <a:srgbClr val="B22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il: höger 9">
            <a:extLst>
              <a:ext uri="{FF2B5EF4-FFF2-40B4-BE49-F238E27FC236}">
                <a16:creationId xmlns:a16="http://schemas.microsoft.com/office/drawing/2014/main" id="{6789A4C7-974D-4723-93C1-1D0E736F7A87}"/>
              </a:ext>
            </a:extLst>
          </p:cNvPr>
          <p:cNvSpPr/>
          <p:nvPr/>
        </p:nvSpPr>
        <p:spPr>
          <a:xfrm rot="10800000">
            <a:off x="10182929" y="4026671"/>
            <a:ext cx="1093051" cy="628650"/>
          </a:xfrm>
          <a:prstGeom prst="rightArrow">
            <a:avLst/>
          </a:prstGeom>
          <a:solidFill>
            <a:srgbClr val="B22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32003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89C0B4-C64A-4293-88B5-A40EA159C6EB}"/>
              </a:ext>
            </a:extLst>
          </p:cNvPr>
          <p:cNvSpPr>
            <a:spLocks noGrp="1"/>
          </p:cNvSpPr>
          <p:nvPr>
            <p:ph type="ctrTitle"/>
          </p:nvPr>
        </p:nvSpPr>
        <p:spPr/>
        <p:txBody>
          <a:bodyPr/>
          <a:lstStyle/>
          <a:p>
            <a:r>
              <a:rPr lang="sv-SE" dirty="0"/>
              <a:t>Lektion 4</a:t>
            </a:r>
          </a:p>
        </p:txBody>
      </p:sp>
      <p:sp>
        <p:nvSpPr>
          <p:cNvPr id="5" name="Underrubrik 4">
            <a:extLst>
              <a:ext uri="{FF2B5EF4-FFF2-40B4-BE49-F238E27FC236}">
                <a16:creationId xmlns:a16="http://schemas.microsoft.com/office/drawing/2014/main" id="{E0DCC971-3A7E-4872-9E25-3CD66DAA6E11}"/>
              </a:ext>
            </a:extLst>
          </p:cNvPr>
          <p:cNvSpPr>
            <a:spLocks noGrp="1"/>
          </p:cNvSpPr>
          <p:nvPr>
            <p:ph type="subTitle" idx="1"/>
          </p:nvPr>
        </p:nvSpPr>
        <p:spPr/>
        <p:txBody>
          <a:bodyPr/>
          <a:lstStyle/>
          <a:p>
            <a:r>
              <a:rPr lang="ar-SA" sz="2400" dirty="0"/>
              <a:t>حُرُوْفُ الْجَرِّ والإعْرابُ</a:t>
            </a:r>
          </a:p>
          <a:p>
            <a:r>
              <a:rPr lang="sv-SE" dirty="0"/>
              <a:t>Prepositioner och kasus</a:t>
            </a:r>
          </a:p>
        </p:txBody>
      </p:sp>
      <p:sp>
        <p:nvSpPr>
          <p:cNvPr id="4" name="Platshållare för bildnummer 3">
            <a:extLst>
              <a:ext uri="{FF2B5EF4-FFF2-40B4-BE49-F238E27FC236}">
                <a16:creationId xmlns:a16="http://schemas.microsoft.com/office/drawing/2014/main" id="{BA753A99-722C-4B8E-AF63-271E626309DC}"/>
              </a:ext>
            </a:extLst>
          </p:cNvPr>
          <p:cNvSpPr>
            <a:spLocks noGrp="1"/>
          </p:cNvSpPr>
          <p:nvPr>
            <p:ph type="sldNum" sz="quarter" idx="12"/>
          </p:nvPr>
        </p:nvSpPr>
        <p:spPr/>
        <p:txBody>
          <a:bodyPr/>
          <a:lstStyle/>
          <a:p>
            <a:fld id="{177D6179-9D4F-9247-ABDE-D082469CF89C}" type="slidenum">
              <a:rPr lang="sv-SE" smtClean="0"/>
              <a:t>23</a:t>
            </a:fld>
            <a:endParaRPr lang="sv-SE" dirty="0"/>
          </a:p>
        </p:txBody>
      </p:sp>
    </p:spTree>
    <p:extLst>
      <p:ext uri="{BB962C8B-B14F-4D97-AF65-F5344CB8AC3E}">
        <p14:creationId xmlns:p14="http://schemas.microsoft.com/office/powerpoint/2010/main" val="3981362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2941C8-0931-4E94-8BE0-EB2E92CCBA81}"/>
              </a:ext>
            </a:extLst>
          </p:cNvPr>
          <p:cNvSpPr>
            <a:spLocks noGrp="1"/>
          </p:cNvSpPr>
          <p:nvPr>
            <p:ph type="title"/>
          </p:nvPr>
        </p:nvSpPr>
        <p:spPr/>
        <p:txBody>
          <a:bodyPr/>
          <a:lstStyle/>
          <a:p>
            <a:r>
              <a:rPr lang="sv-SE"/>
              <a:t>Vad lär vi oss här?</a:t>
            </a:r>
            <a:endParaRPr lang="sv-SE" dirty="0"/>
          </a:p>
        </p:txBody>
      </p:sp>
      <p:sp>
        <p:nvSpPr>
          <p:cNvPr id="3" name="Platshållare för innehåll 2">
            <a:extLst>
              <a:ext uri="{FF2B5EF4-FFF2-40B4-BE49-F238E27FC236}">
                <a16:creationId xmlns:a16="http://schemas.microsoft.com/office/drawing/2014/main" id="{F9368FA8-EC34-44A4-AEE3-45EB0A160C51}"/>
              </a:ext>
            </a:extLst>
          </p:cNvPr>
          <p:cNvSpPr>
            <a:spLocks noGrp="1"/>
          </p:cNvSpPr>
          <p:nvPr>
            <p:ph idx="1"/>
          </p:nvPr>
        </p:nvSpPr>
        <p:spPr/>
        <p:txBody>
          <a:bodyPr/>
          <a:lstStyle/>
          <a:p>
            <a:pPr marL="0" indent="0">
              <a:buNone/>
            </a:pPr>
            <a:r>
              <a:rPr lang="sv-SE" dirty="0">
                <a:solidFill>
                  <a:srgbClr val="FFFFFF"/>
                </a:solidFill>
              </a:rPr>
              <a:t>I detta kapitel kommer vi b.la</a:t>
            </a:r>
            <a:r>
              <a:rPr lang="ar-SA" dirty="0">
                <a:solidFill>
                  <a:srgbClr val="FFFFFF"/>
                </a:solidFill>
              </a:rPr>
              <a:t> </a:t>
            </a:r>
            <a:r>
              <a:rPr lang="sv-SE" dirty="0">
                <a:solidFill>
                  <a:srgbClr val="FFFFFF"/>
                </a:solidFill>
              </a:rPr>
              <a:t> att titta lite närmare på grammatiken, och introducera några nya </a:t>
            </a:r>
            <a:r>
              <a:rPr lang="sv-SE" dirty="0"/>
              <a:t>grammatiska</a:t>
            </a:r>
            <a:r>
              <a:rPr lang="sv-SE" dirty="0">
                <a:solidFill>
                  <a:srgbClr val="FFFFFF"/>
                </a:solidFill>
              </a:rPr>
              <a:t> </a:t>
            </a:r>
            <a:r>
              <a:rPr lang="sv-SE" dirty="0"/>
              <a:t>termer</a:t>
            </a:r>
            <a:r>
              <a:rPr lang="sv-SE" dirty="0">
                <a:solidFill>
                  <a:srgbClr val="FFFFFF"/>
                </a:solidFill>
              </a:rPr>
              <a:t>, som eleven </a:t>
            </a:r>
            <a:r>
              <a:rPr lang="sv-SE" u="sng" dirty="0">
                <a:solidFill>
                  <a:srgbClr val="FFFFFF"/>
                </a:solidFill>
              </a:rPr>
              <a:t>måste</a:t>
            </a:r>
            <a:r>
              <a:rPr lang="sv-SE" dirty="0">
                <a:solidFill>
                  <a:srgbClr val="FFFFFF"/>
                </a:solidFill>
              </a:rPr>
              <a:t> lära sig.</a:t>
            </a:r>
          </a:p>
          <a:p>
            <a:pPr marL="0" indent="0">
              <a:buNone/>
            </a:pPr>
            <a:r>
              <a:rPr lang="sv-SE" dirty="0">
                <a:solidFill>
                  <a:srgbClr val="FFFFFF"/>
                </a:solidFill>
              </a:rPr>
              <a:t>Vi kommer också att lära oss några prepositioner och se hur de påverkar grammatiken, samt lära oss 2 pronomen m.m.</a:t>
            </a:r>
          </a:p>
        </p:txBody>
      </p:sp>
      <p:sp>
        <p:nvSpPr>
          <p:cNvPr id="4" name="Platshållare för bildnummer 3">
            <a:extLst>
              <a:ext uri="{FF2B5EF4-FFF2-40B4-BE49-F238E27FC236}">
                <a16:creationId xmlns:a16="http://schemas.microsoft.com/office/drawing/2014/main" id="{4C88B604-7EBC-4F34-8BFD-C753E05B8803}"/>
              </a:ext>
            </a:extLst>
          </p:cNvPr>
          <p:cNvSpPr>
            <a:spLocks noGrp="1"/>
          </p:cNvSpPr>
          <p:nvPr>
            <p:ph type="sldNum" sz="quarter" idx="12"/>
          </p:nvPr>
        </p:nvSpPr>
        <p:spPr/>
        <p:txBody>
          <a:bodyPr/>
          <a:lstStyle/>
          <a:p>
            <a:fld id="{177D6179-9D4F-9247-ABDE-D082469CF89C}" type="slidenum">
              <a:rPr lang="sv-SE" smtClean="0"/>
              <a:t>24</a:t>
            </a:fld>
            <a:endParaRPr lang="sv-SE"/>
          </a:p>
        </p:txBody>
      </p:sp>
    </p:spTree>
    <p:extLst>
      <p:ext uri="{BB962C8B-B14F-4D97-AF65-F5344CB8AC3E}">
        <p14:creationId xmlns:p14="http://schemas.microsoft.com/office/powerpoint/2010/main" val="981469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138F08-AA90-4819-81C1-0C79F157D798}"/>
              </a:ext>
            </a:extLst>
          </p:cNvPr>
          <p:cNvSpPr>
            <a:spLocks noGrp="1"/>
          </p:cNvSpPr>
          <p:nvPr>
            <p:ph type="title"/>
          </p:nvPr>
        </p:nvSpPr>
        <p:spPr/>
        <p:txBody>
          <a:bodyPr/>
          <a:lstStyle/>
          <a:p>
            <a:r>
              <a:rPr lang="sv-SE" dirty="0"/>
              <a:t>Prepositioner</a:t>
            </a:r>
            <a:br>
              <a:rPr lang="sv-SE" dirty="0"/>
            </a:br>
            <a:r>
              <a:rPr lang="ar-SA" dirty="0"/>
              <a:t>حُروف الجَرّ</a:t>
            </a:r>
            <a:endParaRPr lang="sv-SE" dirty="0"/>
          </a:p>
        </p:txBody>
      </p:sp>
      <p:sp>
        <p:nvSpPr>
          <p:cNvPr id="3" name="Platshållare för innehåll 2">
            <a:extLst>
              <a:ext uri="{FF2B5EF4-FFF2-40B4-BE49-F238E27FC236}">
                <a16:creationId xmlns:a16="http://schemas.microsoft.com/office/drawing/2014/main" id="{BDAB2AF3-E96B-46CD-BA3E-F7D64D76DEFF}"/>
              </a:ext>
            </a:extLst>
          </p:cNvPr>
          <p:cNvSpPr>
            <a:spLocks noGrp="1"/>
          </p:cNvSpPr>
          <p:nvPr>
            <p:ph idx="1"/>
          </p:nvPr>
        </p:nvSpPr>
        <p:spPr/>
        <p:txBody>
          <a:bodyPr/>
          <a:lstStyle/>
          <a:p>
            <a:pPr marL="0" indent="0">
              <a:buNone/>
            </a:pPr>
            <a:r>
              <a:rPr lang="sv-SE" dirty="0">
                <a:solidFill>
                  <a:srgbClr val="FFFFFF"/>
                </a:solidFill>
              </a:rPr>
              <a:t>Några </a:t>
            </a:r>
            <a:r>
              <a:rPr lang="sv-SE" i="1" dirty="0">
                <a:solidFill>
                  <a:srgbClr val="FFFFFF"/>
                </a:solidFill>
              </a:rPr>
              <a:t>prepositioner</a:t>
            </a:r>
            <a:r>
              <a:rPr lang="sv-SE" dirty="0">
                <a:solidFill>
                  <a:srgbClr val="FFFFFF"/>
                </a:solidFill>
              </a:rPr>
              <a:t> på arabiska:</a:t>
            </a:r>
          </a:p>
          <a:p>
            <a:r>
              <a:rPr lang="sv-SE" dirty="0">
                <a:solidFill>
                  <a:srgbClr val="FFFFFF"/>
                </a:solidFill>
              </a:rPr>
              <a:t>på = </a:t>
            </a:r>
            <a:r>
              <a:rPr lang="ar-SA" dirty="0">
                <a:solidFill>
                  <a:srgbClr val="FFFFFF"/>
                </a:solidFill>
              </a:rPr>
              <a:t>عَلى</a:t>
            </a:r>
          </a:p>
          <a:p>
            <a:r>
              <a:rPr lang="sv-SE" dirty="0">
                <a:solidFill>
                  <a:srgbClr val="FFFFFF"/>
                </a:solidFill>
              </a:rPr>
              <a:t>I</a:t>
            </a:r>
            <a:r>
              <a:rPr lang="ar-SA" dirty="0">
                <a:solidFill>
                  <a:srgbClr val="FFFFFF"/>
                </a:solidFill>
              </a:rPr>
              <a:t> </a:t>
            </a:r>
            <a:r>
              <a:rPr lang="sv-SE" dirty="0">
                <a:solidFill>
                  <a:srgbClr val="FFFFFF"/>
                </a:solidFill>
              </a:rPr>
              <a:t>= </a:t>
            </a:r>
            <a:r>
              <a:rPr lang="ar-SA" dirty="0">
                <a:solidFill>
                  <a:srgbClr val="FFFFFF"/>
                </a:solidFill>
              </a:rPr>
              <a:t>في</a:t>
            </a:r>
          </a:p>
          <a:p>
            <a:r>
              <a:rPr lang="sv-SE" dirty="0">
                <a:solidFill>
                  <a:srgbClr val="FFFFFF"/>
                </a:solidFill>
              </a:rPr>
              <a:t>Från = </a:t>
            </a:r>
            <a:r>
              <a:rPr lang="ar-SA" dirty="0">
                <a:solidFill>
                  <a:srgbClr val="FFFFFF"/>
                </a:solidFill>
              </a:rPr>
              <a:t>مِنْ</a:t>
            </a:r>
          </a:p>
          <a:p>
            <a:r>
              <a:rPr lang="sv-SE" dirty="0">
                <a:solidFill>
                  <a:srgbClr val="FFFFFF"/>
                </a:solidFill>
              </a:rPr>
              <a:t>Till = </a:t>
            </a:r>
            <a:r>
              <a:rPr lang="ar-SA" dirty="0">
                <a:solidFill>
                  <a:srgbClr val="FFFFFF"/>
                </a:solidFill>
              </a:rPr>
              <a:t>إلى</a:t>
            </a:r>
          </a:p>
          <a:p>
            <a:endParaRPr lang="ar-SA"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7D076A4B-47D5-49B3-A722-A1EB8FB0FEB1}"/>
              </a:ext>
            </a:extLst>
          </p:cNvPr>
          <p:cNvSpPr>
            <a:spLocks noGrp="1"/>
          </p:cNvSpPr>
          <p:nvPr>
            <p:ph type="sldNum" sz="quarter" idx="12"/>
          </p:nvPr>
        </p:nvSpPr>
        <p:spPr/>
        <p:txBody>
          <a:bodyPr/>
          <a:lstStyle/>
          <a:p>
            <a:fld id="{177D6179-9D4F-9247-ABDE-D082469CF89C}" type="slidenum">
              <a:rPr lang="sv-SE" smtClean="0"/>
              <a:t>25</a:t>
            </a:fld>
            <a:endParaRPr lang="sv-SE"/>
          </a:p>
        </p:txBody>
      </p:sp>
      <p:sp>
        <p:nvSpPr>
          <p:cNvPr id="5" name="Ellips 4">
            <a:extLst>
              <a:ext uri="{FF2B5EF4-FFF2-40B4-BE49-F238E27FC236}">
                <a16:creationId xmlns:a16="http://schemas.microsoft.com/office/drawing/2014/main" id="{D2D69CD1-9B3E-487F-8020-42BDF2907563}"/>
              </a:ext>
            </a:extLst>
          </p:cNvPr>
          <p:cNvSpPr/>
          <p:nvPr/>
        </p:nvSpPr>
        <p:spPr>
          <a:xfrm>
            <a:off x="9534525" y="5257444"/>
            <a:ext cx="2181225" cy="1357489"/>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FFFFFF"/>
                </a:solidFill>
              </a:rPr>
              <a:t>حروف</a:t>
            </a:r>
            <a:endParaRPr lang="sv-SE" sz="4400" dirty="0">
              <a:solidFill>
                <a:srgbClr val="FFFFFF"/>
              </a:solidFill>
            </a:endParaRPr>
          </a:p>
        </p:txBody>
      </p:sp>
    </p:spTree>
    <p:extLst>
      <p:ext uri="{BB962C8B-B14F-4D97-AF65-F5344CB8AC3E}">
        <p14:creationId xmlns:p14="http://schemas.microsoft.com/office/powerpoint/2010/main" val="492212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75000"/>
              </a:schemeClr>
            </a:gs>
            <a:gs pos="50000">
              <a:schemeClr val="accent6">
                <a:lumMod val="75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CBDF66-88A7-429C-A7D4-89E771E4660A}"/>
              </a:ext>
            </a:extLst>
          </p:cNvPr>
          <p:cNvSpPr>
            <a:spLocks noGrp="1"/>
          </p:cNvSpPr>
          <p:nvPr>
            <p:ph type="title"/>
          </p:nvPr>
        </p:nvSpPr>
        <p:spPr>
          <a:xfrm>
            <a:off x="-1223528" y="9525"/>
            <a:ext cx="3739279" cy="2661052"/>
          </a:xfrm>
        </p:spPr>
        <p:txBody>
          <a:bodyPr>
            <a:normAutofit/>
          </a:bodyPr>
          <a:lstStyle/>
          <a:p>
            <a:pPr algn="r"/>
            <a:r>
              <a:rPr lang="sv-SE" dirty="0"/>
              <a:t>Kasus (1)</a:t>
            </a:r>
            <a:br>
              <a:rPr lang="ar-SA" dirty="0"/>
            </a:br>
            <a:r>
              <a:rPr lang="ar-SA" dirty="0"/>
              <a:t>   الإعراب</a:t>
            </a:r>
            <a:endParaRPr lang="sv-SE" sz="4400" dirty="0"/>
          </a:p>
        </p:txBody>
      </p:sp>
      <p:graphicFrame>
        <p:nvGraphicFramePr>
          <p:cNvPr id="39" name="Platshållare för innehåll 2">
            <a:extLst>
              <a:ext uri="{FF2B5EF4-FFF2-40B4-BE49-F238E27FC236}">
                <a16:creationId xmlns:a16="http://schemas.microsoft.com/office/drawing/2014/main" id="{31C13458-3CA0-49A3-9C1E-136D3DDE9FB7}"/>
              </a:ext>
            </a:extLst>
          </p:cNvPr>
          <p:cNvGraphicFramePr>
            <a:graphicFrameLocks noGrp="1"/>
          </p:cNvGraphicFramePr>
          <p:nvPr>
            <p:ph idx="1"/>
            <p:extLst>
              <p:ext uri="{D42A27DB-BD31-4B8C-83A1-F6EECF244321}">
                <p14:modId xmlns:p14="http://schemas.microsoft.com/office/powerpoint/2010/main" val="35742751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bildnummer 3">
            <a:extLst>
              <a:ext uri="{FF2B5EF4-FFF2-40B4-BE49-F238E27FC236}">
                <a16:creationId xmlns:a16="http://schemas.microsoft.com/office/drawing/2014/main" id="{FC30249B-FEF3-45D3-9533-607361B8E679}"/>
              </a:ext>
            </a:extLst>
          </p:cNvPr>
          <p:cNvSpPr>
            <a:spLocks noGrp="1"/>
          </p:cNvSpPr>
          <p:nvPr>
            <p:ph type="sldNum" sz="quarter" idx="12"/>
          </p:nvPr>
        </p:nvSpPr>
        <p:spPr>
          <a:xfrm>
            <a:off x="11281776" y="6336872"/>
            <a:ext cx="722655" cy="365760"/>
          </a:xfrm>
        </p:spPr>
        <p:txBody>
          <a:bodyPr>
            <a:normAutofit/>
          </a:bodyPr>
          <a:lstStyle/>
          <a:p>
            <a:pPr>
              <a:spcAft>
                <a:spcPts val="600"/>
              </a:spcAft>
            </a:pPr>
            <a:fld id="{177D6179-9D4F-9247-ABDE-D082469CF89C}" type="slidenum">
              <a:rPr lang="sv-SE" sz="1400">
                <a:solidFill>
                  <a:srgbClr val="FFFFFF"/>
                </a:solidFill>
              </a:rPr>
              <a:pPr>
                <a:spcAft>
                  <a:spcPts val="600"/>
                </a:spcAft>
              </a:pPr>
              <a:t>26</a:t>
            </a:fld>
            <a:endParaRPr lang="sv-SE" sz="1400" dirty="0">
              <a:solidFill>
                <a:srgbClr val="FFFFFF"/>
              </a:solidFill>
            </a:endParaRPr>
          </a:p>
        </p:txBody>
      </p:sp>
      <p:sp>
        <p:nvSpPr>
          <p:cNvPr id="5" name="Pil: höger 4">
            <a:extLst>
              <a:ext uri="{FF2B5EF4-FFF2-40B4-BE49-F238E27FC236}">
                <a16:creationId xmlns:a16="http://schemas.microsoft.com/office/drawing/2014/main" id="{6F4298AD-0E79-48A6-B0BD-9E77B33D3F46}"/>
              </a:ext>
            </a:extLst>
          </p:cNvPr>
          <p:cNvSpPr/>
          <p:nvPr/>
        </p:nvSpPr>
        <p:spPr>
          <a:xfrm>
            <a:off x="495300" y="3460246"/>
            <a:ext cx="3602884" cy="1454356"/>
          </a:xfrm>
          <a:prstGeom prst="rightArrow">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Vi har </a:t>
            </a:r>
            <a:r>
              <a:rPr lang="ar-SA" dirty="0"/>
              <a:t>3</a:t>
            </a:r>
            <a:r>
              <a:rPr lang="sv-SE" dirty="0"/>
              <a:t> kasus för </a:t>
            </a:r>
            <a:r>
              <a:rPr lang="sv-SE" u="sng" dirty="0"/>
              <a:t>nomen</a:t>
            </a:r>
            <a:r>
              <a:rPr lang="sv-SE" dirty="0"/>
              <a:t>.</a:t>
            </a:r>
          </a:p>
        </p:txBody>
      </p:sp>
    </p:spTree>
    <p:extLst>
      <p:ext uri="{BB962C8B-B14F-4D97-AF65-F5344CB8AC3E}">
        <p14:creationId xmlns:p14="http://schemas.microsoft.com/office/powerpoint/2010/main" val="3739453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C0C46EF1-71EC-4649-AA74-31A17F4EBD55}"/>
              </a:ext>
            </a:extLst>
          </p:cNvPr>
          <p:cNvSpPr/>
          <p:nvPr/>
        </p:nvSpPr>
        <p:spPr>
          <a:xfrm>
            <a:off x="1504950" y="4267200"/>
            <a:ext cx="7905750" cy="457200"/>
          </a:xfrm>
          <a:prstGeom prst="roundRect">
            <a:avLst/>
          </a:prstGeom>
          <a:solidFill>
            <a:schemeClr val="accent6">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DC7B7B4-E13C-4ADA-A0AA-6BCF27E5229D}"/>
              </a:ext>
            </a:extLst>
          </p:cNvPr>
          <p:cNvSpPr>
            <a:spLocks noGrp="1"/>
          </p:cNvSpPr>
          <p:nvPr>
            <p:ph type="title"/>
          </p:nvPr>
        </p:nvSpPr>
        <p:spPr/>
        <p:txBody>
          <a:bodyPr/>
          <a:lstStyle/>
          <a:p>
            <a:r>
              <a:rPr lang="sv-SE" dirty="0"/>
              <a:t>Kasus (2)</a:t>
            </a:r>
          </a:p>
        </p:txBody>
      </p:sp>
      <p:sp>
        <p:nvSpPr>
          <p:cNvPr id="3" name="Platshållare för innehåll 2">
            <a:extLst>
              <a:ext uri="{FF2B5EF4-FFF2-40B4-BE49-F238E27FC236}">
                <a16:creationId xmlns:a16="http://schemas.microsoft.com/office/drawing/2014/main" id="{D89F728B-B642-416F-B22F-1C9F229273AA}"/>
              </a:ext>
            </a:extLst>
          </p:cNvPr>
          <p:cNvSpPr>
            <a:spLocks noGrp="1"/>
          </p:cNvSpPr>
          <p:nvPr>
            <p:ph idx="1"/>
          </p:nvPr>
        </p:nvSpPr>
        <p:spPr/>
        <p:txBody>
          <a:bodyPr/>
          <a:lstStyle/>
          <a:p>
            <a:pPr marL="0" indent="0">
              <a:buNone/>
            </a:pPr>
            <a:r>
              <a:rPr lang="sv-SE" u="sng" dirty="0">
                <a:solidFill>
                  <a:srgbClr val="FFFFFF"/>
                </a:solidFill>
              </a:rPr>
              <a:t>Grunden</a:t>
            </a:r>
            <a:r>
              <a:rPr lang="sv-SE" dirty="0">
                <a:solidFill>
                  <a:srgbClr val="FFFFFF"/>
                </a:solidFill>
              </a:rPr>
              <a:t> är att ett ord är i </a:t>
            </a:r>
            <a:r>
              <a:rPr lang="sv-SE" i="1" dirty="0"/>
              <a:t>nominativ</a:t>
            </a:r>
            <a:r>
              <a:rPr lang="sv-SE" dirty="0">
                <a:solidFill>
                  <a:srgbClr val="FFFFFF"/>
                </a:solidFill>
              </a:rPr>
              <a:t> form dvs </a:t>
            </a:r>
            <a:r>
              <a:rPr lang="ar-SA" dirty="0">
                <a:solidFill>
                  <a:srgbClr val="FFFFFF"/>
                </a:solidFill>
              </a:rPr>
              <a:t>مرفوع</a:t>
            </a:r>
            <a:r>
              <a:rPr lang="sv-SE" dirty="0">
                <a:solidFill>
                  <a:srgbClr val="FFFFFF"/>
                </a:solidFill>
              </a:rPr>
              <a:t>, men beroende på den grammatiska situationen, så kan kasusen ändras till att bli </a:t>
            </a:r>
            <a:r>
              <a:rPr lang="sv-SE" i="1" dirty="0">
                <a:solidFill>
                  <a:srgbClr val="FFFFFF"/>
                </a:solidFill>
              </a:rPr>
              <a:t>genitiv</a:t>
            </a:r>
            <a:r>
              <a:rPr lang="sv-SE" dirty="0">
                <a:solidFill>
                  <a:srgbClr val="FFFFFF"/>
                </a:solidFill>
              </a:rPr>
              <a:t> </a:t>
            </a:r>
            <a:r>
              <a:rPr lang="ar-SA" dirty="0">
                <a:solidFill>
                  <a:srgbClr val="FFFFFF"/>
                </a:solidFill>
              </a:rPr>
              <a:t>مجرور</a:t>
            </a:r>
            <a:r>
              <a:rPr lang="sv-SE" dirty="0">
                <a:solidFill>
                  <a:srgbClr val="FFFFFF"/>
                </a:solidFill>
              </a:rPr>
              <a:t> eller </a:t>
            </a:r>
            <a:r>
              <a:rPr lang="sv-SE" i="1" dirty="0">
                <a:solidFill>
                  <a:srgbClr val="FFFFFF"/>
                </a:solidFill>
              </a:rPr>
              <a:t>ackusativ</a:t>
            </a:r>
            <a:r>
              <a:rPr lang="sv-SE" dirty="0">
                <a:solidFill>
                  <a:srgbClr val="FFFFFF"/>
                </a:solidFill>
              </a:rPr>
              <a:t> </a:t>
            </a:r>
            <a:r>
              <a:rPr lang="ar-SA" dirty="0">
                <a:solidFill>
                  <a:srgbClr val="FFFFFF"/>
                </a:solidFill>
              </a:rPr>
              <a:t>منصوب</a:t>
            </a:r>
            <a:r>
              <a:rPr lang="sv-SE" dirty="0">
                <a:solidFill>
                  <a:srgbClr val="FFFFFF"/>
                </a:solidFill>
              </a:rPr>
              <a:t>. </a:t>
            </a:r>
            <a:endParaRPr lang="ar-SA" dirty="0">
              <a:solidFill>
                <a:srgbClr val="FFFFFF"/>
              </a:solidFill>
            </a:endParaRPr>
          </a:p>
          <a:p>
            <a:pPr marL="0" indent="0">
              <a:buNone/>
            </a:pPr>
            <a:r>
              <a:rPr lang="ar-SA" dirty="0"/>
              <a:t>   </a:t>
            </a:r>
            <a:r>
              <a:rPr lang="sv-SE" dirty="0">
                <a:solidFill>
                  <a:srgbClr val="FFFFFF"/>
                </a:solidFill>
              </a:rPr>
              <a:t>                                                                                      </a:t>
            </a:r>
            <a:r>
              <a:rPr lang="ar-SA" sz="2800" dirty="0">
                <a:solidFill>
                  <a:srgbClr val="FFFFFF"/>
                </a:solidFill>
              </a:rPr>
              <a:t>البي</a:t>
            </a:r>
            <a:r>
              <a:rPr lang="ar-SA" sz="2800" dirty="0"/>
              <a:t>ت</a:t>
            </a:r>
            <a:r>
              <a:rPr lang="ar-SA" sz="2800" dirty="0">
                <a:solidFill>
                  <a:schemeClr val="bg1"/>
                </a:solidFill>
                <a:highlight>
                  <a:srgbClr val="FFFF00"/>
                </a:highlight>
              </a:rPr>
              <a:t>ُ</a:t>
            </a:r>
            <a:r>
              <a:rPr lang="ar-SA" sz="2800" dirty="0">
                <a:solidFill>
                  <a:srgbClr val="FFFFFF"/>
                </a:solidFill>
              </a:rPr>
              <a:t> كبي</a:t>
            </a:r>
            <a:r>
              <a:rPr lang="ar-SA" sz="2800" dirty="0"/>
              <a:t>ر</a:t>
            </a:r>
            <a:r>
              <a:rPr lang="ar-SA" sz="2800" dirty="0">
                <a:solidFill>
                  <a:srgbClr val="FFFFFF"/>
                </a:solidFill>
              </a:rPr>
              <a:t>ٌ.</a:t>
            </a:r>
            <a:endParaRPr lang="ar-SA" dirty="0">
              <a:solidFill>
                <a:srgbClr val="FFFFFF"/>
              </a:solidFill>
            </a:endParaRPr>
          </a:p>
          <a:p>
            <a:pPr marL="0" indent="0">
              <a:buNone/>
            </a:pPr>
            <a:r>
              <a:rPr lang="sv-SE" dirty="0">
                <a:solidFill>
                  <a:srgbClr val="FFFFFF"/>
                </a:solidFill>
              </a:rPr>
              <a:t>                                                                              </a:t>
            </a:r>
            <a:r>
              <a:rPr lang="ar-SA" dirty="0">
                <a:solidFill>
                  <a:srgbClr val="FFFFFF"/>
                </a:solidFill>
              </a:rPr>
              <a:t> </a:t>
            </a:r>
            <a:r>
              <a:rPr lang="sv-SE" dirty="0">
                <a:solidFill>
                  <a:srgbClr val="FFFFFF"/>
                </a:solidFill>
              </a:rPr>
              <a:t>   </a:t>
            </a:r>
            <a:r>
              <a:rPr lang="ar-SA" sz="2800" dirty="0">
                <a:solidFill>
                  <a:srgbClr val="FFFFFF"/>
                </a:solidFill>
              </a:rPr>
              <a:t>المفتا</a:t>
            </a:r>
            <a:r>
              <a:rPr lang="ar-SA" sz="2800" dirty="0"/>
              <a:t>ح</a:t>
            </a:r>
            <a:r>
              <a:rPr lang="ar-SA" sz="2800" dirty="0">
                <a:solidFill>
                  <a:srgbClr val="FFFFFF"/>
                </a:solidFill>
              </a:rPr>
              <a:t>ُ في البي</a:t>
            </a:r>
            <a:r>
              <a:rPr lang="ar-SA" sz="2800" dirty="0"/>
              <a:t>تِ</a:t>
            </a:r>
            <a:r>
              <a:rPr lang="ar-SA" sz="2800" dirty="0">
                <a:solidFill>
                  <a:schemeClr val="tx1"/>
                </a:solidFill>
              </a:rPr>
              <a:t>.</a:t>
            </a:r>
          </a:p>
          <a:p>
            <a:pPr marL="0" indent="0">
              <a:buNone/>
            </a:pPr>
            <a:r>
              <a:rPr lang="sv-SE" dirty="0">
                <a:solidFill>
                  <a:srgbClr val="FFFFFF"/>
                </a:solidFill>
              </a:rPr>
              <a:t>Princip: Samtliga </a:t>
            </a:r>
            <a:r>
              <a:rPr lang="ar-SA" dirty="0">
                <a:solidFill>
                  <a:srgbClr val="FFFFFF"/>
                </a:solidFill>
              </a:rPr>
              <a:t>أسماء</a:t>
            </a:r>
            <a:r>
              <a:rPr lang="sv-SE" dirty="0">
                <a:solidFill>
                  <a:srgbClr val="FFFFFF"/>
                </a:solidFill>
              </a:rPr>
              <a:t> efter prepositionerna blir genitiva (</a:t>
            </a:r>
            <a:r>
              <a:rPr lang="ar-SA" dirty="0">
                <a:solidFill>
                  <a:srgbClr val="FFFFFF"/>
                </a:solidFill>
              </a:rPr>
              <a:t>مجرور</a:t>
            </a:r>
            <a:r>
              <a:rPr lang="sv-SE" dirty="0">
                <a:solidFill>
                  <a:srgbClr val="FFFFFF"/>
                </a:solidFill>
              </a:rPr>
              <a:t>).</a:t>
            </a:r>
            <a:endParaRPr lang="ar-SA" dirty="0">
              <a:solidFill>
                <a:srgbClr val="FFFFFF"/>
              </a:solidFill>
            </a:endParaRPr>
          </a:p>
          <a:p>
            <a:pPr marL="0" indent="0">
              <a:buNone/>
            </a:pPr>
            <a:endParaRPr lang="ar-SA" dirty="0"/>
          </a:p>
        </p:txBody>
      </p:sp>
      <p:sp>
        <p:nvSpPr>
          <p:cNvPr id="4" name="Platshållare för bildnummer 3">
            <a:extLst>
              <a:ext uri="{FF2B5EF4-FFF2-40B4-BE49-F238E27FC236}">
                <a16:creationId xmlns:a16="http://schemas.microsoft.com/office/drawing/2014/main" id="{6D4C9D74-70A7-440E-93D5-3944277D3EE7}"/>
              </a:ext>
            </a:extLst>
          </p:cNvPr>
          <p:cNvSpPr>
            <a:spLocks noGrp="1"/>
          </p:cNvSpPr>
          <p:nvPr>
            <p:ph type="sldNum" sz="quarter" idx="12"/>
          </p:nvPr>
        </p:nvSpPr>
        <p:spPr/>
        <p:txBody>
          <a:bodyPr/>
          <a:lstStyle/>
          <a:p>
            <a:fld id="{177D6179-9D4F-9247-ABDE-D082469CF89C}" type="slidenum">
              <a:rPr lang="sv-SE" smtClean="0"/>
              <a:t>27</a:t>
            </a:fld>
            <a:endParaRPr lang="sv-SE" dirty="0"/>
          </a:p>
        </p:txBody>
      </p:sp>
    </p:spTree>
    <p:extLst>
      <p:ext uri="{BB962C8B-B14F-4D97-AF65-F5344CB8AC3E}">
        <p14:creationId xmlns:p14="http://schemas.microsoft.com/office/powerpoint/2010/main" val="1614592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DE54DB-7D54-4E22-AF0B-6A43A83429D2}"/>
              </a:ext>
            </a:extLst>
          </p:cNvPr>
          <p:cNvSpPr>
            <a:spLocks noGrp="1"/>
          </p:cNvSpPr>
          <p:nvPr>
            <p:ph type="title"/>
          </p:nvPr>
        </p:nvSpPr>
        <p:spPr/>
        <p:txBody>
          <a:bodyPr/>
          <a:lstStyle/>
          <a:p>
            <a:r>
              <a:rPr lang="ar-SA" dirty="0"/>
              <a:t>أَيْنَ</a:t>
            </a:r>
            <a:br>
              <a:rPr lang="ar-SA" dirty="0"/>
            </a:br>
            <a:r>
              <a:rPr lang="sv-SE" dirty="0"/>
              <a:t>Var är?</a:t>
            </a:r>
          </a:p>
        </p:txBody>
      </p:sp>
      <p:sp>
        <p:nvSpPr>
          <p:cNvPr id="3" name="Platshållare för innehåll 2">
            <a:extLst>
              <a:ext uri="{FF2B5EF4-FFF2-40B4-BE49-F238E27FC236}">
                <a16:creationId xmlns:a16="http://schemas.microsoft.com/office/drawing/2014/main" id="{A0559556-F40A-4ACB-897D-9FC424FFD21F}"/>
              </a:ext>
            </a:extLst>
          </p:cNvPr>
          <p:cNvSpPr>
            <a:spLocks noGrp="1"/>
          </p:cNvSpPr>
          <p:nvPr>
            <p:ph idx="1"/>
          </p:nvPr>
        </p:nvSpPr>
        <p:spPr>
          <a:xfrm>
            <a:off x="160867" y="2347033"/>
            <a:ext cx="11658600" cy="3599316"/>
          </a:xfrm>
        </p:spPr>
        <p:txBody>
          <a:bodyPr>
            <a:normAutofit/>
          </a:bodyPr>
          <a:lstStyle/>
          <a:p>
            <a:pPr marL="0" indent="0">
              <a:buNone/>
            </a:pPr>
            <a:r>
              <a:rPr lang="ar-SA" dirty="0">
                <a:solidFill>
                  <a:srgbClr val="FFFFFF"/>
                </a:solidFill>
              </a:rPr>
              <a:t>أَيْنَ</a:t>
            </a:r>
            <a:r>
              <a:rPr lang="sv-SE" dirty="0">
                <a:solidFill>
                  <a:srgbClr val="FFFFFF"/>
                </a:solidFill>
              </a:rPr>
              <a:t> betyder ”var är?” och är ett frågeord (</a:t>
            </a:r>
            <a:r>
              <a:rPr lang="ar-SA" dirty="0">
                <a:solidFill>
                  <a:srgbClr val="FFFFFF"/>
                </a:solidFill>
              </a:rPr>
              <a:t>(اسم الاستفهام</a:t>
            </a:r>
            <a:r>
              <a:rPr lang="sv-SE" dirty="0">
                <a:solidFill>
                  <a:srgbClr val="FFFFFF"/>
                </a:solidFill>
              </a:rPr>
              <a:t> som kan användas till samtliga målgrupper. Den ändrar inte grunden på grammatiken: ordet efter förblir </a:t>
            </a:r>
            <a:r>
              <a:rPr lang="ar-SA" dirty="0">
                <a:solidFill>
                  <a:srgbClr val="FFFFFF"/>
                </a:solidFill>
              </a:rPr>
              <a:t>مرفوع</a:t>
            </a:r>
            <a:r>
              <a:rPr lang="sv-SE" dirty="0">
                <a:solidFill>
                  <a:srgbClr val="FFFFFF"/>
                </a:solidFill>
              </a:rPr>
              <a:t>.</a:t>
            </a:r>
          </a:p>
          <a:p>
            <a:pPr marL="0" indent="0">
              <a:buNone/>
            </a:pPr>
            <a:r>
              <a:rPr lang="sv-SE" dirty="0">
                <a:solidFill>
                  <a:srgbClr val="FFFFFF"/>
                </a:solidFill>
              </a:rPr>
              <a:t>Var är mannen?  </a:t>
            </a:r>
            <a:r>
              <a:rPr lang="ar-SA" dirty="0">
                <a:solidFill>
                  <a:srgbClr val="FFFFFF"/>
                </a:solidFill>
              </a:rPr>
              <a:t> </a:t>
            </a:r>
            <a:r>
              <a:rPr lang="sv-SE" dirty="0">
                <a:solidFill>
                  <a:srgbClr val="FFFFFF"/>
                </a:solidFill>
              </a:rPr>
              <a:t>   </a:t>
            </a:r>
            <a:r>
              <a:rPr lang="ar-SA" dirty="0">
                <a:solidFill>
                  <a:srgbClr val="FFFFFF"/>
                </a:solidFill>
              </a:rPr>
              <a:t>أين الرجلُ؟</a:t>
            </a:r>
            <a:endParaRPr lang="sv-SE" dirty="0">
              <a:solidFill>
                <a:srgbClr val="FFFFFF"/>
              </a:solidFill>
            </a:endParaRPr>
          </a:p>
          <a:p>
            <a:pPr marL="0" indent="0">
              <a:buNone/>
            </a:pPr>
            <a:r>
              <a:rPr lang="sv-SE" dirty="0">
                <a:solidFill>
                  <a:srgbClr val="FFFFFF"/>
                </a:solidFill>
              </a:rPr>
              <a:t>Var är pennan?</a:t>
            </a:r>
            <a:r>
              <a:rPr lang="ar-SA" dirty="0"/>
              <a:t>     </a:t>
            </a:r>
            <a:r>
              <a:rPr lang="sv-SE" dirty="0">
                <a:solidFill>
                  <a:srgbClr val="FFFFFF"/>
                </a:solidFill>
              </a:rPr>
              <a:t>    </a:t>
            </a:r>
            <a:r>
              <a:rPr lang="ar-SA" dirty="0">
                <a:solidFill>
                  <a:srgbClr val="FFFFFF"/>
                </a:solidFill>
              </a:rPr>
              <a:t>أين القلمُ؟</a:t>
            </a:r>
          </a:p>
          <a:p>
            <a:pPr marL="0" indent="0">
              <a:buNone/>
            </a:pPr>
            <a:endParaRPr lang="ar-SA" dirty="0">
              <a:solidFill>
                <a:srgbClr val="FFFFFF"/>
              </a:solidFill>
            </a:endParaRPr>
          </a:p>
          <a:p>
            <a:pPr marL="0" indent="0">
              <a:buNone/>
            </a:pPr>
            <a:r>
              <a:rPr lang="sv-SE" dirty="0">
                <a:solidFill>
                  <a:srgbClr val="FFFFFF"/>
                </a:solidFill>
              </a:rPr>
              <a:t>Vi lär oss 2 nya pronomen</a:t>
            </a:r>
            <a:r>
              <a:rPr lang="ar-SA" dirty="0">
                <a:solidFill>
                  <a:srgbClr val="FFFFFF"/>
                </a:solidFill>
              </a:rPr>
              <a:t>(ضَمائِر)</a:t>
            </a:r>
            <a:r>
              <a:rPr lang="sv-SE" dirty="0">
                <a:solidFill>
                  <a:srgbClr val="FFFFFF"/>
                </a:solidFill>
              </a:rPr>
              <a:t>: </a:t>
            </a:r>
          </a:p>
          <a:p>
            <a:pPr marL="0" indent="0">
              <a:buNone/>
            </a:pPr>
            <a:r>
              <a:rPr lang="sv-SE" dirty="0">
                <a:solidFill>
                  <a:srgbClr val="FFFFFF"/>
                </a:solidFill>
              </a:rPr>
              <a:t>Han = </a:t>
            </a:r>
            <a:r>
              <a:rPr lang="ar-SA" dirty="0">
                <a:solidFill>
                  <a:srgbClr val="FFFFFF"/>
                </a:solidFill>
              </a:rPr>
              <a:t>هُوَ</a:t>
            </a:r>
          </a:p>
          <a:p>
            <a:pPr marL="0" indent="0">
              <a:buNone/>
            </a:pPr>
            <a:r>
              <a:rPr lang="sv-SE" dirty="0">
                <a:solidFill>
                  <a:srgbClr val="FFFFFF"/>
                </a:solidFill>
              </a:rPr>
              <a:t>Hon = </a:t>
            </a:r>
            <a:r>
              <a:rPr lang="ar-SA" dirty="0">
                <a:solidFill>
                  <a:srgbClr val="FFFFFF"/>
                </a:solidFill>
              </a:rPr>
              <a:t>هِيَ</a:t>
            </a:r>
            <a:endParaRPr lang="sv-SE" dirty="0">
              <a:solidFill>
                <a:srgbClr val="FFFFFF"/>
              </a:solidFill>
            </a:endParaRPr>
          </a:p>
        </p:txBody>
      </p:sp>
      <p:sp>
        <p:nvSpPr>
          <p:cNvPr id="4" name="Platshållare för bildnummer 3">
            <a:extLst>
              <a:ext uri="{FF2B5EF4-FFF2-40B4-BE49-F238E27FC236}">
                <a16:creationId xmlns:a16="http://schemas.microsoft.com/office/drawing/2014/main" id="{89A70CD5-FDB8-4091-BD8E-CABBB82C0D05}"/>
              </a:ext>
            </a:extLst>
          </p:cNvPr>
          <p:cNvSpPr>
            <a:spLocks noGrp="1"/>
          </p:cNvSpPr>
          <p:nvPr>
            <p:ph type="sldNum" sz="quarter" idx="12"/>
          </p:nvPr>
        </p:nvSpPr>
        <p:spPr/>
        <p:txBody>
          <a:bodyPr/>
          <a:lstStyle/>
          <a:p>
            <a:fld id="{177D6179-9D4F-9247-ABDE-D082469CF89C}" type="slidenum">
              <a:rPr lang="sv-SE" smtClean="0"/>
              <a:t>28</a:t>
            </a:fld>
            <a:endParaRPr lang="sv-SE" dirty="0"/>
          </a:p>
        </p:txBody>
      </p:sp>
      <p:sp>
        <p:nvSpPr>
          <p:cNvPr id="5" name="Rektangel: rundade hörn 4">
            <a:extLst>
              <a:ext uri="{FF2B5EF4-FFF2-40B4-BE49-F238E27FC236}">
                <a16:creationId xmlns:a16="http://schemas.microsoft.com/office/drawing/2014/main" id="{E2D84C5E-26A7-4912-98A8-C57C4307C39F}"/>
              </a:ext>
            </a:extLst>
          </p:cNvPr>
          <p:cNvSpPr/>
          <p:nvPr/>
        </p:nvSpPr>
        <p:spPr>
          <a:xfrm>
            <a:off x="8332543" y="4021666"/>
            <a:ext cx="3551063" cy="1160580"/>
          </a:xfrm>
          <a:prstGeom prst="roundRect">
            <a:avLst/>
          </a:prstGeom>
          <a:solidFill>
            <a:srgbClr val="B226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Vad är..?   </a:t>
            </a:r>
            <a:r>
              <a:rPr lang="ar-SA" dirty="0"/>
              <a:t>؟</a:t>
            </a:r>
            <a:r>
              <a:rPr lang="sv-SE" dirty="0"/>
              <a:t>…</a:t>
            </a:r>
            <a:r>
              <a:rPr lang="ar-SA" sz="2400" dirty="0"/>
              <a:t>ماذا</a:t>
            </a:r>
            <a:r>
              <a:rPr lang="sv-SE" sz="2400" dirty="0"/>
              <a:t>  </a:t>
            </a:r>
            <a:endParaRPr lang="sv-SE" dirty="0"/>
          </a:p>
          <a:p>
            <a:pPr algn="ctr"/>
            <a:r>
              <a:rPr lang="sv-SE" dirty="0"/>
              <a:t>(Till det som inte har intellekt)</a:t>
            </a:r>
          </a:p>
        </p:txBody>
      </p:sp>
      <p:sp>
        <p:nvSpPr>
          <p:cNvPr id="6" name="Ellips 5">
            <a:extLst>
              <a:ext uri="{FF2B5EF4-FFF2-40B4-BE49-F238E27FC236}">
                <a16:creationId xmlns:a16="http://schemas.microsoft.com/office/drawing/2014/main" id="{5457504B-D5A7-4536-ACBA-5681934B82FB}"/>
              </a:ext>
            </a:extLst>
          </p:cNvPr>
          <p:cNvSpPr/>
          <p:nvPr/>
        </p:nvSpPr>
        <p:spPr>
          <a:xfrm>
            <a:off x="9805530" y="5559377"/>
            <a:ext cx="1847850" cy="1090789"/>
          </a:xfrm>
          <a:prstGeom prst="ellipse">
            <a:avLst/>
          </a:prstGeom>
          <a:solidFill>
            <a:srgbClr val="B22600"/>
          </a:solidFill>
          <a:effectLst>
            <a:reflection blurRad="6350" stA="52000" endA="300" endPos="350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FFFFFF"/>
                </a:solidFill>
              </a:rPr>
              <a:t>أسماء</a:t>
            </a:r>
            <a:endParaRPr lang="sv-SE" sz="4400" dirty="0">
              <a:solidFill>
                <a:srgbClr val="FFFFFF"/>
              </a:solidFill>
            </a:endParaRPr>
          </a:p>
        </p:txBody>
      </p:sp>
    </p:spTree>
    <p:extLst>
      <p:ext uri="{BB962C8B-B14F-4D97-AF65-F5344CB8AC3E}">
        <p14:creationId xmlns:p14="http://schemas.microsoft.com/office/powerpoint/2010/main" val="667450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66CA5F-9D9C-462A-A862-031571C8CE28}"/>
              </a:ext>
            </a:extLst>
          </p:cNvPr>
          <p:cNvSpPr>
            <a:spLocks noGrp="1"/>
          </p:cNvSpPr>
          <p:nvPr>
            <p:ph type="title"/>
          </p:nvPr>
        </p:nvSpPr>
        <p:spPr/>
        <p:txBody>
          <a:bodyPr/>
          <a:lstStyle/>
          <a:p>
            <a:r>
              <a:rPr lang="sv-SE" dirty="0"/>
              <a:t>Feminina egennamn &gt; 1 </a:t>
            </a:r>
            <a:r>
              <a:rPr lang="sv-SE" i="1" dirty="0"/>
              <a:t>harakah</a:t>
            </a:r>
          </a:p>
        </p:txBody>
      </p:sp>
      <p:sp>
        <p:nvSpPr>
          <p:cNvPr id="3" name="Platshållare för innehåll 2">
            <a:extLst>
              <a:ext uri="{FF2B5EF4-FFF2-40B4-BE49-F238E27FC236}">
                <a16:creationId xmlns:a16="http://schemas.microsoft.com/office/drawing/2014/main" id="{7C94A3C0-DC4B-4F79-A11F-51B08A9551AF}"/>
              </a:ext>
            </a:extLst>
          </p:cNvPr>
          <p:cNvSpPr>
            <a:spLocks noGrp="1"/>
          </p:cNvSpPr>
          <p:nvPr>
            <p:ph idx="1"/>
          </p:nvPr>
        </p:nvSpPr>
        <p:spPr>
          <a:xfrm>
            <a:off x="680321" y="2336872"/>
            <a:ext cx="9613861" cy="4453541"/>
          </a:xfrm>
        </p:spPr>
        <p:txBody>
          <a:bodyPr/>
          <a:lstStyle/>
          <a:p>
            <a:r>
              <a:rPr lang="sv-SE" dirty="0">
                <a:solidFill>
                  <a:srgbClr val="FFFFFF"/>
                </a:solidFill>
              </a:rPr>
              <a:t>      </a:t>
            </a:r>
            <a:r>
              <a:rPr lang="ar-SA" dirty="0">
                <a:solidFill>
                  <a:srgbClr val="FFFFFF"/>
                </a:solidFill>
              </a:rPr>
              <a:t>حام</a:t>
            </a:r>
            <a:r>
              <a:rPr lang="ar-SA" dirty="0">
                <a:solidFill>
                  <a:srgbClr val="0070C0"/>
                </a:solidFill>
              </a:rPr>
              <a:t>د</a:t>
            </a:r>
            <a:r>
              <a:rPr lang="ar-SA" dirty="0">
                <a:solidFill>
                  <a:srgbClr val="FFFFFF"/>
                </a:solidFill>
              </a:rPr>
              <a:t>ٌ ياس</a:t>
            </a:r>
            <a:r>
              <a:rPr lang="ar-SA" dirty="0">
                <a:solidFill>
                  <a:srgbClr val="0070C0"/>
                </a:solidFill>
              </a:rPr>
              <a:t>ر</a:t>
            </a:r>
            <a:r>
              <a:rPr lang="ar-SA" dirty="0">
                <a:solidFill>
                  <a:srgbClr val="FFFFFF"/>
                </a:solidFill>
              </a:rPr>
              <a:t>ٌ زي</a:t>
            </a:r>
            <a:r>
              <a:rPr lang="ar-SA" dirty="0">
                <a:solidFill>
                  <a:srgbClr val="0070C0"/>
                </a:solidFill>
              </a:rPr>
              <a:t>د</a:t>
            </a:r>
            <a:r>
              <a:rPr lang="ar-SA" dirty="0">
                <a:solidFill>
                  <a:srgbClr val="FFFFFF"/>
                </a:solidFill>
              </a:rPr>
              <a:t>ٌ</a:t>
            </a:r>
            <a:r>
              <a:rPr lang="sv-SE" dirty="0">
                <a:solidFill>
                  <a:srgbClr val="FFFFFF"/>
                </a:solidFill>
              </a:rPr>
              <a:t>   </a:t>
            </a:r>
            <a:r>
              <a:rPr lang="ar-SA" dirty="0">
                <a:solidFill>
                  <a:srgbClr val="FFFFFF"/>
                </a:solidFill>
              </a:rPr>
              <a:t>	      </a:t>
            </a:r>
          </a:p>
          <a:p>
            <a:endParaRPr lang="ar-SA" dirty="0">
              <a:solidFill>
                <a:srgbClr val="FFFFFF"/>
              </a:solidFill>
            </a:endParaRPr>
          </a:p>
          <a:p>
            <a:r>
              <a:rPr lang="sv-SE" dirty="0">
                <a:solidFill>
                  <a:srgbClr val="FFFFFF"/>
                </a:solidFill>
              </a:rPr>
              <a:t>    </a:t>
            </a:r>
            <a:r>
              <a:rPr lang="ar-SA" dirty="0">
                <a:solidFill>
                  <a:srgbClr val="FFFFFF"/>
                </a:solidFill>
              </a:rPr>
              <a:t>خديْج</a:t>
            </a:r>
            <a:r>
              <a:rPr lang="ar-SA" dirty="0">
                <a:solidFill>
                  <a:srgbClr val="7030A0"/>
                </a:solidFill>
              </a:rPr>
              <a:t>ة</a:t>
            </a:r>
            <a:r>
              <a:rPr lang="ar-SA" dirty="0">
                <a:solidFill>
                  <a:srgbClr val="FFFFFF"/>
                </a:solidFill>
              </a:rPr>
              <a:t>ُ زيْن</a:t>
            </a:r>
            <a:r>
              <a:rPr lang="ar-SA" dirty="0">
                <a:solidFill>
                  <a:srgbClr val="7030A0"/>
                </a:solidFill>
              </a:rPr>
              <a:t>ب</a:t>
            </a:r>
            <a:r>
              <a:rPr lang="ar-SA" dirty="0">
                <a:solidFill>
                  <a:srgbClr val="FFFFFF"/>
                </a:solidFill>
              </a:rPr>
              <a:t>ُ فاطم</a:t>
            </a:r>
            <a:r>
              <a:rPr lang="ar-SA" dirty="0">
                <a:solidFill>
                  <a:srgbClr val="7030A0"/>
                </a:solidFill>
              </a:rPr>
              <a:t>ةُ</a:t>
            </a:r>
            <a:r>
              <a:rPr lang="ar-SA" dirty="0">
                <a:solidFill>
                  <a:srgbClr val="FFFFFF"/>
                </a:solidFill>
              </a:rPr>
              <a:t>	</a:t>
            </a:r>
            <a:r>
              <a:rPr lang="sv-SE" dirty="0">
                <a:solidFill>
                  <a:srgbClr val="FFFFFF"/>
                </a:solidFill>
              </a:rPr>
              <a:t> </a:t>
            </a:r>
          </a:p>
          <a:p>
            <a:pPr marL="0" indent="0">
              <a:buNone/>
            </a:pPr>
            <a:endParaRPr lang="sv-SE" dirty="0">
              <a:solidFill>
                <a:srgbClr val="FFFFFF"/>
              </a:solidFill>
            </a:endParaRPr>
          </a:p>
          <a:p>
            <a:pPr marL="0" indent="0">
              <a:buNone/>
            </a:pPr>
            <a:endParaRPr lang="sv-SE" dirty="0">
              <a:solidFill>
                <a:srgbClr val="FFFFFF"/>
              </a:solidFill>
            </a:endParaRPr>
          </a:p>
          <a:p>
            <a:pPr marL="0" indent="0">
              <a:buNone/>
            </a:pPr>
            <a:r>
              <a:rPr lang="sv-SE" dirty="0">
                <a:solidFill>
                  <a:srgbClr val="FFFFFF"/>
                </a:solidFill>
              </a:rPr>
              <a:t>                                                      </a:t>
            </a:r>
          </a:p>
        </p:txBody>
      </p:sp>
      <p:sp>
        <p:nvSpPr>
          <p:cNvPr id="4" name="Platshållare för bildnummer 3">
            <a:extLst>
              <a:ext uri="{FF2B5EF4-FFF2-40B4-BE49-F238E27FC236}">
                <a16:creationId xmlns:a16="http://schemas.microsoft.com/office/drawing/2014/main" id="{02361C60-1C26-41BC-B0B6-08676064492B}"/>
              </a:ext>
            </a:extLst>
          </p:cNvPr>
          <p:cNvSpPr>
            <a:spLocks noGrp="1"/>
          </p:cNvSpPr>
          <p:nvPr>
            <p:ph type="sldNum" sz="quarter" idx="12"/>
          </p:nvPr>
        </p:nvSpPr>
        <p:spPr/>
        <p:txBody>
          <a:bodyPr/>
          <a:lstStyle/>
          <a:p>
            <a:fld id="{177D6179-9D4F-9247-ABDE-D082469CF89C}" type="slidenum">
              <a:rPr lang="sv-SE" smtClean="0"/>
              <a:t>29</a:t>
            </a:fld>
            <a:endParaRPr lang="sv-SE" dirty="0"/>
          </a:p>
        </p:txBody>
      </p:sp>
      <p:sp>
        <p:nvSpPr>
          <p:cNvPr id="6" name="Pil: höger 5">
            <a:extLst>
              <a:ext uri="{FF2B5EF4-FFF2-40B4-BE49-F238E27FC236}">
                <a16:creationId xmlns:a16="http://schemas.microsoft.com/office/drawing/2014/main" id="{BAE1FBAA-C211-4C86-B073-AD451535C29A}"/>
              </a:ext>
            </a:extLst>
          </p:cNvPr>
          <p:cNvSpPr/>
          <p:nvPr/>
        </p:nvSpPr>
        <p:spPr>
          <a:xfrm>
            <a:off x="235384" y="2369664"/>
            <a:ext cx="1012389" cy="342900"/>
          </a:xfrm>
          <a:prstGeom prst="rightArrow">
            <a:avLst>
              <a:gd name="adj1" fmla="val 50000"/>
              <a:gd name="adj2" fmla="val 63889"/>
            </a:avLst>
          </a:prstGeom>
          <a:solidFill>
            <a:srgbClr val="0070C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il: höger 6">
            <a:extLst>
              <a:ext uri="{FF2B5EF4-FFF2-40B4-BE49-F238E27FC236}">
                <a16:creationId xmlns:a16="http://schemas.microsoft.com/office/drawing/2014/main" id="{2298D25A-D7D1-4D71-B0F7-6E026B0FCF9F}"/>
              </a:ext>
            </a:extLst>
          </p:cNvPr>
          <p:cNvSpPr/>
          <p:nvPr/>
        </p:nvSpPr>
        <p:spPr>
          <a:xfrm>
            <a:off x="235385" y="3248061"/>
            <a:ext cx="1012389" cy="342900"/>
          </a:xfrm>
          <a:prstGeom prst="rightArrow">
            <a:avLst>
              <a:gd name="adj1" fmla="val 50000"/>
              <a:gd name="adj2" fmla="val 63889"/>
            </a:avLst>
          </a:prstGeom>
          <a:solidFill>
            <a:srgbClr val="DE28A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rundade hörn 8">
            <a:extLst>
              <a:ext uri="{FF2B5EF4-FFF2-40B4-BE49-F238E27FC236}">
                <a16:creationId xmlns:a16="http://schemas.microsoft.com/office/drawing/2014/main" id="{451EBF3E-E2AB-4427-8FD4-585B65DF74AD}"/>
              </a:ext>
            </a:extLst>
          </p:cNvPr>
          <p:cNvSpPr/>
          <p:nvPr/>
        </p:nvSpPr>
        <p:spPr>
          <a:xfrm>
            <a:off x="698672" y="3977854"/>
            <a:ext cx="6872331" cy="1876425"/>
          </a:xfrm>
          <a:prstGeom prst="roundRect">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00B0F0"/>
                </a:solidFill>
              </a:rPr>
              <a:t>Maskulina</a:t>
            </a:r>
            <a:r>
              <a:rPr lang="sv-SE" dirty="0"/>
              <a:t> egennamn skrivs med 2 harakaat.</a:t>
            </a:r>
          </a:p>
          <a:p>
            <a:pPr algn="ctr"/>
            <a:r>
              <a:rPr lang="sv-SE" dirty="0">
                <a:solidFill>
                  <a:srgbClr val="DE28AE"/>
                </a:solidFill>
              </a:rPr>
              <a:t>         Feminina</a:t>
            </a:r>
            <a:r>
              <a:rPr lang="sv-SE" dirty="0"/>
              <a:t> egennamn skrivs </a:t>
            </a:r>
            <a:r>
              <a:rPr lang="sv-SE" u="sng" dirty="0">
                <a:solidFill>
                  <a:srgbClr val="FFFFFF"/>
                </a:solidFill>
              </a:rPr>
              <a:t>endast</a:t>
            </a:r>
            <a:r>
              <a:rPr lang="sv-SE" dirty="0"/>
              <a:t> med 1 harakah.</a:t>
            </a:r>
          </a:p>
          <a:p>
            <a:pPr algn="ctr"/>
            <a:r>
              <a:rPr lang="sv-SE" dirty="0"/>
              <a:t>Och detta på grund av principen </a:t>
            </a:r>
            <a:r>
              <a:rPr lang="ar-SA" sz="2400" dirty="0"/>
              <a:t>المَمْنوعُ من الصَّرف</a:t>
            </a:r>
            <a:r>
              <a:rPr lang="sv-SE" dirty="0"/>
              <a:t>, vilket är ett ämne som vi kommer att studera lite längre fram i kursen.</a:t>
            </a:r>
          </a:p>
        </p:txBody>
      </p:sp>
    </p:spTree>
    <p:extLst>
      <p:ext uri="{BB962C8B-B14F-4D97-AF65-F5344CB8AC3E}">
        <p14:creationId xmlns:p14="http://schemas.microsoft.com/office/powerpoint/2010/main" val="545977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Lektion 1</a:t>
            </a:r>
            <a:endParaRPr lang="sv-SE" dirty="0"/>
          </a:p>
        </p:txBody>
      </p:sp>
      <p:sp>
        <p:nvSpPr>
          <p:cNvPr id="3" name="Underrubrik 2"/>
          <p:cNvSpPr>
            <a:spLocks noGrp="1"/>
          </p:cNvSpPr>
          <p:nvPr>
            <p:ph type="subTitle" idx="1"/>
          </p:nvPr>
        </p:nvSpPr>
        <p:spPr>
          <a:xfrm>
            <a:off x="680322" y="4394039"/>
            <a:ext cx="8144134" cy="2216311"/>
          </a:xfrm>
        </p:spPr>
        <p:txBody>
          <a:bodyPr/>
          <a:lstStyle/>
          <a:p>
            <a:r>
              <a:rPr lang="sv-SE" sz="2400" dirty="0"/>
              <a:t>Demonstrativa pronomen </a:t>
            </a:r>
          </a:p>
          <a:p>
            <a:r>
              <a:rPr lang="ar-SA" sz="2400" dirty="0"/>
              <a:t>أَسْماءُ الإشارَةِ</a:t>
            </a:r>
            <a:r>
              <a:rPr lang="sv-SE" sz="3200" dirty="0"/>
              <a:t> </a:t>
            </a:r>
          </a:p>
        </p:txBody>
      </p:sp>
      <p:sp>
        <p:nvSpPr>
          <p:cNvPr id="4" name="Platshållare för bildnummer 3">
            <a:extLst>
              <a:ext uri="{FF2B5EF4-FFF2-40B4-BE49-F238E27FC236}">
                <a16:creationId xmlns:a16="http://schemas.microsoft.com/office/drawing/2014/main" id="{C2139217-FDF0-4342-BED3-7CB0765D40F7}"/>
              </a:ext>
            </a:extLst>
          </p:cNvPr>
          <p:cNvSpPr>
            <a:spLocks noGrp="1"/>
          </p:cNvSpPr>
          <p:nvPr>
            <p:ph type="sldNum" sz="quarter" idx="12"/>
          </p:nvPr>
        </p:nvSpPr>
        <p:spPr/>
        <p:txBody>
          <a:bodyPr/>
          <a:lstStyle/>
          <a:p>
            <a:fld id="{177D6179-9D4F-9247-ABDE-D082469CF89C}" type="slidenum">
              <a:rPr lang="sv-SE" smtClean="0"/>
              <a:t>3</a:t>
            </a:fld>
            <a:endParaRPr lang="sv-SE"/>
          </a:p>
        </p:txBody>
      </p:sp>
    </p:spTree>
    <p:extLst>
      <p:ext uri="{BB962C8B-B14F-4D97-AF65-F5344CB8AC3E}">
        <p14:creationId xmlns:p14="http://schemas.microsoft.com/office/powerpoint/2010/main" val="1375689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D627D4-DEF4-4E9A-B41C-6E57094942D3}"/>
              </a:ext>
            </a:extLst>
          </p:cNvPr>
          <p:cNvSpPr>
            <a:spLocks noGrp="1"/>
          </p:cNvSpPr>
          <p:nvPr>
            <p:ph type="title"/>
          </p:nvPr>
        </p:nvSpPr>
        <p:spPr/>
        <p:txBody>
          <a:bodyPr/>
          <a:lstStyle/>
          <a:p>
            <a:r>
              <a:rPr lang="sv-SE" dirty="0"/>
              <a:t>Maskulina egennamn som slutar på </a:t>
            </a:r>
            <a:r>
              <a:rPr lang="ar-SA" dirty="0"/>
              <a:t>ة</a:t>
            </a:r>
            <a:endParaRPr lang="sv-SE" dirty="0"/>
          </a:p>
        </p:txBody>
      </p:sp>
      <p:sp>
        <p:nvSpPr>
          <p:cNvPr id="3" name="Platshållare för innehåll 2">
            <a:extLst>
              <a:ext uri="{FF2B5EF4-FFF2-40B4-BE49-F238E27FC236}">
                <a16:creationId xmlns:a16="http://schemas.microsoft.com/office/drawing/2014/main" id="{8167496D-9E64-47D3-BDB5-01C29FE07E22}"/>
              </a:ext>
            </a:extLst>
          </p:cNvPr>
          <p:cNvSpPr>
            <a:spLocks noGrp="1"/>
          </p:cNvSpPr>
          <p:nvPr>
            <p:ph idx="1"/>
          </p:nvPr>
        </p:nvSpPr>
        <p:spPr/>
        <p:txBody>
          <a:bodyPr/>
          <a:lstStyle/>
          <a:p>
            <a:pPr marL="0" indent="0">
              <a:buNone/>
            </a:pPr>
            <a:r>
              <a:rPr lang="sv-SE" dirty="0">
                <a:solidFill>
                  <a:srgbClr val="FFFFFF"/>
                </a:solidFill>
              </a:rPr>
              <a:t>Vi har lärt oss att feminina egennamn inte får ha </a:t>
            </a:r>
            <a:r>
              <a:rPr lang="sv-SE" i="1" dirty="0" err="1">
                <a:solidFill>
                  <a:srgbClr val="FFFFFF"/>
                </a:solidFill>
              </a:rPr>
              <a:t>tanwin</a:t>
            </a:r>
            <a:r>
              <a:rPr lang="sv-SE" dirty="0">
                <a:solidFill>
                  <a:srgbClr val="FFFFFF"/>
                </a:solidFill>
              </a:rPr>
              <a:t>. Detta gäller också </a:t>
            </a:r>
            <a:r>
              <a:rPr lang="sv-SE" dirty="0">
                <a:solidFill>
                  <a:srgbClr val="0070C0"/>
                </a:solidFill>
              </a:rPr>
              <a:t>maskulina</a:t>
            </a:r>
            <a:r>
              <a:rPr lang="sv-SE" dirty="0">
                <a:solidFill>
                  <a:srgbClr val="FFFFFF"/>
                </a:solidFill>
              </a:rPr>
              <a:t> egennamn som slutar på </a:t>
            </a:r>
            <a:r>
              <a:rPr lang="ar-SA" dirty="0">
                <a:solidFill>
                  <a:srgbClr val="FFFFFF"/>
                </a:solidFill>
              </a:rPr>
              <a:t>ة</a:t>
            </a:r>
            <a:r>
              <a:rPr lang="sv-SE" dirty="0">
                <a:solidFill>
                  <a:srgbClr val="FFFFFF"/>
                </a:solidFill>
              </a:rPr>
              <a:t>, som t.ex.:</a:t>
            </a:r>
          </a:p>
          <a:p>
            <a:r>
              <a:rPr lang="ar-SA" dirty="0">
                <a:solidFill>
                  <a:srgbClr val="FFFFFF"/>
                </a:solidFill>
              </a:rPr>
              <a:t>حمز</a:t>
            </a:r>
            <a:r>
              <a:rPr lang="ar-SA" dirty="0"/>
              <a:t>ةُ</a:t>
            </a:r>
          </a:p>
          <a:p>
            <a:r>
              <a:rPr lang="ar-SA" dirty="0">
                <a:solidFill>
                  <a:schemeClr val="tx1"/>
                </a:solidFill>
              </a:rPr>
              <a:t>أُسام</a:t>
            </a:r>
            <a:r>
              <a:rPr lang="ar-SA" dirty="0"/>
              <a:t>ة</a:t>
            </a:r>
            <a:r>
              <a:rPr lang="ar-SA" dirty="0">
                <a:solidFill>
                  <a:schemeClr val="tx1"/>
                </a:solidFill>
              </a:rPr>
              <a:t>ُ</a:t>
            </a:r>
          </a:p>
          <a:p>
            <a:pPr marL="0" indent="0">
              <a:buNone/>
            </a:pPr>
            <a:endParaRPr lang="sv-SE" dirty="0"/>
          </a:p>
        </p:txBody>
      </p:sp>
      <p:sp>
        <p:nvSpPr>
          <p:cNvPr id="4" name="Platshållare för bildnummer 3">
            <a:extLst>
              <a:ext uri="{FF2B5EF4-FFF2-40B4-BE49-F238E27FC236}">
                <a16:creationId xmlns:a16="http://schemas.microsoft.com/office/drawing/2014/main" id="{93B48DE4-B975-4172-B059-E325A8CCF810}"/>
              </a:ext>
            </a:extLst>
          </p:cNvPr>
          <p:cNvSpPr>
            <a:spLocks noGrp="1"/>
          </p:cNvSpPr>
          <p:nvPr>
            <p:ph type="sldNum" sz="quarter" idx="12"/>
          </p:nvPr>
        </p:nvSpPr>
        <p:spPr/>
        <p:txBody>
          <a:bodyPr/>
          <a:lstStyle/>
          <a:p>
            <a:fld id="{177D6179-9D4F-9247-ABDE-D082469CF89C}" type="slidenum">
              <a:rPr lang="sv-SE" smtClean="0"/>
              <a:t>30</a:t>
            </a:fld>
            <a:endParaRPr lang="sv-SE" dirty="0"/>
          </a:p>
        </p:txBody>
      </p:sp>
    </p:spTree>
    <p:extLst>
      <p:ext uri="{BB962C8B-B14F-4D97-AF65-F5344CB8AC3E}">
        <p14:creationId xmlns:p14="http://schemas.microsoft.com/office/powerpoint/2010/main" val="1150520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328D17-0FEC-40C7-8E93-74B9CDF9BD04}"/>
              </a:ext>
            </a:extLst>
          </p:cNvPr>
          <p:cNvSpPr>
            <a:spLocks noGrp="1"/>
          </p:cNvSpPr>
          <p:nvPr>
            <p:ph type="title"/>
          </p:nvPr>
        </p:nvSpPr>
        <p:spPr/>
        <p:txBody>
          <a:bodyPr/>
          <a:lstStyle/>
          <a:p>
            <a:r>
              <a:rPr lang="sv-SE" dirty="0"/>
              <a:t> </a:t>
            </a:r>
            <a:r>
              <a:rPr lang="ar-SA" dirty="0"/>
              <a:t>مِنْ </a:t>
            </a:r>
            <a:r>
              <a:rPr lang="sv-SE" dirty="0"/>
              <a:t> &gt; </a:t>
            </a:r>
            <a:r>
              <a:rPr lang="ar-SA" dirty="0"/>
              <a:t>مِنَ</a:t>
            </a:r>
            <a:endParaRPr lang="sv-SE" dirty="0"/>
          </a:p>
        </p:txBody>
      </p:sp>
      <p:sp>
        <p:nvSpPr>
          <p:cNvPr id="3" name="Platshållare för innehåll 2">
            <a:extLst>
              <a:ext uri="{FF2B5EF4-FFF2-40B4-BE49-F238E27FC236}">
                <a16:creationId xmlns:a16="http://schemas.microsoft.com/office/drawing/2014/main" id="{84BD0750-047D-47FB-8DBD-5BE443F41752}"/>
              </a:ext>
            </a:extLst>
          </p:cNvPr>
          <p:cNvSpPr>
            <a:spLocks noGrp="1"/>
          </p:cNvSpPr>
          <p:nvPr>
            <p:ph idx="1"/>
          </p:nvPr>
        </p:nvSpPr>
        <p:spPr>
          <a:xfrm>
            <a:off x="232646" y="2105025"/>
            <a:ext cx="11511679" cy="4604960"/>
          </a:xfrm>
        </p:spPr>
        <p:txBody>
          <a:bodyPr/>
          <a:lstStyle/>
          <a:p>
            <a:pPr marL="0" indent="0">
              <a:buNone/>
            </a:pPr>
            <a:r>
              <a:rPr lang="sv-SE" dirty="0">
                <a:solidFill>
                  <a:srgbClr val="FFFFFF"/>
                </a:solidFill>
              </a:rPr>
              <a:t>Grunden är att </a:t>
            </a:r>
            <a:r>
              <a:rPr lang="ar-SA" dirty="0">
                <a:solidFill>
                  <a:srgbClr val="FFFFFF"/>
                </a:solidFill>
              </a:rPr>
              <a:t>مِنْ</a:t>
            </a:r>
            <a:r>
              <a:rPr lang="sv-SE" dirty="0">
                <a:solidFill>
                  <a:srgbClr val="FFFFFF"/>
                </a:solidFill>
              </a:rPr>
              <a:t> (från) som är en </a:t>
            </a:r>
            <a:r>
              <a:rPr lang="ar-SA" dirty="0">
                <a:solidFill>
                  <a:srgbClr val="FFFFFF"/>
                </a:solidFill>
              </a:rPr>
              <a:t>حرف جر</a:t>
            </a:r>
            <a:r>
              <a:rPr lang="sv-SE" dirty="0">
                <a:solidFill>
                  <a:srgbClr val="FFFFFF"/>
                </a:solidFill>
              </a:rPr>
              <a:t> </a:t>
            </a:r>
            <a:r>
              <a:rPr lang="sv-SE" i="1" dirty="0">
                <a:solidFill>
                  <a:srgbClr val="FFFFFF"/>
                </a:solidFill>
              </a:rPr>
              <a:t>alltid</a:t>
            </a:r>
            <a:r>
              <a:rPr lang="sv-SE" dirty="0">
                <a:solidFill>
                  <a:srgbClr val="FFFFFF"/>
                </a:solidFill>
              </a:rPr>
              <a:t> skrivs och uttalas med </a:t>
            </a:r>
            <a:r>
              <a:rPr lang="sv-SE" i="1" dirty="0">
                <a:solidFill>
                  <a:srgbClr val="FFFFFF"/>
                </a:solidFill>
              </a:rPr>
              <a:t>sukun, </a:t>
            </a:r>
            <a:r>
              <a:rPr lang="sv-SE" dirty="0">
                <a:solidFill>
                  <a:srgbClr val="FFFFFF"/>
                </a:solidFill>
              </a:rPr>
              <a:t>förutom om den efterföljs av </a:t>
            </a:r>
            <a:r>
              <a:rPr lang="ar-SA" dirty="0"/>
              <a:t>ال</a:t>
            </a:r>
            <a:r>
              <a:rPr lang="sv-SE" dirty="0">
                <a:solidFill>
                  <a:srgbClr val="FFFFFF"/>
                </a:solidFill>
              </a:rPr>
              <a:t> (</a:t>
            </a:r>
            <a:r>
              <a:rPr lang="ar-SA" dirty="0">
                <a:solidFill>
                  <a:srgbClr val="FFFFFF"/>
                </a:solidFill>
              </a:rPr>
              <a:t>حرف التعريف</a:t>
            </a:r>
            <a:r>
              <a:rPr lang="sv-SE" dirty="0">
                <a:solidFill>
                  <a:srgbClr val="FFFFFF"/>
                </a:solidFill>
              </a:rPr>
              <a:t>) </a:t>
            </a:r>
            <a:r>
              <a:rPr lang="sv-SE" u="sng" dirty="0">
                <a:solidFill>
                  <a:srgbClr val="FFFFFF"/>
                </a:solidFill>
              </a:rPr>
              <a:t>för att 2 </a:t>
            </a:r>
            <a:r>
              <a:rPr lang="sv-SE" i="1" u="sng" dirty="0">
                <a:solidFill>
                  <a:srgbClr val="FFFFFF"/>
                </a:solidFill>
              </a:rPr>
              <a:t>sukun</a:t>
            </a:r>
            <a:r>
              <a:rPr lang="sv-SE" u="sng" dirty="0">
                <a:solidFill>
                  <a:srgbClr val="FFFFFF"/>
                </a:solidFill>
              </a:rPr>
              <a:t> får aldrig kollidera utan att den ena tas bort.</a:t>
            </a:r>
          </a:p>
          <a:p>
            <a:endParaRPr lang="sv-SE" dirty="0">
              <a:solidFill>
                <a:srgbClr val="FFFFFF"/>
              </a:solidFill>
            </a:endParaRPr>
          </a:p>
          <a:p>
            <a:r>
              <a:rPr lang="ar-SA" dirty="0">
                <a:solidFill>
                  <a:schemeClr val="tx1"/>
                </a:solidFill>
              </a:rPr>
              <a:t>مِ</a:t>
            </a:r>
            <a:r>
              <a:rPr lang="ar-SA" dirty="0"/>
              <a:t>ن</a:t>
            </a:r>
            <a:r>
              <a:rPr lang="ar-SA" dirty="0">
                <a:solidFill>
                  <a:schemeClr val="tx1"/>
                </a:solidFill>
              </a:rPr>
              <a:t>ْ أَينَ أنتَ؟</a:t>
            </a:r>
            <a:r>
              <a:rPr lang="sv-SE" dirty="0">
                <a:solidFill>
                  <a:schemeClr val="tx1"/>
                </a:solidFill>
              </a:rPr>
              <a:t> - Var är du ifrån?</a:t>
            </a:r>
            <a:endParaRPr lang="ar-SA" dirty="0">
              <a:solidFill>
                <a:schemeClr val="tx1"/>
              </a:solidFill>
            </a:endParaRPr>
          </a:p>
          <a:p>
            <a:r>
              <a:rPr lang="ar-SA" dirty="0">
                <a:solidFill>
                  <a:schemeClr val="tx1"/>
                </a:solidFill>
              </a:rPr>
              <a:t>أَنا مِ</a:t>
            </a:r>
            <a:r>
              <a:rPr lang="ar-SA" dirty="0"/>
              <a:t>ن</a:t>
            </a:r>
            <a:r>
              <a:rPr lang="ar-SA" dirty="0">
                <a:solidFill>
                  <a:schemeClr val="tx1"/>
                </a:solidFill>
              </a:rPr>
              <a:t>َ </a:t>
            </a:r>
            <a:r>
              <a:rPr lang="ar-SA" dirty="0">
                <a:solidFill>
                  <a:srgbClr val="FFFF00"/>
                </a:solidFill>
              </a:rPr>
              <a:t>الْ</a:t>
            </a:r>
            <a:r>
              <a:rPr lang="ar-SA" dirty="0">
                <a:solidFill>
                  <a:schemeClr val="tx1"/>
                </a:solidFill>
              </a:rPr>
              <a:t>عِراقِ</a:t>
            </a:r>
            <a:r>
              <a:rPr lang="sv-SE" dirty="0">
                <a:solidFill>
                  <a:schemeClr val="tx1"/>
                </a:solidFill>
              </a:rPr>
              <a:t> – Jag är från Irak.</a:t>
            </a:r>
          </a:p>
          <a:p>
            <a:endParaRPr lang="sv-SE"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9D38DF01-055B-40A7-B57C-DDC25535BDFB}"/>
              </a:ext>
            </a:extLst>
          </p:cNvPr>
          <p:cNvSpPr>
            <a:spLocks noGrp="1"/>
          </p:cNvSpPr>
          <p:nvPr>
            <p:ph type="sldNum" sz="quarter" idx="12"/>
          </p:nvPr>
        </p:nvSpPr>
        <p:spPr/>
        <p:txBody>
          <a:bodyPr/>
          <a:lstStyle/>
          <a:p>
            <a:fld id="{177D6179-9D4F-9247-ABDE-D082469CF89C}" type="slidenum">
              <a:rPr lang="sv-SE" smtClean="0"/>
              <a:t>31</a:t>
            </a:fld>
            <a:endParaRPr lang="sv-SE" dirty="0"/>
          </a:p>
        </p:txBody>
      </p:sp>
      <p:sp>
        <p:nvSpPr>
          <p:cNvPr id="5" name="Rulle: vågrät 4">
            <a:extLst>
              <a:ext uri="{FF2B5EF4-FFF2-40B4-BE49-F238E27FC236}">
                <a16:creationId xmlns:a16="http://schemas.microsoft.com/office/drawing/2014/main" id="{ACAD379D-E312-4AEE-8F7D-EE96339ECC8C}"/>
              </a:ext>
            </a:extLst>
          </p:cNvPr>
          <p:cNvSpPr/>
          <p:nvPr/>
        </p:nvSpPr>
        <p:spPr>
          <a:xfrm>
            <a:off x="4224337" y="4851858"/>
            <a:ext cx="3743325" cy="1858127"/>
          </a:xfrm>
          <a:prstGeom prst="horizontalScroll">
            <a:avLst/>
          </a:prstGeom>
          <a:solidFill>
            <a:srgbClr val="B226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FFFF"/>
                </a:solidFill>
              </a:rPr>
              <a:t>حروف الجرّ</a:t>
            </a:r>
            <a:r>
              <a:rPr lang="sv-SE" sz="2400" dirty="0">
                <a:solidFill>
                  <a:srgbClr val="FFFFFF"/>
                </a:solidFill>
              </a:rPr>
              <a:t> </a:t>
            </a:r>
            <a:r>
              <a:rPr lang="sv-SE" dirty="0">
                <a:solidFill>
                  <a:srgbClr val="FFFFFF"/>
                </a:solidFill>
              </a:rPr>
              <a:t>(prepositionerna) är generellt </a:t>
            </a:r>
            <a:r>
              <a:rPr lang="ar-SA" sz="2400" dirty="0">
                <a:solidFill>
                  <a:srgbClr val="FFFFFF"/>
                </a:solidFill>
              </a:rPr>
              <a:t>مَبْنِيَّة</a:t>
            </a:r>
            <a:r>
              <a:rPr lang="sv-SE" dirty="0">
                <a:solidFill>
                  <a:srgbClr val="FFFFFF"/>
                </a:solidFill>
              </a:rPr>
              <a:t>. Mer om det nästa lektion.</a:t>
            </a:r>
          </a:p>
        </p:txBody>
      </p:sp>
      <p:sp>
        <p:nvSpPr>
          <p:cNvPr id="7" name="Rulle: vågrät 6">
            <a:extLst>
              <a:ext uri="{FF2B5EF4-FFF2-40B4-BE49-F238E27FC236}">
                <a16:creationId xmlns:a16="http://schemas.microsoft.com/office/drawing/2014/main" id="{C6D20E32-AB4E-4376-BBA7-3963E62BFC0E}"/>
              </a:ext>
            </a:extLst>
          </p:cNvPr>
          <p:cNvSpPr/>
          <p:nvPr/>
        </p:nvSpPr>
        <p:spPr>
          <a:xfrm>
            <a:off x="8648700" y="4752975"/>
            <a:ext cx="3095625" cy="1928435"/>
          </a:xfrm>
          <a:prstGeom prst="horizontalScroll">
            <a:avLst/>
          </a:prstGeom>
          <a:solidFill>
            <a:srgbClr val="B226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FFFFFF"/>
                </a:solidFill>
              </a:rPr>
              <a:t>Skilj på </a:t>
            </a:r>
            <a:r>
              <a:rPr lang="ar-SA" sz="2400" dirty="0">
                <a:solidFill>
                  <a:srgbClr val="FFFFFF"/>
                </a:solidFill>
              </a:rPr>
              <a:t>مِنْ</a:t>
            </a:r>
            <a:r>
              <a:rPr lang="sv-SE" sz="2000" dirty="0">
                <a:solidFill>
                  <a:srgbClr val="FFFFFF"/>
                </a:solidFill>
              </a:rPr>
              <a:t> och </a:t>
            </a:r>
            <a:r>
              <a:rPr lang="ar-SA" sz="2400" dirty="0">
                <a:solidFill>
                  <a:srgbClr val="FFFFFF"/>
                </a:solidFill>
              </a:rPr>
              <a:t>مَنْ</a:t>
            </a:r>
            <a:endParaRPr lang="sv-SE" sz="2400" dirty="0">
              <a:solidFill>
                <a:srgbClr val="FFFFFF"/>
              </a:solidFill>
            </a:endParaRPr>
          </a:p>
        </p:txBody>
      </p:sp>
    </p:spTree>
    <p:extLst>
      <p:ext uri="{BB962C8B-B14F-4D97-AF65-F5344CB8AC3E}">
        <p14:creationId xmlns:p14="http://schemas.microsoft.com/office/powerpoint/2010/main" val="3213534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4A8C7CF-CC75-43A9-8EDF-4EE67EAECA1C}"/>
              </a:ext>
            </a:extLst>
          </p:cNvPr>
          <p:cNvSpPr>
            <a:spLocks noGrp="1"/>
          </p:cNvSpPr>
          <p:nvPr>
            <p:ph type="ctrTitle"/>
          </p:nvPr>
        </p:nvSpPr>
        <p:spPr/>
        <p:txBody>
          <a:bodyPr/>
          <a:lstStyle/>
          <a:p>
            <a:r>
              <a:rPr lang="sv-SE" dirty="0"/>
              <a:t>Lektion 5</a:t>
            </a:r>
          </a:p>
        </p:txBody>
      </p:sp>
      <p:sp>
        <p:nvSpPr>
          <p:cNvPr id="6" name="Underrubrik 5">
            <a:extLst>
              <a:ext uri="{FF2B5EF4-FFF2-40B4-BE49-F238E27FC236}">
                <a16:creationId xmlns:a16="http://schemas.microsoft.com/office/drawing/2014/main" id="{A1F39902-28C5-406C-B5FA-11EB6B5820EE}"/>
              </a:ext>
            </a:extLst>
          </p:cNvPr>
          <p:cNvSpPr>
            <a:spLocks noGrp="1"/>
          </p:cNvSpPr>
          <p:nvPr>
            <p:ph type="subTitle" idx="1"/>
          </p:nvPr>
        </p:nvSpPr>
        <p:spPr>
          <a:xfrm>
            <a:off x="665578" y="4394039"/>
            <a:ext cx="8336182" cy="1117687"/>
          </a:xfrm>
        </p:spPr>
        <p:txBody>
          <a:bodyPr/>
          <a:lstStyle/>
          <a:p>
            <a:r>
              <a:rPr lang="sv-SE" dirty="0"/>
              <a:t>Fasta och dynamiska ord   </a:t>
            </a:r>
            <a:r>
              <a:rPr lang="ar-SA" sz="2400" dirty="0"/>
              <a:t>الكَلِماتُ المَبْنِيَّةُ والمُعْرَبَةُ</a:t>
            </a:r>
            <a:endParaRPr lang="sv-SE" sz="2400" dirty="0"/>
          </a:p>
          <a:p>
            <a:r>
              <a:rPr lang="sv-SE" dirty="0"/>
              <a:t>Ägande     </a:t>
            </a:r>
            <a:r>
              <a:rPr lang="ar-SA" sz="2400" dirty="0"/>
              <a:t>المُضافُ والمُضافُ إِلَيْهِ</a:t>
            </a:r>
            <a:r>
              <a:rPr lang="sv-SE" sz="2400" dirty="0"/>
              <a:t>  </a:t>
            </a:r>
          </a:p>
        </p:txBody>
      </p:sp>
      <p:sp>
        <p:nvSpPr>
          <p:cNvPr id="4" name="Platshållare för bildnummer 3">
            <a:extLst>
              <a:ext uri="{FF2B5EF4-FFF2-40B4-BE49-F238E27FC236}">
                <a16:creationId xmlns:a16="http://schemas.microsoft.com/office/drawing/2014/main" id="{00EA595E-E4F0-443D-8E40-4819461F3924}"/>
              </a:ext>
            </a:extLst>
          </p:cNvPr>
          <p:cNvSpPr>
            <a:spLocks noGrp="1"/>
          </p:cNvSpPr>
          <p:nvPr>
            <p:ph type="sldNum" sz="quarter" idx="12"/>
          </p:nvPr>
        </p:nvSpPr>
        <p:spPr/>
        <p:txBody>
          <a:bodyPr/>
          <a:lstStyle/>
          <a:p>
            <a:fld id="{177D6179-9D4F-9247-ABDE-D082469CF89C}" type="slidenum">
              <a:rPr lang="sv-SE" smtClean="0"/>
              <a:t>32</a:t>
            </a:fld>
            <a:endParaRPr lang="sv-SE" dirty="0"/>
          </a:p>
        </p:txBody>
      </p:sp>
    </p:spTree>
    <p:extLst>
      <p:ext uri="{BB962C8B-B14F-4D97-AF65-F5344CB8AC3E}">
        <p14:creationId xmlns:p14="http://schemas.microsoft.com/office/powerpoint/2010/main" val="3514662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1EAF-FA72-4905-9A8E-F84557454CC9}"/>
              </a:ext>
            </a:extLst>
          </p:cNvPr>
          <p:cNvSpPr>
            <a:spLocks noGrp="1"/>
          </p:cNvSpPr>
          <p:nvPr>
            <p:ph type="title"/>
          </p:nvPr>
        </p:nvSpPr>
        <p:spPr/>
        <p:txBody>
          <a:bodyPr/>
          <a:lstStyle/>
          <a:p>
            <a:r>
              <a:rPr lang="sv-SE" dirty="0"/>
              <a:t>5 nya ord</a:t>
            </a:r>
          </a:p>
        </p:txBody>
      </p:sp>
      <p:sp>
        <p:nvSpPr>
          <p:cNvPr id="3" name="Platshållare för innehåll 2">
            <a:extLst>
              <a:ext uri="{FF2B5EF4-FFF2-40B4-BE49-F238E27FC236}">
                <a16:creationId xmlns:a16="http://schemas.microsoft.com/office/drawing/2014/main" id="{7310E8C1-7D1A-401A-AD51-EFE6E02A0485}"/>
              </a:ext>
            </a:extLst>
          </p:cNvPr>
          <p:cNvSpPr>
            <a:spLocks noGrp="1"/>
          </p:cNvSpPr>
          <p:nvPr>
            <p:ph idx="1"/>
          </p:nvPr>
        </p:nvSpPr>
        <p:spPr/>
        <p:txBody>
          <a:bodyPr/>
          <a:lstStyle/>
          <a:p>
            <a:pPr marL="0" indent="0">
              <a:buNone/>
            </a:pPr>
            <a:r>
              <a:rPr lang="sv-SE" dirty="0">
                <a:solidFill>
                  <a:srgbClr val="FFFFFF"/>
                </a:solidFill>
              </a:rPr>
              <a:t>1.</a:t>
            </a:r>
            <a:r>
              <a:rPr lang="ar-SA" dirty="0">
                <a:solidFill>
                  <a:srgbClr val="FFFFFF"/>
                </a:solidFill>
              </a:rPr>
              <a:t> </a:t>
            </a:r>
            <a:r>
              <a:rPr lang="sv-SE" dirty="0">
                <a:solidFill>
                  <a:srgbClr val="FFFFFF"/>
                </a:solidFill>
              </a:rPr>
              <a:t>Whiteboard = </a:t>
            </a:r>
            <a:r>
              <a:rPr lang="ar-SA" dirty="0">
                <a:solidFill>
                  <a:srgbClr val="FFFFFF"/>
                </a:solidFill>
              </a:rPr>
              <a:t>سَبّورَة</a:t>
            </a:r>
            <a:endParaRPr lang="sv-SE" dirty="0">
              <a:solidFill>
                <a:srgbClr val="FFFFFF"/>
              </a:solidFill>
            </a:endParaRPr>
          </a:p>
          <a:p>
            <a:pPr marL="0" indent="0">
              <a:buNone/>
            </a:pPr>
            <a:r>
              <a:rPr lang="sv-SE" dirty="0">
                <a:solidFill>
                  <a:srgbClr val="FFFFFF"/>
                </a:solidFill>
              </a:rPr>
              <a:t>2.</a:t>
            </a:r>
            <a:r>
              <a:rPr lang="ar-SA" dirty="0"/>
              <a:t> </a:t>
            </a:r>
            <a:r>
              <a:rPr lang="sv-SE" dirty="0">
                <a:solidFill>
                  <a:srgbClr val="FFFFFF"/>
                </a:solidFill>
              </a:rPr>
              <a:t>Bil = </a:t>
            </a:r>
            <a:r>
              <a:rPr lang="ar-SA" dirty="0">
                <a:solidFill>
                  <a:srgbClr val="FFFFFF"/>
                </a:solidFill>
              </a:rPr>
              <a:t>سَيّارَة</a:t>
            </a:r>
            <a:endParaRPr lang="sv-SE" dirty="0">
              <a:solidFill>
                <a:srgbClr val="FFFFFF"/>
              </a:solidFill>
            </a:endParaRPr>
          </a:p>
          <a:p>
            <a:pPr marL="0" indent="0">
              <a:buNone/>
            </a:pPr>
            <a:r>
              <a:rPr lang="sv-SE" dirty="0">
                <a:solidFill>
                  <a:srgbClr val="FFFFFF"/>
                </a:solidFill>
              </a:rPr>
              <a:t>3.</a:t>
            </a:r>
            <a:r>
              <a:rPr lang="ar-SA" dirty="0"/>
              <a:t> </a:t>
            </a:r>
            <a:r>
              <a:rPr lang="sv-SE" dirty="0">
                <a:solidFill>
                  <a:srgbClr val="FFFFFF"/>
                </a:solidFill>
              </a:rPr>
              <a:t>Buss = </a:t>
            </a:r>
            <a:r>
              <a:rPr lang="ar-SA" dirty="0">
                <a:solidFill>
                  <a:srgbClr val="FFFFFF"/>
                </a:solidFill>
              </a:rPr>
              <a:t>حافِلَة</a:t>
            </a:r>
            <a:endParaRPr lang="sv-SE" dirty="0">
              <a:solidFill>
                <a:srgbClr val="FFFFFF"/>
              </a:solidFill>
            </a:endParaRPr>
          </a:p>
          <a:p>
            <a:pPr marL="0" indent="0">
              <a:buNone/>
            </a:pPr>
            <a:r>
              <a:rPr lang="sv-SE" dirty="0">
                <a:solidFill>
                  <a:srgbClr val="FFFFFF"/>
                </a:solidFill>
              </a:rPr>
              <a:t>4.</a:t>
            </a:r>
            <a:r>
              <a:rPr lang="ar-SA" dirty="0"/>
              <a:t>  </a:t>
            </a:r>
            <a:r>
              <a:rPr lang="sv-SE" dirty="0">
                <a:solidFill>
                  <a:srgbClr val="FFFFFF"/>
                </a:solidFill>
              </a:rPr>
              <a:t>Mobil = </a:t>
            </a:r>
            <a:r>
              <a:rPr lang="ar-SA" dirty="0">
                <a:solidFill>
                  <a:srgbClr val="FFFFFF"/>
                </a:solidFill>
              </a:rPr>
              <a:t>هاتِف</a:t>
            </a:r>
            <a:r>
              <a:rPr lang="sv-SE" dirty="0">
                <a:solidFill>
                  <a:srgbClr val="FFFFFF"/>
                </a:solidFill>
              </a:rPr>
              <a:t>/</a:t>
            </a:r>
            <a:r>
              <a:rPr lang="ar-SA" dirty="0">
                <a:solidFill>
                  <a:srgbClr val="FFFFFF"/>
                </a:solidFill>
              </a:rPr>
              <a:t>جَوّال</a:t>
            </a:r>
            <a:endParaRPr lang="sv-SE" dirty="0">
              <a:solidFill>
                <a:srgbClr val="FFFFFF"/>
              </a:solidFill>
            </a:endParaRPr>
          </a:p>
          <a:p>
            <a:pPr marL="0" indent="0">
              <a:buNone/>
            </a:pPr>
            <a:r>
              <a:rPr lang="sv-SE" dirty="0">
                <a:solidFill>
                  <a:srgbClr val="FFFFFF"/>
                </a:solidFill>
              </a:rPr>
              <a:t>5.</a:t>
            </a:r>
            <a:r>
              <a:rPr lang="ar-SA" dirty="0"/>
              <a:t> </a:t>
            </a:r>
            <a:r>
              <a:rPr lang="sv-SE" dirty="0">
                <a:solidFill>
                  <a:srgbClr val="FFFFFF"/>
                </a:solidFill>
              </a:rPr>
              <a:t>Flygplan = </a:t>
            </a:r>
            <a:r>
              <a:rPr lang="ar-SA" dirty="0">
                <a:solidFill>
                  <a:srgbClr val="FFFFFF"/>
                </a:solidFill>
              </a:rPr>
              <a:t>طائِرَة, طيّارَة</a:t>
            </a:r>
            <a:endParaRPr lang="sv-SE" dirty="0">
              <a:solidFill>
                <a:srgbClr val="FFFFFF"/>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F9454EA0-A42A-43D4-BB43-E2E4B0D92D02}"/>
              </a:ext>
            </a:extLst>
          </p:cNvPr>
          <p:cNvSpPr>
            <a:spLocks noGrp="1"/>
          </p:cNvSpPr>
          <p:nvPr>
            <p:ph type="sldNum" sz="quarter" idx="12"/>
          </p:nvPr>
        </p:nvSpPr>
        <p:spPr/>
        <p:txBody>
          <a:bodyPr/>
          <a:lstStyle/>
          <a:p>
            <a:fld id="{177D6179-9D4F-9247-ABDE-D082469CF89C}" type="slidenum">
              <a:rPr lang="sv-SE" smtClean="0"/>
              <a:t>33</a:t>
            </a:fld>
            <a:endParaRPr lang="sv-SE" dirty="0"/>
          </a:p>
        </p:txBody>
      </p:sp>
    </p:spTree>
    <p:extLst>
      <p:ext uri="{BB962C8B-B14F-4D97-AF65-F5344CB8AC3E}">
        <p14:creationId xmlns:p14="http://schemas.microsoft.com/office/powerpoint/2010/main" val="2082765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23C0A4-BACF-462E-9C1D-F07A11F75AAB}"/>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8C791E69-2839-431C-B648-E68BFA4BE26A}"/>
              </a:ext>
            </a:extLst>
          </p:cNvPr>
          <p:cNvSpPr>
            <a:spLocks noGrp="1"/>
          </p:cNvSpPr>
          <p:nvPr>
            <p:ph idx="1"/>
          </p:nvPr>
        </p:nvSpPr>
        <p:spPr>
          <a:xfrm>
            <a:off x="212880" y="2121425"/>
            <a:ext cx="11537376" cy="3814764"/>
          </a:xfrm>
        </p:spPr>
        <p:txBody>
          <a:bodyPr/>
          <a:lstStyle/>
          <a:p>
            <a:pPr marL="0" indent="0">
              <a:buNone/>
            </a:pPr>
            <a:r>
              <a:rPr lang="sv-SE" dirty="0">
                <a:solidFill>
                  <a:srgbClr val="FFFFFF"/>
                </a:solidFill>
              </a:rPr>
              <a:t>I detta kapitel kommer vi att lära oss hur man utrycker ägande dvs hur man säger t.ex. : ”</a:t>
            </a:r>
            <a:r>
              <a:rPr lang="sv-SE" dirty="0"/>
              <a:t>Bilals</a:t>
            </a:r>
            <a:r>
              <a:rPr lang="sv-SE" dirty="0">
                <a:solidFill>
                  <a:srgbClr val="FFFFFF"/>
                </a:solidFill>
              </a:rPr>
              <a:t> </a:t>
            </a:r>
            <a:r>
              <a:rPr lang="sv-SE" dirty="0">
                <a:solidFill>
                  <a:srgbClr val="FFFF00"/>
                </a:solidFill>
              </a:rPr>
              <a:t>bok</a:t>
            </a:r>
            <a:r>
              <a:rPr lang="sv-SE" dirty="0">
                <a:solidFill>
                  <a:srgbClr val="FFFFFF"/>
                </a:solidFill>
              </a:rPr>
              <a:t> är på bordet.” </a:t>
            </a:r>
          </a:p>
          <a:p>
            <a:pPr marL="0" indent="0">
              <a:buNone/>
            </a:pPr>
            <a:r>
              <a:rPr lang="sv-SE" dirty="0">
                <a:solidFill>
                  <a:srgbClr val="FFFFFF"/>
                </a:solidFill>
              </a:rPr>
              <a:t>På svenska nämner man först </a:t>
            </a:r>
            <a:r>
              <a:rPr lang="sv-SE" dirty="0"/>
              <a:t>ägaren</a:t>
            </a:r>
            <a:r>
              <a:rPr lang="sv-SE" dirty="0">
                <a:solidFill>
                  <a:srgbClr val="FFFFFF"/>
                </a:solidFill>
              </a:rPr>
              <a:t> och sen </a:t>
            </a:r>
            <a:r>
              <a:rPr lang="sv-SE" dirty="0">
                <a:solidFill>
                  <a:srgbClr val="FFFF00"/>
                </a:solidFill>
              </a:rPr>
              <a:t>det ägda</a:t>
            </a:r>
            <a:r>
              <a:rPr lang="sv-SE" dirty="0">
                <a:solidFill>
                  <a:srgbClr val="FFFFFF"/>
                </a:solidFill>
              </a:rPr>
              <a:t>, som i exemplet. </a:t>
            </a:r>
            <a:r>
              <a:rPr lang="sv-SE" u="sng" dirty="0">
                <a:solidFill>
                  <a:srgbClr val="FFFFFF"/>
                </a:solidFill>
              </a:rPr>
              <a:t>Men på arabiska nämns först det ägda och därefter ägaren</a:t>
            </a:r>
            <a:r>
              <a:rPr lang="sv-SE" dirty="0">
                <a:solidFill>
                  <a:srgbClr val="FFFFFF"/>
                </a:solidFill>
              </a:rPr>
              <a:t>. Flera exempel kommer att anges för att förstå detta.</a:t>
            </a:r>
          </a:p>
          <a:p>
            <a:pPr marL="0" indent="0">
              <a:buNone/>
            </a:pPr>
            <a:endParaRPr lang="sv-SE" dirty="0">
              <a:solidFill>
                <a:srgbClr val="FFFFFF"/>
              </a:solidFill>
            </a:endParaRPr>
          </a:p>
          <a:p>
            <a:pPr marL="0" indent="0">
              <a:buNone/>
            </a:pPr>
            <a:r>
              <a:rPr lang="sv-SE" dirty="0">
                <a:solidFill>
                  <a:srgbClr val="FFFFFF"/>
                </a:solidFill>
              </a:rPr>
              <a:t>Vi kommer även lära oss att arabiska orden kan delas in i 2 kategorier: De </a:t>
            </a:r>
            <a:r>
              <a:rPr lang="sv-SE" i="1" dirty="0">
                <a:solidFill>
                  <a:srgbClr val="FFFFFF"/>
                </a:solidFill>
              </a:rPr>
              <a:t>fasta</a:t>
            </a:r>
            <a:r>
              <a:rPr lang="sv-SE" dirty="0">
                <a:solidFill>
                  <a:srgbClr val="FFFFFF"/>
                </a:solidFill>
              </a:rPr>
              <a:t> orden och de </a:t>
            </a:r>
            <a:r>
              <a:rPr lang="sv-SE" i="1" dirty="0">
                <a:solidFill>
                  <a:srgbClr val="FFFFFF"/>
                </a:solidFill>
              </a:rPr>
              <a:t>dynamiska</a:t>
            </a:r>
            <a:r>
              <a:rPr lang="sv-SE" dirty="0">
                <a:solidFill>
                  <a:srgbClr val="FFFFFF"/>
                </a:solidFill>
              </a:rPr>
              <a:t>. Slutligen tittar vi på </a:t>
            </a:r>
            <a:r>
              <a:rPr lang="ar-SA" dirty="0">
                <a:solidFill>
                  <a:srgbClr val="FFFFFF"/>
                </a:solidFill>
              </a:rPr>
              <a:t>همزة الوصل والقطع</a:t>
            </a:r>
            <a:r>
              <a:rPr lang="sv-SE" dirty="0">
                <a:solidFill>
                  <a:srgbClr val="FFFFFF"/>
                </a:solidFill>
              </a:rPr>
              <a:t>.</a:t>
            </a:r>
          </a:p>
        </p:txBody>
      </p:sp>
      <p:sp>
        <p:nvSpPr>
          <p:cNvPr id="4" name="Platshållare för bildnummer 3">
            <a:extLst>
              <a:ext uri="{FF2B5EF4-FFF2-40B4-BE49-F238E27FC236}">
                <a16:creationId xmlns:a16="http://schemas.microsoft.com/office/drawing/2014/main" id="{A30E62A1-8C65-4F68-A190-1970F4CB09D2}"/>
              </a:ext>
            </a:extLst>
          </p:cNvPr>
          <p:cNvSpPr>
            <a:spLocks noGrp="1"/>
          </p:cNvSpPr>
          <p:nvPr>
            <p:ph type="sldNum" sz="quarter" idx="12"/>
          </p:nvPr>
        </p:nvSpPr>
        <p:spPr/>
        <p:txBody>
          <a:bodyPr/>
          <a:lstStyle/>
          <a:p>
            <a:fld id="{177D6179-9D4F-9247-ABDE-D082469CF89C}" type="slidenum">
              <a:rPr lang="sv-SE" smtClean="0"/>
              <a:t>34</a:t>
            </a:fld>
            <a:endParaRPr lang="sv-SE" dirty="0"/>
          </a:p>
        </p:txBody>
      </p:sp>
    </p:spTree>
    <p:extLst>
      <p:ext uri="{BB962C8B-B14F-4D97-AF65-F5344CB8AC3E}">
        <p14:creationId xmlns:p14="http://schemas.microsoft.com/office/powerpoint/2010/main" val="391241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B904E57-EB09-4E10-B8D2-CD23D82AC314}"/>
              </a:ext>
            </a:extLst>
          </p:cNvPr>
          <p:cNvSpPr/>
          <p:nvPr/>
        </p:nvSpPr>
        <p:spPr>
          <a:xfrm>
            <a:off x="4047948" y="4523239"/>
            <a:ext cx="1897347" cy="391216"/>
          </a:xfrm>
          <a:prstGeom prst="rect">
            <a:avLst/>
          </a:prstGeom>
          <a:solidFill>
            <a:srgbClr val="B226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CAD92566-0364-4F98-A81D-4A3358FD71BC}"/>
              </a:ext>
            </a:extLst>
          </p:cNvPr>
          <p:cNvSpPr/>
          <p:nvPr/>
        </p:nvSpPr>
        <p:spPr>
          <a:xfrm>
            <a:off x="4047949" y="4009510"/>
            <a:ext cx="1897347" cy="459883"/>
          </a:xfrm>
          <a:prstGeom prst="rect">
            <a:avLst/>
          </a:prstGeom>
          <a:solidFill>
            <a:srgbClr val="B226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3C08C7D7-1048-48D7-BDA3-2FA64114083E}"/>
              </a:ext>
            </a:extLst>
          </p:cNvPr>
          <p:cNvSpPr/>
          <p:nvPr/>
        </p:nvSpPr>
        <p:spPr>
          <a:xfrm>
            <a:off x="680400" y="3968780"/>
            <a:ext cx="1897347" cy="459883"/>
          </a:xfrm>
          <a:prstGeom prst="rect">
            <a:avLst/>
          </a:prstGeom>
          <a:solidFill>
            <a:srgbClr val="B2260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a:extLst>
              <a:ext uri="{FF2B5EF4-FFF2-40B4-BE49-F238E27FC236}">
                <a16:creationId xmlns:a16="http://schemas.microsoft.com/office/drawing/2014/main" id="{CAB95D5B-8812-4C83-8811-005B2E713AED}"/>
              </a:ext>
            </a:extLst>
          </p:cNvPr>
          <p:cNvSpPr/>
          <p:nvPr/>
        </p:nvSpPr>
        <p:spPr>
          <a:xfrm>
            <a:off x="680399" y="4469393"/>
            <a:ext cx="1897347" cy="445061"/>
          </a:xfrm>
          <a:prstGeom prst="rect">
            <a:avLst/>
          </a:prstGeom>
          <a:solidFill>
            <a:srgbClr val="B22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E9FB6ACF-E75E-4D15-8694-177E30CAE765}"/>
              </a:ext>
            </a:extLst>
          </p:cNvPr>
          <p:cNvSpPr>
            <a:spLocks noGrp="1"/>
          </p:cNvSpPr>
          <p:nvPr>
            <p:ph type="title"/>
          </p:nvPr>
        </p:nvSpPr>
        <p:spPr/>
        <p:txBody>
          <a:bodyPr/>
          <a:lstStyle/>
          <a:p>
            <a:r>
              <a:rPr lang="sv-SE" dirty="0"/>
              <a:t>Fasta och dynamiska nomen</a:t>
            </a:r>
            <a:br>
              <a:rPr lang="sv-SE" dirty="0"/>
            </a:br>
            <a:r>
              <a:rPr lang="ar-SA" dirty="0"/>
              <a:t>الأَسْماءُ المَبْنِيَّةُ والمُعْرَبَةُ</a:t>
            </a:r>
            <a:endParaRPr lang="sv-SE" dirty="0"/>
          </a:p>
        </p:txBody>
      </p:sp>
      <p:sp>
        <p:nvSpPr>
          <p:cNvPr id="3" name="Platshållare för innehåll 2">
            <a:extLst>
              <a:ext uri="{FF2B5EF4-FFF2-40B4-BE49-F238E27FC236}">
                <a16:creationId xmlns:a16="http://schemas.microsoft.com/office/drawing/2014/main" id="{840D20E8-75FE-4887-88A6-24DD42A70D7A}"/>
              </a:ext>
            </a:extLst>
          </p:cNvPr>
          <p:cNvSpPr>
            <a:spLocks noGrp="1"/>
          </p:cNvSpPr>
          <p:nvPr>
            <p:ph idx="1"/>
          </p:nvPr>
        </p:nvSpPr>
        <p:spPr/>
        <p:txBody>
          <a:bodyPr/>
          <a:lstStyle/>
          <a:p>
            <a:pPr marL="0" indent="0">
              <a:buNone/>
            </a:pPr>
            <a:r>
              <a:rPr lang="sv-SE" dirty="0">
                <a:solidFill>
                  <a:schemeClr val="tx1"/>
                </a:solidFill>
              </a:rPr>
              <a:t>Vi lärde oss på lektion 4 att vi har 3 olika </a:t>
            </a:r>
            <a:r>
              <a:rPr lang="sv-SE" i="1" dirty="0">
                <a:solidFill>
                  <a:schemeClr val="tx1"/>
                </a:solidFill>
              </a:rPr>
              <a:t>kasus</a:t>
            </a:r>
            <a:r>
              <a:rPr lang="sv-SE" dirty="0">
                <a:solidFill>
                  <a:schemeClr val="tx1"/>
                </a:solidFill>
              </a:rPr>
              <a:t>, och att grunden är att ordet är </a:t>
            </a:r>
            <a:r>
              <a:rPr lang="sv-SE" i="1" dirty="0">
                <a:solidFill>
                  <a:schemeClr val="tx1"/>
                </a:solidFill>
              </a:rPr>
              <a:t>marfu</a:t>
            </a:r>
            <a:r>
              <a:rPr lang="sv-SE" dirty="0">
                <a:solidFill>
                  <a:schemeClr val="tx1"/>
                </a:solidFill>
              </a:rPr>
              <a:t>`, och </a:t>
            </a:r>
            <a:r>
              <a:rPr lang="sv-SE" i="1" dirty="0">
                <a:solidFill>
                  <a:schemeClr val="tx1"/>
                </a:solidFill>
              </a:rPr>
              <a:t>kan</a:t>
            </a:r>
            <a:r>
              <a:rPr lang="sv-SE" dirty="0">
                <a:solidFill>
                  <a:schemeClr val="tx1"/>
                </a:solidFill>
              </a:rPr>
              <a:t> ändras till </a:t>
            </a:r>
            <a:r>
              <a:rPr lang="sv-SE" i="1" dirty="0">
                <a:solidFill>
                  <a:schemeClr val="tx1"/>
                </a:solidFill>
              </a:rPr>
              <a:t>mansub</a:t>
            </a:r>
            <a:r>
              <a:rPr lang="sv-SE" dirty="0">
                <a:solidFill>
                  <a:schemeClr val="tx1"/>
                </a:solidFill>
              </a:rPr>
              <a:t> eller </a:t>
            </a:r>
            <a:r>
              <a:rPr lang="sv-SE" i="1" dirty="0">
                <a:solidFill>
                  <a:schemeClr val="tx1"/>
                </a:solidFill>
              </a:rPr>
              <a:t>majrur</a:t>
            </a:r>
            <a:r>
              <a:rPr lang="sv-SE" dirty="0">
                <a:solidFill>
                  <a:schemeClr val="tx1"/>
                </a:solidFill>
              </a:rPr>
              <a:t>. </a:t>
            </a:r>
            <a:r>
              <a:rPr lang="sv-SE" u="sng" dirty="0">
                <a:solidFill>
                  <a:schemeClr val="tx1"/>
                </a:solidFill>
              </a:rPr>
              <a:t>Dessa regler gäller endast för de nomen </a:t>
            </a:r>
            <a:r>
              <a:rPr lang="ar-SA" u="sng" dirty="0">
                <a:solidFill>
                  <a:schemeClr val="tx1"/>
                </a:solidFill>
              </a:rPr>
              <a:t>أسماء</a:t>
            </a:r>
            <a:r>
              <a:rPr lang="sv-SE" u="sng" dirty="0">
                <a:solidFill>
                  <a:schemeClr val="tx1"/>
                </a:solidFill>
              </a:rPr>
              <a:t> som är dynamiska</a:t>
            </a:r>
            <a:r>
              <a:rPr lang="sv-SE" dirty="0">
                <a:solidFill>
                  <a:schemeClr val="tx1"/>
                </a:solidFill>
              </a:rPr>
              <a:t>, dvs att de kan ändra kasus. De fasta </a:t>
            </a:r>
            <a:r>
              <a:rPr lang="ar-SA" dirty="0">
                <a:solidFill>
                  <a:schemeClr val="tx1"/>
                </a:solidFill>
              </a:rPr>
              <a:t> أسماء</a:t>
            </a:r>
            <a:r>
              <a:rPr lang="sv-SE" dirty="0">
                <a:solidFill>
                  <a:schemeClr val="tx1"/>
                </a:solidFill>
              </a:rPr>
              <a:t>ändras aldrig, och har alltid samma form. </a:t>
            </a:r>
          </a:p>
          <a:p>
            <a:endParaRPr lang="sv-SE" dirty="0">
              <a:solidFill>
                <a:srgbClr val="FFFFFF"/>
              </a:solidFill>
            </a:endParaRPr>
          </a:p>
          <a:p>
            <a:pPr marL="0" indent="0">
              <a:buNone/>
            </a:pPr>
            <a:r>
              <a:rPr lang="ar-SA" dirty="0">
                <a:solidFill>
                  <a:schemeClr val="tx1"/>
                </a:solidFill>
              </a:rPr>
              <a:t>طال</a:t>
            </a:r>
            <a:r>
              <a:rPr lang="ar-SA" dirty="0"/>
              <a:t>ب</a:t>
            </a:r>
            <a:r>
              <a:rPr lang="ar-SA" dirty="0">
                <a:solidFill>
                  <a:schemeClr val="tx1"/>
                </a:solidFill>
              </a:rPr>
              <a:t>ٌ طال</a:t>
            </a:r>
            <a:r>
              <a:rPr lang="ar-SA" dirty="0"/>
              <a:t>ب</a:t>
            </a:r>
            <a:r>
              <a:rPr lang="ar-SA" dirty="0">
                <a:solidFill>
                  <a:schemeClr val="tx1"/>
                </a:solidFill>
              </a:rPr>
              <a:t>ٍ طال</a:t>
            </a:r>
            <a:r>
              <a:rPr lang="ar-SA" dirty="0"/>
              <a:t>بًا</a:t>
            </a:r>
            <a:r>
              <a:rPr lang="ar-SA" dirty="0">
                <a:solidFill>
                  <a:schemeClr val="tx1"/>
                </a:solidFill>
              </a:rPr>
              <a:t>    </a:t>
            </a:r>
            <a:r>
              <a:rPr lang="sv-SE" dirty="0">
                <a:solidFill>
                  <a:schemeClr val="tx1"/>
                </a:solidFill>
              </a:rPr>
              <a:t>                  </a:t>
            </a:r>
            <a:r>
              <a:rPr lang="ar-SA" dirty="0">
                <a:solidFill>
                  <a:schemeClr val="tx1"/>
                </a:solidFill>
              </a:rPr>
              <a:t>مُعْرَب</a:t>
            </a:r>
            <a:r>
              <a:rPr lang="sv-SE" dirty="0">
                <a:solidFill>
                  <a:schemeClr val="tx1"/>
                </a:solidFill>
              </a:rPr>
              <a:t> Mu’rab</a:t>
            </a:r>
            <a:endParaRPr lang="ar-SA" dirty="0">
              <a:solidFill>
                <a:schemeClr val="tx1"/>
              </a:solidFill>
            </a:endParaRPr>
          </a:p>
          <a:p>
            <a:pPr marL="0" indent="0">
              <a:buNone/>
            </a:pPr>
            <a:r>
              <a:rPr lang="ar-SA" dirty="0">
                <a:solidFill>
                  <a:srgbClr val="FFFFFF"/>
                </a:solidFill>
              </a:rPr>
              <a:t>هذا   </a:t>
            </a:r>
            <a:r>
              <a:rPr lang="ar-SA" dirty="0" err="1">
                <a:solidFill>
                  <a:srgbClr val="FFFFFF"/>
                </a:solidFill>
              </a:rPr>
              <a:t>هذا</a:t>
            </a:r>
            <a:r>
              <a:rPr lang="ar-SA" dirty="0">
                <a:solidFill>
                  <a:srgbClr val="FFFFFF"/>
                </a:solidFill>
              </a:rPr>
              <a:t>   </a:t>
            </a:r>
            <a:r>
              <a:rPr lang="ar-SA" dirty="0" err="1">
                <a:solidFill>
                  <a:srgbClr val="FFFFFF"/>
                </a:solidFill>
              </a:rPr>
              <a:t>هذا</a:t>
            </a:r>
            <a:r>
              <a:rPr lang="ar-SA" dirty="0">
                <a:solidFill>
                  <a:srgbClr val="FFFFFF"/>
                </a:solidFill>
              </a:rPr>
              <a:t>      </a:t>
            </a:r>
            <a:r>
              <a:rPr lang="sv-SE" dirty="0"/>
              <a:t>                   </a:t>
            </a:r>
            <a:r>
              <a:rPr lang="ar-SA" dirty="0">
                <a:solidFill>
                  <a:srgbClr val="FFFFFF"/>
                </a:solidFill>
              </a:rPr>
              <a:t>مَبْني  </a:t>
            </a:r>
            <a:r>
              <a:rPr lang="sv-SE" dirty="0">
                <a:solidFill>
                  <a:srgbClr val="FFFFFF"/>
                </a:solidFill>
              </a:rPr>
              <a:t> Mabni   </a:t>
            </a:r>
          </a:p>
        </p:txBody>
      </p:sp>
      <p:sp>
        <p:nvSpPr>
          <p:cNvPr id="4" name="Platshållare för bildnummer 3">
            <a:extLst>
              <a:ext uri="{FF2B5EF4-FFF2-40B4-BE49-F238E27FC236}">
                <a16:creationId xmlns:a16="http://schemas.microsoft.com/office/drawing/2014/main" id="{2B7F29FA-CD85-4164-8119-F0F4ECDD80BA}"/>
              </a:ext>
            </a:extLst>
          </p:cNvPr>
          <p:cNvSpPr>
            <a:spLocks noGrp="1"/>
          </p:cNvSpPr>
          <p:nvPr>
            <p:ph type="sldNum" sz="quarter" idx="12"/>
          </p:nvPr>
        </p:nvSpPr>
        <p:spPr/>
        <p:txBody>
          <a:bodyPr/>
          <a:lstStyle/>
          <a:p>
            <a:fld id="{177D6179-9D4F-9247-ABDE-D082469CF89C}" type="slidenum">
              <a:rPr lang="sv-SE" smtClean="0"/>
              <a:t>35</a:t>
            </a:fld>
            <a:endParaRPr lang="sv-SE" dirty="0"/>
          </a:p>
        </p:txBody>
      </p:sp>
      <p:sp>
        <p:nvSpPr>
          <p:cNvPr id="9" name="Pil: höger 8">
            <a:extLst>
              <a:ext uri="{FF2B5EF4-FFF2-40B4-BE49-F238E27FC236}">
                <a16:creationId xmlns:a16="http://schemas.microsoft.com/office/drawing/2014/main" id="{7969D566-7CC4-4C62-9705-D6EA57674000}"/>
              </a:ext>
            </a:extLst>
          </p:cNvPr>
          <p:cNvSpPr/>
          <p:nvPr/>
        </p:nvSpPr>
        <p:spPr>
          <a:xfrm>
            <a:off x="2863596" y="3944031"/>
            <a:ext cx="978408" cy="484632"/>
          </a:xfrm>
          <a:prstGeom prst="rightArrow">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Pil: höger 9">
            <a:extLst>
              <a:ext uri="{FF2B5EF4-FFF2-40B4-BE49-F238E27FC236}">
                <a16:creationId xmlns:a16="http://schemas.microsoft.com/office/drawing/2014/main" id="{EFE071CC-C9DF-46C6-9A0B-031085A8C6A2}"/>
              </a:ext>
            </a:extLst>
          </p:cNvPr>
          <p:cNvSpPr/>
          <p:nvPr/>
        </p:nvSpPr>
        <p:spPr>
          <a:xfrm>
            <a:off x="2911915" y="4510864"/>
            <a:ext cx="978408" cy="484632"/>
          </a:xfrm>
          <a:prstGeom prst="rightArrow">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757402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B93B18-08FB-4096-A634-C7B6BA01EC82}"/>
              </a:ext>
            </a:extLst>
          </p:cNvPr>
          <p:cNvSpPr>
            <a:spLocks noGrp="1"/>
          </p:cNvSpPr>
          <p:nvPr>
            <p:ph type="title"/>
          </p:nvPr>
        </p:nvSpPr>
        <p:spPr/>
        <p:txBody>
          <a:bodyPr>
            <a:normAutofit/>
          </a:bodyPr>
          <a:lstStyle/>
          <a:p>
            <a:r>
              <a:rPr lang="sv-SE" dirty="0"/>
              <a:t>Ägande (1)</a:t>
            </a:r>
            <a:br>
              <a:rPr lang="sv-SE" dirty="0"/>
            </a:br>
            <a:r>
              <a:rPr lang="ar-SA" dirty="0"/>
              <a:t>المُضاف والمُضاف إليهِ</a:t>
            </a:r>
            <a:endParaRPr lang="sv-SE" dirty="0"/>
          </a:p>
        </p:txBody>
      </p:sp>
      <p:sp>
        <p:nvSpPr>
          <p:cNvPr id="3" name="Platshållare för innehåll 2">
            <a:extLst>
              <a:ext uri="{FF2B5EF4-FFF2-40B4-BE49-F238E27FC236}">
                <a16:creationId xmlns:a16="http://schemas.microsoft.com/office/drawing/2014/main" id="{C919D90A-5EA6-427A-86DF-0130CF45FF56}"/>
              </a:ext>
            </a:extLst>
          </p:cNvPr>
          <p:cNvSpPr>
            <a:spLocks noGrp="1"/>
          </p:cNvSpPr>
          <p:nvPr>
            <p:ph idx="1"/>
          </p:nvPr>
        </p:nvSpPr>
        <p:spPr>
          <a:xfrm>
            <a:off x="280271" y="2174311"/>
            <a:ext cx="9844804" cy="4092502"/>
          </a:xfrm>
        </p:spPr>
        <p:txBody>
          <a:bodyPr>
            <a:normAutofit lnSpcReduction="10000"/>
          </a:bodyPr>
          <a:lstStyle/>
          <a:p>
            <a:pPr marL="0" indent="0">
              <a:buNone/>
            </a:pPr>
            <a:r>
              <a:rPr lang="sv-SE" dirty="0">
                <a:solidFill>
                  <a:srgbClr val="FFFFFF"/>
                </a:solidFill>
              </a:rPr>
              <a:t>Svenska: </a:t>
            </a:r>
            <a:r>
              <a:rPr lang="sv-SE" dirty="0">
                <a:solidFill>
                  <a:schemeClr val="tx1"/>
                </a:solidFill>
              </a:rPr>
              <a:t>Bilals</a:t>
            </a:r>
            <a:r>
              <a:rPr lang="sv-SE" dirty="0">
                <a:solidFill>
                  <a:srgbClr val="FFFFFF"/>
                </a:solidFill>
              </a:rPr>
              <a:t> </a:t>
            </a:r>
            <a:r>
              <a:rPr lang="sv-SE" dirty="0">
                <a:solidFill>
                  <a:schemeClr val="tx1"/>
                </a:solidFill>
              </a:rPr>
              <a:t>bok..</a:t>
            </a:r>
            <a:endParaRPr lang="ar-SA" dirty="0">
              <a:solidFill>
                <a:schemeClr val="tx1"/>
              </a:solidFill>
            </a:endParaRPr>
          </a:p>
          <a:p>
            <a:endParaRPr lang="sv-SE" dirty="0">
              <a:solidFill>
                <a:srgbClr val="FFFFFF"/>
              </a:solidFill>
            </a:endParaRPr>
          </a:p>
          <a:p>
            <a:pPr marL="0" indent="0">
              <a:buNone/>
            </a:pPr>
            <a:r>
              <a:rPr lang="sv-SE" dirty="0">
                <a:solidFill>
                  <a:srgbClr val="FFFFFF"/>
                </a:solidFill>
              </a:rPr>
              <a:t>Arabiska: </a:t>
            </a:r>
            <a:r>
              <a:rPr lang="ar-SA" sz="2600" dirty="0"/>
              <a:t>كِتابُ</a:t>
            </a:r>
            <a:r>
              <a:rPr lang="ar-SA" dirty="0">
                <a:solidFill>
                  <a:srgbClr val="FFFFFF"/>
                </a:solidFill>
              </a:rPr>
              <a:t> </a:t>
            </a:r>
            <a:r>
              <a:rPr lang="ar-SA" sz="2600" dirty="0">
                <a:solidFill>
                  <a:srgbClr val="FFFF00"/>
                </a:solidFill>
              </a:rPr>
              <a:t>بلالٍ</a:t>
            </a:r>
            <a:r>
              <a:rPr lang="ar-SA" dirty="0">
                <a:solidFill>
                  <a:srgbClr val="FFFFFF"/>
                </a:solidFill>
              </a:rPr>
              <a:t>..</a:t>
            </a:r>
            <a:endParaRPr lang="sv-SE" dirty="0">
              <a:solidFill>
                <a:srgbClr val="FFFFFF"/>
              </a:solidFill>
            </a:endParaRPr>
          </a:p>
          <a:p>
            <a:pPr marL="0" indent="0">
              <a:buNone/>
            </a:pPr>
            <a:r>
              <a:rPr lang="ar-SA" dirty="0"/>
              <a:t>كتابُ</a:t>
            </a:r>
            <a:r>
              <a:rPr lang="ar-SA" dirty="0">
                <a:solidFill>
                  <a:srgbClr val="FFFFFF"/>
                </a:solidFill>
              </a:rPr>
              <a:t> = </a:t>
            </a:r>
            <a:r>
              <a:rPr lang="ar-SA" dirty="0"/>
              <a:t>المضاف</a:t>
            </a:r>
          </a:p>
          <a:p>
            <a:pPr marL="0" indent="0">
              <a:buNone/>
            </a:pPr>
            <a:r>
              <a:rPr lang="ar-SA" dirty="0">
                <a:solidFill>
                  <a:srgbClr val="FFFF00"/>
                </a:solidFill>
              </a:rPr>
              <a:t>بلالٍ</a:t>
            </a:r>
            <a:r>
              <a:rPr lang="ar-SA" dirty="0">
                <a:solidFill>
                  <a:srgbClr val="FFFFFF"/>
                </a:solidFill>
              </a:rPr>
              <a:t> = </a:t>
            </a:r>
            <a:r>
              <a:rPr lang="ar-SA" dirty="0">
                <a:solidFill>
                  <a:srgbClr val="FFFF00"/>
                </a:solidFill>
              </a:rPr>
              <a:t>المضاف</a:t>
            </a:r>
            <a:r>
              <a:rPr lang="ar-SA" dirty="0">
                <a:solidFill>
                  <a:srgbClr val="FFFFFF"/>
                </a:solidFill>
              </a:rPr>
              <a:t> </a:t>
            </a:r>
            <a:r>
              <a:rPr lang="ar-SA" dirty="0">
                <a:solidFill>
                  <a:srgbClr val="FFFF00"/>
                </a:solidFill>
              </a:rPr>
              <a:t>إليه</a:t>
            </a:r>
            <a:r>
              <a:rPr lang="sv-SE" dirty="0">
                <a:solidFill>
                  <a:srgbClr val="FFFFFF"/>
                </a:solidFill>
              </a:rPr>
              <a:t>                                  </a:t>
            </a:r>
          </a:p>
          <a:p>
            <a:pPr marL="0" indent="0">
              <a:buNone/>
            </a:pPr>
            <a:r>
              <a:rPr lang="sv-SE" dirty="0">
                <a:solidFill>
                  <a:srgbClr val="FFFFFF"/>
                </a:solidFill>
              </a:rPr>
              <a:t>                                                </a:t>
            </a:r>
          </a:p>
          <a:p>
            <a:pPr marL="457200" indent="-457200">
              <a:buFont typeface="+mj-lt"/>
              <a:buAutoNum type="arabicPeriod"/>
            </a:pPr>
            <a:r>
              <a:rPr lang="sv-SE" dirty="0">
                <a:solidFill>
                  <a:srgbClr val="FFFFFF"/>
                </a:solidFill>
              </a:rPr>
              <a:t>För att uttrycka ett ägande använder vi </a:t>
            </a:r>
            <a:r>
              <a:rPr lang="sv-SE" i="1" dirty="0">
                <a:solidFill>
                  <a:srgbClr val="FFFFFF"/>
                </a:solidFill>
              </a:rPr>
              <a:t>mudhaf</a:t>
            </a:r>
            <a:r>
              <a:rPr lang="sv-SE" dirty="0">
                <a:solidFill>
                  <a:srgbClr val="FFFFFF"/>
                </a:solidFill>
              </a:rPr>
              <a:t> och </a:t>
            </a:r>
            <a:r>
              <a:rPr lang="sv-SE" i="1" dirty="0">
                <a:solidFill>
                  <a:srgbClr val="FFFFFF"/>
                </a:solidFill>
              </a:rPr>
              <a:t>mudhaf ilayh:</a:t>
            </a:r>
          </a:p>
          <a:p>
            <a:pPr marL="0" indent="0">
              <a:buNone/>
            </a:pPr>
            <a:r>
              <a:rPr lang="sv-SE" dirty="0">
                <a:solidFill>
                  <a:srgbClr val="FFFFFF"/>
                </a:solidFill>
              </a:rPr>
              <a:t>-</a:t>
            </a:r>
            <a:r>
              <a:rPr lang="sv-SE" i="1" dirty="0"/>
              <a:t>Mudhaf</a:t>
            </a:r>
            <a:r>
              <a:rPr lang="sv-SE" dirty="0">
                <a:solidFill>
                  <a:srgbClr val="FFFFFF"/>
                </a:solidFill>
              </a:rPr>
              <a:t> kommer alltid först</a:t>
            </a:r>
            <a:r>
              <a:rPr lang="sv-SE" dirty="0"/>
              <a:t> </a:t>
            </a:r>
            <a:r>
              <a:rPr lang="sv-SE" dirty="0">
                <a:solidFill>
                  <a:schemeClr val="tx1"/>
                </a:solidFill>
              </a:rPr>
              <a:t>och står för </a:t>
            </a:r>
            <a:r>
              <a:rPr lang="sv-SE" dirty="0"/>
              <a:t>det ägda</a:t>
            </a:r>
            <a:r>
              <a:rPr lang="sv-SE" dirty="0">
                <a:solidFill>
                  <a:schemeClr val="tx1"/>
                </a:solidFill>
              </a:rPr>
              <a:t>.</a:t>
            </a:r>
          </a:p>
          <a:p>
            <a:pPr marL="0" indent="0">
              <a:buNone/>
            </a:pPr>
            <a:r>
              <a:rPr lang="sv-SE" dirty="0">
                <a:solidFill>
                  <a:schemeClr val="tx1"/>
                </a:solidFill>
              </a:rPr>
              <a:t>-</a:t>
            </a:r>
            <a:r>
              <a:rPr lang="sv-SE" i="1" dirty="0">
                <a:solidFill>
                  <a:srgbClr val="FFFF00"/>
                </a:solidFill>
              </a:rPr>
              <a:t>Mudhaf ilayh </a:t>
            </a:r>
            <a:r>
              <a:rPr lang="sv-SE" dirty="0">
                <a:solidFill>
                  <a:srgbClr val="FFFFFF"/>
                </a:solidFill>
              </a:rPr>
              <a:t>kommer alltid </a:t>
            </a:r>
            <a:r>
              <a:rPr lang="sv-SE" dirty="0">
                <a:solidFill>
                  <a:schemeClr val="tx1"/>
                </a:solidFill>
              </a:rPr>
              <a:t>sist och står </a:t>
            </a:r>
            <a:r>
              <a:rPr lang="sv-SE" dirty="0">
                <a:solidFill>
                  <a:srgbClr val="FFFF00"/>
                </a:solidFill>
              </a:rPr>
              <a:t>för ägaren</a:t>
            </a:r>
            <a:r>
              <a:rPr lang="sv-SE" dirty="0">
                <a:solidFill>
                  <a:schemeClr val="tx1"/>
                </a:solidFill>
              </a:rPr>
              <a:t>.</a:t>
            </a:r>
          </a:p>
          <a:p>
            <a:pPr marL="0" indent="0">
              <a:buNone/>
            </a:pPr>
            <a:endParaRPr lang="sv-SE" dirty="0"/>
          </a:p>
          <a:p>
            <a:pPr marL="0" indent="0">
              <a:buNone/>
            </a:pPr>
            <a:endParaRPr lang="sv-SE" dirty="0"/>
          </a:p>
          <a:p>
            <a:pPr marL="0" indent="0">
              <a:buNone/>
            </a:pPr>
            <a:endParaRPr lang="ar-SA"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DFB58D09-B5DF-49AD-B5C0-B2C46F2841A5}"/>
              </a:ext>
            </a:extLst>
          </p:cNvPr>
          <p:cNvSpPr>
            <a:spLocks noGrp="1"/>
          </p:cNvSpPr>
          <p:nvPr>
            <p:ph type="sldNum" sz="quarter" idx="12"/>
          </p:nvPr>
        </p:nvSpPr>
        <p:spPr/>
        <p:txBody>
          <a:bodyPr/>
          <a:lstStyle/>
          <a:p>
            <a:fld id="{177D6179-9D4F-9247-ABDE-D082469CF89C}" type="slidenum">
              <a:rPr lang="sv-SE" smtClean="0"/>
              <a:t>36</a:t>
            </a:fld>
            <a:endParaRPr lang="sv-SE" dirty="0"/>
          </a:p>
        </p:txBody>
      </p:sp>
      <p:cxnSp>
        <p:nvCxnSpPr>
          <p:cNvPr id="7" name="Rak pilkoppling 6">
            <a:extLst>
              <a:ext uri="{FF2B5EF4-FFF2-40B4-BE49-F238E27FC236}">
                <a16:creationId xmlns:a16="http://schemas.microsoft.com/office/drawing/2014/main" id="{2D655317-FC53-4F37-8029-F23C67FA961D}"/>
              </a:ext>
            </a:extLst>
          </p:cNvPr>
          <p:cNvCxnSpPr/>
          <p:nvPr/>
        </p:nvCxnSpPr>
        <p:spPr>
          <a:xfrm>
            <a:off x="2105377" y="2472266"/>
            <a:ext cx="0" cy="49671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a:extLst>
              <a:ext uri="{FF2B5EF4-FFF2-40B4-BE49-F238E27FC236}">
                <a16:creationId xmlns:a16="http://schemas.microsoft.com/office/drawing/2014/main" id="{B7785002-9C6A-4CCC-BC3F-DDC085DD72FB}"/>
              </a:ext>
            </a:extLst>
          </p:cNvPr>
          <p:cNvCxnSpPr/>
          <p:nvPr/>
        </p:nvCxnSpPr>
        <p:spPr>
          <a:xfrm flipV="1">
            <a:off x="2710744" y="2551288"/>
            <a:ext cx="0" cy="4176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496A0F8D-6CDC-4EE4-93FE-2E214057D116}"/>
              </a:ext>
            </a:extLst>
          </p:cNvPr>
          <p:cNvSpPr/>
          <p:nvPr/>
        </p:nvSpPr>
        <p:spPr>
          <a:xfrm>
            <a:off x="3572726" y="3898406"/>
            <a:ext cx="1828800" cy="644313"/>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Principer</a:t>
            </a:r>
          </a:p>
        </p:txBody>
      </p:sp>
    </p:spTree>
    <p:extLst>
      <p:ext uri="{BB962C8B-B14F-4D97-AF65-F5344CB8AC3E}">
        <p14:creationId xmlns:p14="http://schemas.microsoft.com/office/powerpoint/2010/main" val="523497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74254A-0B05-4447-810C-C3A32ED20FBD}"/>
              </a:ext>
            </a:extLst>
          </p:cNvPr>
          <p:cNvSpPr>
            <a:spLocks noGrp="1"/>
          </p:cNvSpPr>
          <p:nvPr>
            <p:ph type="title"/>
          </p:nvPr>
        </p:nvSpPr>
        <p:spPr/>
        <p:txBody>
          <a:bodyPr/>
          <a:lstStyle/>
          <a:p>
            <a:r>
              <a:rPr lang="sv-SE" dirty="0"/>
              <a:t>Ägande (2)</a:t>
            </a:r>
            <a:br>
              <a:rPr lang="sv-SE" dirty="0"/>
            </a:br>
            <a:r>
              <a:rPr lang="ar-SA" dirty="0"/>
              <a:t>المُضاف والمُضاف إليهِ</a:t>
            </a:r>
            <a:endParaRPr lang="sv-SE" dirty="0"/>
          </a:p>
        </p:txBody>
      </p:sp>
      <p:sp>
        <p:nvSpPr>
          <p:cNvPr id="3" name="Platshållare för innehåll 2">
            <a:extLst>
              <a:ext uri="{FF2B5EF4-FFF2-40B4-BE49-F238E27FC236}">
                <a16:creationId xmlns:a16="http://schemas.microsoft.com/office/drawing/2014/main" id="{DA2369BC-43B3-44B5-9A08-C1017C88243A}"/>
              </a:ext>
            </a:extLst>
          </p:cNvPr>
          <p:cNvSpPr>
            <a:spLocks noGrp="1"/>
          </p:cNvSpPr>
          <p:nvPr>
            <p:ph idx="1"/>
          </p:nvPr>
        </p:nvSpPr>
        <p:spPr/>
        <p:txBody>
          <a:bodyPr>
            <a:normAutofit/>
          </a:bodyPr>
          <a:lstStyle/>
          <a:p>
            <a:pPr marL="0" indent="0">
              <a:buNone/>
            </a:pPr>
            <a:r>
              <a:rPr lang="sv-SE" dirty="0">
                <a:solidFill>
                  <a:schemeClr val="tx1"/>
                </a:solidFill>
              </a:rPr>
              <a:t>2.</a:t>
            </a:r>
            <a:r>
              <a:rPr lang="ar-SA" dirty="0">
                <a:solidFill>
                  <a:schemeClr val="tx1"/>
                </a:solidFill>
              </a:rPr>
              <a:t> </a:t>
            </a:r>
            <a:r>
              <a:rPr lang="sv-SE" u="sng" dirty="0">
                <a:solidFill>
                  <a:schemeClr val="tx1"/>
                </a:solidFill>
              </a:rPr>
              <a:t>Mudhaf har alltid en harakah, eftersom den gör ordet bestämt. </a:t>
            </a:r>
            <a:r>
              <a:rPr lang="sv-SE" i="1" u="sng" dirty="0">
                <a:solidFill>
                  <a:schemeClr val="tx1"/>
                </a:solidFill>
              </a:rPr>
              <a:t>Tanwin</a:t>
            </a:r>
            <a:r>
              <a:rPr lang="sv-SE" u="sng" dirty="0">
                <a:solidFill>
                  <a:schemeClr val="tx1"/>
                </a:solidFill>
              </a:rPr>
              <a:t> används endast då ordet är obestämt</a:t>
            </a:r>
            <a:r>
              <a:rPr lang="sv-SE" dirty="0">
                <a:solidFill>
                  <a:schemeClr val="tx1"/>
                </a:solidFill>
              </a:rPr>
              <a:t>. Därför blir det fel att säga </a:t>
            </a:r>
            <a:r>
              <a:rPr lang="ar-SA" dirty="0">
                <a:solidFill>
                  <a:schemeClr val="tx1"/>
                </a:solidFill>
              </a:rPr>
              <a:t>كتا</a:t>
            </a:r>
            <a:r>
              <a:rPr lang="ar-SA" dirty="0"/>
              <a:t>ب</a:t>
            </a:r>
            <a:r>
              <a:rPr lang="ar-SA" dirty="0">
                <a:solidFill>
                  <a:schemeClr val="tx1"/>
                </a:solidFill>
              </a:rPr>
              <a:t>ٌ بلالٍ</a:t>
            </a:r>
            <a:r>
              <a:rPr lang="sv-SE" dirty="0">
                <a:solidFill>
                  <a:schemeClr val="tx1"/>
                </a:solidFill>
              </a:rPr>
              <a:t> eller </a:t>
            </a:r>
            <a:r>
              <a:rPr lang="ar-SA" dirty="0"/>
              <a:t>ال</a:t>
            </a:r>
            <a:r>
              <a:rPr lang="ar-SA" dirty="0">
                <a:solidFill>
                  <a:schemeClr val="tx1"/>
                </a:solidFill>
              </a:rPr>
              <a:t>كتابٌ بلالٍ</a:t>
            </a:r>
            <a:r>
              <a:rPr lang="sv-SE" dirty="0">
                <a:solidFill>
                  <a:schemeClr val="tx1"/>
                </a:solidFill>
              </a:rPr>
              <a:t>. Alltså finns det </a:t>
            </a:r>
            <a:r>
              <a:rPr lang="sv-SE" u="sng" dirty="0">
                <a:solidFill>
                  <a:schemeClr val="tx1"/>
                </a:solidFill>
              </a:rPr>
              <a:t>2 sätt</a:t>
            </a:r>
            <a:r>
              <a:rPr lang="sv-SE" dirty="0">
                <a:solidFill>
                  <a:schemeClr val="tx1"/>
                </a:solidFill>
              </a:rPr>
              <a:t> att göra ett ord bestämt.</a:t>
            </a:r>
          </a:p>
          <a:p>
            <a:pPr marL="0" indent="0">
              <a:buNone/>
            </a:pPr>
            <a:endParaRPr lang="sv-SE" dirty="0">
              <a:solidFill>
                <a:srgbClr val="FFFFFF"/>
              </a:solidFill>
            </a:endParaRPr>
          </a:p>
          <a:p>
            <a:pPr marL="0" indent="0">
              <a:buNone/>
            </a:pPr>
            <a:r>
              <a:rPr lang="sv-SE" dirty="0">
                <a:solidFill>
                  <a:srgbClr val="FFFFFF"/>
                </a:solidFill>
              </a:rPr>
              <a:t>3. </a:t>
            </a:r>
            <a:r>
              <a:rPr lang="sv-SE" i="1" dirty="0">
                <a:solidFill>
                  <a:srgbClr val="FFFFFF"/>
                </a:solidFill>
              </a:rPr>
              <a:t>Mudhaf</a:t>
            </a:r>
            <a:r>
              <a:rPr lang="sv-SE" dirty="0">
                <a:solidFill>
                  <a:srgbClr val="FFFFFF"/>
                </a:solidFill>
              </a:rPr>
              <a:t> kan antingen vara </a:t>
            </a:r>
            <a:r>
              <a:rPr lang="sv-SE" i="1" dirty="0">
                <a:solidFill>
                  <a:srgbClr val="FFFFFF"/>
                </a:solidFill>
              </a:rPr>
              <a:t>marfu</a:t>
            </a:r>
            <a:r>
              <a:rPr lang="sv-SE" dirty="0">
                <a:solidFill>
                  <a:srgbClr val="FFFFFF"/>
                </a:solidFill>
              </a:rPr>
              <a:t>’, </a:t>
            </a:r>
            <a:r>
              <a:rPr lang="sv-SE" i="1" dirty="0">
                <a:solidFill>
                  <a:srgbClr val="FFFFFF"/>
                </a:solidFill>
              </a:rPr>
              <a:t>majrur</a:t>
            </a:r>
            <a:r>
              <a:rPr lang="sv-SE" dirty="0">
                <a:solidFill>
                  <a:srgbClr val="FFFFFF"/>
                </a:solidFill>
              </a:rPr>
              <a:t> eller </a:t>
            </a:r>
            <a:r>
              <a:rPr lang="sv-SE" i="1" dirty="0">
                <a:solidFill>
                  <a:srgbClr val="FFFFFF"/>
                </a:solidFill>
              </a:rPr>
              <a:t>mansub</a:t>
            </a:r>
            <a:r>
              <a:rPr lang="sv-SE" dirty="0">
                <a:solidFill>
                  <a:srgbClr val="FFFFFF"/>
                </a:solidFill>
              </a:rPr>
              <a:t> beroende på det grammatiska scenariot.</a:t>
            </a:r>
          </a:p>
          <a:p>
            <a:pPr marL="0" indent="0">
              <a:buNone/>
            </a:pPr>
            <a:endParaRPr lang="sv-SE" dirty="0">
              <a:solidFill>
                <a:srgbClr val="FFFFFF"/>
              </a:solidFill>
            </a:endParaRPr>
          </a:p>
          <a:p>
            <a:pPr marL="0" indent="0">
              <a:buNone/>
            </a:pPr>
            <a:r>
              <a:rPr lang="sv-SE" dirty="0">
                <a:solidFill>
                  <a:srgbClr val="FFFFFF"/>
                </a:solidFill>
              </a:rPr>
              <a:t>4. </a:t>
            </a:r>
            <a:r>
              <a:rPr lang="sv-SE" i="1" dirty="0" err="1">
                <a:solidFill>
                  <a:srgbClr val="FFFFFF"/>
                </a:solidFill>
              </a:rPr>
              <a:t>Mudhaf</a:t>
            </a:r>
            <a:r>
              <a:rPr lang="sv-SE" i="1" dirty="0">
                <a:solidFill>
                  <a:srgbClr val="FFFFFF"/>
                </a:solidFill>
              </a:rPr>
              <a:t> ilayh </a:t>
            </a:r>
            <a:r>
              <a:rPr lang="sv-SE" dirty="0">
                <a:solidFill>
                  <a:srgbClr val="FFFFFF"/>
                </a:solidFill>
              </a:rPr>
              <a:t>är alltid </a:t>
            </a:r>
            <a:r>
              <a:rPr lang="sv-SE" i="1" dirty="0">
                <a:solidFill>
                  <a:srgbClr val="FFFFFF"/>
                </a:solidFill>
              </a:rPr>
              <a:t>majrur.</a:t>
            </a:r>
            <a:endParaRPr lang="ar-SA" i="1" dirty="0">
              <a:solidFill>
                <a:srgbClr val="FFFFFF"/>
              </a:solidFill>
            </a:endParaRPr>
          </a:p>
          <a:p>
            <a:pPr marL="0" indent="0">
              <a:buNone/>
            </a:pPr>
            <a:endParaRPr lang="ar-SA" dirty="0">
              <a:solidFill>
                <a:srgbClr val="FFFFFF"/>
              </a:solidFill>
            </a:endParaRPr>
          </a:p>
          <a:p>
            <a:pPr marL="0" indent="0">
              <a:buNone/>
            </a:pPr>
            <a:endParaRPr lang="sv-SE" dirty="0">
              <a:solidFill>
                <a:srgbClr val="FFFFFF"/>
              </a:solidFill>
            </a:endParaRPr>
          </a:p>
          <a:p>
            <a:pPr marL="0" indent="0">
              <a:buNone/>
            </a:pPr>
            <a:endParaRPr lang="sv-SE"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F092ACD4-B3DD-4F45-8703-B58FE895CE79}"/>
              </a:ext>
            </a:extLst>
          </p:cNvPr>
          <p:cNvSpPr>
            <a:spLocks noGrp="1"/>
          </p:cNvSpPr>
          <p:nvPr>
            <p:ph type="sldNum" sz="quarter" idx="12"/>
          </p:nvPr>
        </p:nvSpPr>
        <p:spPr/>
        <p:txBody>
          <a:bodyPr/>
          <a:lstStyle/>
          <a:p>
            <a:fld id="{177D6179-9D4F-9247-ABDE-D082469CF89C}" type="slidenum">
              <a:rPr lang="sv-SE" smtClean="0"/>
              <a:t>37</a:t>
            </a:fld>
            <a:endParaRPr lang="sv-SE" dirty="0"/>
          </a:p>
        </p:txBody>
      </p:sp>
      <p:sp>
        <p:nvSpPr>
          <p:cNvPr id="5" name="Ellips 4">
            <a:extLst>
              <a:ext uri="{FF2B5EF4-FFF2-40B4-BE49-F238E27FC236}">
                <a16:creationId xmlns:a16="http://schemas.microsoft.com/office/drawing/2014/main" id="{B6A0E5CB-2B1A-4D15-97A2-D9767CF85868}"/>
              </a:ext>
            </a:extLst>
          </p:cNvPr>
          <p:cNvSpPr/>
          <p:nvPr/>
        </p:nvSpPr>
        <p:spPr>
          <a:xfrm>
            <a:off x="10296000" y="4215446"/>
            <a:ext cx="1348956" cy="1720743"/>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chemeClr val="bg1"/>
                </a:solidFill>
              </a:rPr>
              <a:t>كِتابُ</a:t>
            </a:r>
            <a:r>
              <a:rPr lang="ar-SA" sz="3600" dirty="0">
                <a:solidFill>
                  <a:srgbClr val="FFFFFF"/>
                </a:solidFill>
              </a:rPr>
              <a:t> </a:t>
            </a:r>
            <a:r>
              <a:rPr lang="ar-SA" sz="3600" dirty="0">
                <a:solidFill>
                  <a:srgbClr val="FFFF00"/>
                </a:solidFill>
              </a:rPr>
              <a:t>بلالٍ</a:t>
            </a:r>
            <a:endParaRPr lang="sv-SE" sz="3600" dirty="0">
              <a:solidFill>
                <a:srgbClr val="FFFF00"/>
              </a:solidFill>
            </a:endParaRPr>
          </a:p>
        </p:txBody>
      </p:sp>
    </p:spTree>
    <p:extLst>
      <p:ext uri="{BB962C8B-B14F-4D97-AF65-F5344CB8AC3E}">
        <p14:creationId xmlns:p14="http://schemas.microsoft.com/office/powerpoint/2010/main" val="675633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A3395D-31E5-473F-915B-22A0B09F5D9F}"/>
              </a:ext>
            </a:extLst>
          </p:cNvPr>
          <p:cNvSpPr>
            <a:spLocks noGrp="1"/>
          </p:cNvSpPr>
          <p:nvPr>
            <p:ph type="title"/>
          </p:nvPr>
        </p:nvSpPr>
        <p:spPr/>
        <p:txBody>
          <a:bodyPr/>
          <a:lstStyle/>
          <a:p>
            <a:r>
              <a:rPr lang="sv-SE" dirty="0"/>
              <a:t>Ägande</a:t>
            </a:r>
            <a:r>
              <a:rPr lang="ar-SA" dirty="0"/>
              <a:t> </a:t>
            </a:r>
            <a:r>
              <a:rPr lang="sv-SE" dirty="0"/>
              <a:t> (3)</a:t>
            </a:r>
            <a:br>
              <a:rPr lang="sv-SE" dirty="0"/>
            </a:br>
            <a:r>
              <a:rPr lang="ar-SA" dirty="0"/>
              <a:t>المُضاف والمُضاف إليهِ</a:t>
            </a:r>
            <a:endParaRPr lang="sv-SE" dirty="0"/>
          </a:p>
        </p:txBody>
      </p:sp>
      <p:sp>
        <p:nvSpPr>
          <p:cNvPr id="3" name="Platshållare för innehåll 2">
            <a:extLst>
              <a:ext uri="{FF2B5EF4-FFF2-40B4-BE49-F238E27FC236}">
                <a16:creationId xmlns:a16="http://schemas.microsoft.com/office/drawing/2014/main" id="{E92E1EF0-510B-42FA-83A1-C3780C984CFC}"/>
              </a:ext>
            </a:extLst>
          </p:cNvPr>
          <p:cNvSpPr>
            <a:spLocks noGrp="1"/>
          </p:cNvSpPr>
          <p:nvPr>
            <p:ph idx="1"/>
          </p:nvPr>
        </p:nvSpPr>
        <p:spPr>
          <a:xfrm>
            <a:off x="335281" y="2092960"/>
            <a:ext cx="11405164" cy="4533617"/>
          </a:xfrm>
        </p:spPr>
        <p:txBody>
          <a:bodyPr>
            <a:normAutofit fontScale="85000" lnSpcReduction="20000"/>
          </a:bodyPr>
          <a:lstStyle/>
          <a:p>
            <a:pPr marL="0" indent="0">
              <a:buNone/>
            </a:pPr>
            <a:r>
              <a:rPr lang="sv-SE" sz="2800" u="sng" dirty="0">
                <a:solidFill>
                  <a:srgbClr val="FFFFFF"/>
                </a:solidFill>
              </a:rPr>
              <a:t>Fler exempel</a:t>
            </a:r>
            <a:r>
              <a:rPr lang="sv-SE" sz="2800" dirty="0">
                <a:solidFill>
                  <a:srgbClr val="FFFFFF"/>
                </a:solidFill>
              </a:rPr>
              <a:t>:</a:t>
            </a:r>
            <a:endParaRPr lang="ar-SA" sz="2800" dirty="0">
              <a:solidFill>
                <a:srgbClr val="FFFFFF"/>
              </a:solidFill>
            </a:endParaRPr>
          </a:p>
          <a:p>
            <a:pPr marL="0" indent="0">
              <a:buNone/>
            </a:pPr>
            <a:endParaRPr lang="sv-SE" dirty="0">
              <a:solidFill>
                <a:srgbClr val="FFFFFF"/>
              </a:solidFill>
            </a:endParaRPr>
          </a:p>
          <a:p>
            <a:r>
              <a:rPr lang="sv-SE" dirty="0">
                <a:solidFill>
                  <a:srgbClr val="FFFFFF"/>
                </a:solidFill>
              </a:rPr>
              <a:t>Hamids son är fattig</a:t>
            </a:r>
            <a:r>
              <a:rPr lang="ar-SA" sz="3100" dirty="0">
                <a:solidFill>
                  <a:srgbClr val="FFFFFF"/>
                </a:solidFill>
              </a:rPr>
              <a:t>اِبنُ </a:t>
            </a:r>
            <a:r>
              <a:rPr lang="ar-SA" sz="3100" dirty="0">
                <a:solidFill>
                  <a:srgbClr val="FFFF00"/>
                </a:solidFill>
              </a:rPr>
              <a:t>حامدٍ</a:t>
            </a:r>
            <a:r>
              <a:rPr lang="ar-SA" sz="3100" dirty="0"/>
              <a:t> </a:t>
            </a:r>
            <a:r>
              <a:rPr lang="ar-SA" sz="3100" dirty="0">
                <a:solidFill>
                  <a:schemeClr val="tx1"/>
                </a:solidFill>
              </a:rPr>
              <a:t>فَقِيرٌ</a:t>
            </a:r>
            <a:r>
              <a:rPr lang="ar-SA" sz="3100" dirty="0"/>
              <a:t> </a:t>
            </a:r>
            <a:r>
              <a:rPr lang="ar-SA" dirty="0">
                <a:solidFill>
                  <a:srgbClr val="FFFFFF"/>
                </a:solidFill>
              </a:rPr>
              <a:t>=  </a:t>
            </a:r>
            <a:r>
              <a:rPr lang="sv-SE" dirty="0">
                <a:solidFill>
                  <a:srgbClr val="FFFFFF"/>
                </a:solidFill>
              </a:rPr>
              <a:t>   </a:t>
            </a:r>
            <a:r>
              <a:rPr lang="ar-SA" dirty="0">
                <a:solidFill>
                  <a:srgbClr val="FFFFFF"/>
                </a:solidFill>
              </a:rPr>
              <a:t> </a:t>
            </a:r>
            <a:r>
              <a:rPr lang="sv-SE" dirty="0">
                <a:solidFill>
                  <a:srgbClr val="FFFFFF"/>
                </a:solidFill>
              </a:rPr>
              <a:t> </a:t>
            </a:r>
          </a:p>
          <a:p>
            <a:pPr marL="0" indent="0">
              <a:buNone/>
            </a:pPr>
            <a:r>
              <a:rPr lang="ar-SA" sz="2800" dirty="0">
                <a:solidFill>
                  <a:srgbClr val="FFFF00"/>
                </a:solidFill>
              </a:rPr>
              <a:t>حامد</a:t>
            </a:r>
            <a:r>
              <a:rPr lang="sv-SE" sz="2800" dirty="0">
                <a:solidFill>
                  <a:srgbClr val="FFFFFF"/>
                </a:solidFill>
              </a:rPr>
              <a:t> </a:t>
            </a:r>
            <a:r>
              <a:rPr lang="sv-SE" dirty="0">
                <a:solidFill>
                  <a:srgbClr val="FFFFFF"/>
                </a:solidFill>
              </a:rPr>
              <a:t>är</a:t>
            </a:r>
            <a:r>
              <a:rPr lang="ar-SA" sz="2800" dirty="0">
                <a:solidFill>
                  <a:srgbClr val="FFFFFF"/>
                </a:solidFill>
              </a:rPr>
              <a:t>مضافٌ إليه مجرور</a:t>
            </a:r>
          </a:p>
          <a:p>
            <a:pPr marL="0" indent="0">
              <a:buNone/>
            </a:pPr>
            <a:endParaRPr lang="sv-SE" dirty="0">
              <a:solidFill>
                <a:srgbClr val="FFFFFF"/>
              </a:solidFill>
            </a:endParaRPr>
          </a:p>
          <a:p>
            <a:r>
              <a:rPr lang="sv-SE" dirty="0">
                <a:solidFill>
                  <a:srgbClr val="FFFFFF"/>
                </a:solidFill>
              </a:rPr>
              <a:t>Vems bok är detta? </a:t>
            </a:r>
            <a:r>
              <a:rPr lang="ar-SA" dirty="0">
                <a:solidFill>
                  <a:srgbClr val="FFFFFF"/>
                </a:solidFill>
              </a:rPr>
              <a:t> </a:t>
            </a:r>
            <a:r>
              <a:rPr lang="ar-SA" sz="3100" dirty="0">
                <a:solidFill>
                  <a:srgbClr val="FFFFFF"/>
                </a:solidFill>
              </a:rPr>
              <a:t>كتابُ </a:t>
            </a:r>
            <a:r>
              <a:rPr lang="ar-SA" sz="3100" dirty="0">
                <a:solidFill>
                  <a:srgbClr val="FFFF00"/>
                </a:solidFill>
              </a:rPr>
              <a:t>مَنْ</a:t>
            </a:r>
            <a:r>
              <a:rPr lang="ar-SA" sz="3100" dirty="0"/>
              <a:t> </a:t>
            </a:r>
            <a:r>
              <a:rPr lang="ar-SA" sz="3100" dirty="0">
                <a:solidFill>
                  <a:schemeClr val="tx1"/>
                </a:solidFill>
              </a:rPr>
              <a:t>هذا</a:t>
            </a:r>
            <a:r>
              <a:rPr lang="ar-SA" dirty="0">
                <a:solidFill>
                  <a:srgbClr val="FFFFFF"/>
                </a:solidFill>
              </a:rPr>
              <a:t>؟ =</a:t>
            </a:r>
          </a:p>
          <a:p>
            <a:pPr marL="0" indent="0">
              <a:buNone/>
            </a:pPr>
            <a:r>
              <a:rPr lang="ar-SA" sz="2800" dirty="0">
                <a:solidFill>
                  <a:srgbClr val="FFFF00"/>
                </a:solidFill>
              </a:rPr>
              <a:t>منْ</a:t>
            </a:r>
            <a:r>
              <a:rPr lang="ar-SA" sz="2800" dirty="0">
                <a:solidFill>
                  <a:srgbClr val="FFFFFF"/>
                </a:solidFill>
              </a:rPr>
              <a:t> </a:t>
            </a:r>
            <a:r>
              <a:rPr lang="sv-SE" sz="2800" dirty="0">
                <a:solidFill>
                  <a:srgbClr val="FFFFFF"/>
                </a:solidFill>
              </a:rPr>
              <a:t> </a:t>
            </a:r>
            <a:r>
              <a:rPr lang="sv-SE" dirty="0">
                <a:solidFill>
                  <a:srgbClr val="FFFFFF"/>
                </a:solidFill>
              </a:rPr>
              <a:t>är</a:t>
            </a:r>
            <a:r>
              <a:rPr lang="sv-SE" sz="2800" dirty="0">
                <a:solidFill>
                  <a:srgbClr val="FFFFFF"/>
                </a:solidFill>
              </a:rPr>
              <a:t> </a:t>
            </a:r>
            <a:r>
              <a:rPr lang="ar-SA" sz="2800" dirty="0">
                <a:solidFill>
                  <a:srgbClr val="FFFFFF"/>
                </a:solidFill>
              </a:rPr>
              <a:t>مضاف إليه</a:t>
            </a:r>
            <a:r>
              <a:rPr lang="sv-SE" sz="2800" dirty="0">
                <a:solidFill>
                  <a:srgbClr val="FFFFFF"/>
                </a:solidFill>
              </a:rPr>
              <a:t>, </a:t>
            </a:r>
            <a:r>
              <a:rPr lang="sv-SE" u="sng" dirty="0">
                <a:solidFill>
                  <a:srgbClr val="FFFFFF"/>
                </a:solidFill>
              </a:rPr>
              <a:t>men eftersom ordet är </a:t>
            </a:r>
            <a:r>
              <a:rPr lang="sv-SE" u="sng" dirty="0" err="1">
                <a:solidFill>
                  <a:srgbClr val="FFFFFF"/>
                </a:solidFill>
              </a:rPr>
              <a:t>Mabni</a:t>
            </a:r>
            <a:r>
              <a:rPr lang="sv-SE" u="sng" dirty="0">
                <a:solidFill>
                  <a:srgbClr val="FFFFFF"/>
                </a:solidFill>
              </a:rPr>
              <a:t>, så ändras det inte till en Kasrah.</a:t>
            </a:r>
            <a:endParaRPr lang="ar-SA" u="sng" dirty="0">
              <a:solidFill>
                <a:srgbClr val="FFFFFF"/>
              </a:solidFill>
            </a:endParaRPr>
          </a:p>
          <a:p>
            <a:pPr marL="0" indent="0">
              <a:buNone/>
            </a:pPr>
            <a:endParaRPr lang="ar-SA" dirty="0">
              <a:solidFill>
                <a:srgbClr val="FFFFFF"/>
              </a:solidFill>
            </a:endParaRPr>
          </a:p>
          <a:p>
            <a:r>
              <a:rPr lang="sv-SE" dirty="0">
                <a:solidFill>
                  <a:srgbClr val="FFFFFF"/>
                </a:solidFill>
              </a:rPr>
              <a:t>Telefonen är på läkarens skrivbord</a:t>
            </a:r>
            <a:r>
              <a:rPr lang="ar-SA" dirty="0">
                <a:solidFill>
                  <a:srgbClr val="FFFFFF"/>
                </a:solidFill>
              </a:rPr>
              <a:t> = </a:t>
            </a:r>
            <a:r>
              <a:rPr lang="sv-SE" dirty="0">
                <a:solidFill>
                  <a:srgbClr val="FFFFFF"/>
                </a:solidFill>
              </a:rPr>
              <a:t> </a:t>
            </a:r>
            <a:r>
              <a:rPr lang="ar-SA" sz="2800" dirty="0">
                <a:solidFill>
                  <a:srgbClr val="FFFFFF"/>
                </a:solidFill>
              </a:rPr>
              <a:t>ا</a:t>
            </a:r>
            <a:r>
              <a:rPr lang="ar-SA" sz="3100" dirty="0">
                <a:solidFill>
                  <a:srgbClr val="FFFFFF"/>
                </a:solidFill>
              </a:rPr>
              <a:t>لهاتفُ على مكت</a:t>
            </a:r>
            <a:r>
              <a:rPr lang="ar-SA" sz="3100" dirty="0"/>
              <a:t>ب</a:t>
            </a:r>
            <a:r>
              <a:rPr lang="ar-SA" sz="3100" dirty="0">
                <a:solidFill>
                  <a:srgbClr val="FFFFFF"/>
                </a:solidFill>
              </a:rPr>
              <a:t>ِ</a:t>
            </a:r>
            <a:r>
              <a:rPr lang="ar-SA" sz="3100" dirty="0"/>
              <a:t> </a:t>
            </a:r>
            <a:r>
              <a:rPr lang="ar-SA" sz="3100" dirty="0">
                <a:solidFill>
                  <a:schemeClr val="tx1"/>
                </a:solidFill>
              </a:rPr>
              <a:t>الطبي</a:t>
            </a:r>
            <a:r>
              <a:rPr lang="ar-SA" sz="3100" dirty="0"/>
              <a:t>بِ </a:t>
            </a:r>
          </a:p>
          <a:p>
            <a:endParaRPr lang="sv-SE" dirty="0">
              <a:solidFill>
                <a:srgbClr val="FFFFFF"/>
              </a:solidFill>
            </a:endParaRPr>
          </a:p>
          <a:p>
            <a:r>
              <a:rPr lang="sv-SE" dirty="0">
                <a:solidFill>
                  <a:srgbClr val="FFFFFF"/>
                </a:solidFill>
              </a:rPr>
              <a:t>Pojkens namn är Hamid och dotterns namn är Aminah </a:t>
            </a:r>
            <a:r>
              <a:rPr lang="ar-SA" dirty="0">
                <a:solidFill>
                  <a:srgbClr val="FFFFFF"/>
                </a:solidFill>
              </a:rPr>
              <a:t>=</a:t>
            </a:r>
          </a:p>
          <a:p>
            <a:pPr marL="0" indent="0">
              <a:buNone/>
            </a:pPr>
            <a:r>
              <a:rPr lang="ar-SA" sz="3100" dirty="0"/>
              <a:t>اِ</a:t>
            </a:r>
            <a:r>
              <a:rPr lang="ar-SA" sz="3100" dirty="0">
                <a:solidFill>
                  <a:schemeClr val="tx1"/>
                </a:solidFill>
              </a:rPr>
              <a:t>سمُ الولدِ حامدٌ و</a:t>
            </a:r>
            <a:r>
              <a:rPr lang="ar-SA" sz="3100" dirty="0"/>
              <a:t>ا</a:t>
            </a:r>
            <a:r>
              <a:rPr lang="ar-SA" sz="3100" dirty="0">
                <a:solidFill>
                  <a:schemeClr val="tx1"/>
                </a:solidFill>
              </a:rPr>
              <a:t>سمُ البنتِ آمِنَةُ </a:t>
            </a:r>
          </a:p>
          <a:p>
            <a:pPr marL="0" indent="0">
              <a:buNone/>
            </a:pPr>
            <a:endParaRPr lang="sv-SE" dirty="0"/>
          </a:p>
        </p:txBody>
      </p:sp>
      <p:sp>
        <p:nvSpPr>
          <p:cNvPr id="4" name="Platshållare för bildnummer 3">
            <a:extLst>
              <a:ext uri="{FF2B5EF4-FFF2-40B4-BE49-F238E27FC236}">
                <a16:creationId xmlns:a16="http://schemas.microsoft.com/office/drawing/2014/main" id="{ACE0FC4E-194A-4A9D-B5A0-F5CEBC9523F1}"/>
              </a:ext>
            </a:extLst>
          </p:cNvPr>
          <p:cNvSpPr>
            <a:spLocks noGrp="1"/>
          </p:cNvSpPr>
          <p:nvPr>
            <p:ph type="sldNum" sz="quarter" idx="12"/>
          </p:nvPr>
        </p:nvSpPr>
        <p:spPr/>
        <p:txBody>
          <a:bodyPr/>
          <a:lstStyle/>
          <a:p>
            <a:fld id="{177D6179-9D4F-9247-ABDE-D082469CF89C}" type="slidenum">
              <a:rPr lang="sv-SE" smtClean="0"/>
              <a:t>38</a:t>
            </a:fld>
            <a:endParaRPr lang="sv-SE" dirty="0"/>
          </a:p>
        </p:txBody>
      </p:sp>
    </p:spTree>
    <p:extLst>
      <p:ext uri="{BB962C8B-B14F-4D97-AF65-F5344CB8AC3E}">
        <p14:creationId xmlns:p14="http://schemas.microsoft.com/office/powerpoint/2010/main" val="2199231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8BB57-368F-4C39-AFF3-8777D0C88236}"/>
              </a:ext>
            </a:extLst>
          </p:cNvPr>
          <p:cNvSpPr>
            <a:spLocks noGrp="1"/>
          </p:cNvSpPr>
          <p:nvPr>
            <p:ph type="title"/>
          </p:nvPr>
        </p:nvSpPr>
        <p:spPr/>
        <p:txBody>
          <a:bodyPr/>
          <a:lstStyle/>
          <a:p>
            <a:r>
              <a:rPr lang="sv-SE" dirty="0"/>
              <a:t>Att ropa på någon</a:t>
            </a:r>
            <a:br>
              <a:rPr lang="sv-SE" dirty="0"/>
            </a:br>
            <a:r>
              <a:rPr lang="ar-SA" dirty="0"/>
              <a:t>يا</a:t>
            </a:r>
            <a:endParaRPr lang="sv-SE" dirty="0"/>
          </a:p>
        </p:txBody>
      </p:sp>
      <p:sp>
        <p:nvSpPr>
          <p:cNvPr id="3" name="Platshållare för innehåll 2">
            <a:extLst>
              <a:ext uri="{FF2B5EF4-FFF2-40B4-BE49-F238E27FC236}">
                <a16:creationId xmlns:a16="http://schemas.microsoft.com/office/drawing/2014/main" id="{A8349769-D701-4A5A-8B49-DAA9EF70E4D2}"/>
              </a:ext>
            </a:extLst>
          </p:cNvPr>
          <p:cNvSpPr>
            <a:spLocks noGrp="1"/>
          </p:cNvSpPr>
          <p:nvPr>
            <p:ph idx="1"/>
          </p:nvPr>
        </p:nvSpPr>
        <p:spPr>
          <a:xfrm>
            <a:off x="327312" y="2121425"/>
            <a:ext cx="11537376" cy="3814764"/>
          </a:xfrm>
        </p:spPr>
        <p:txBody>
          <a:bodyPr/>
          <a:lstStyle/>
          <a:p>
            <a:r>
              <a:rPr lang="ar-SA" dirty="0">
                <a:solidFill>
                  <a:srgbClr val="FFFFFF"/>
                </a:solidFill>
              </a:rPr>
              <a:t>يا شي</a:t>
            </a:r>
            <a:r>
              <a:rPr lang="ar-SA" dirty="0"/>
              <a:t>خُ</a:t>
            </a:r>
            <a:r>
              <a:rPr lang="sv-SE" dirty="0">
                <a:solidFill>
                  <a:srgbClr val="FFFFFF"/>
                </a:solidFill>
              </a:rPr>
              <a:t>                                                </a:t>
            </a:r>
            <a:r>
              <a:rPr lang="ar-SA" dirty="0"/>
              <a:t>يا</a:t>
            </a:r>
            <a:r>
              <a:rPr lang="ar-SA" dirty="0">
                <a:solidFill>
                  <a:srgbClr val="FFFFFF"/>
                </a:solidFill>
              </a:rPr>
              <a:t> </a:t>
            </a:r>
            <a:r>
              <a:rPr lang="ar-SA" dirty="0">
                <a:solidFill>
                  <a:srgbClr val="FFFF00"/>
                </a:solidFill>
              </a:rPr>
              <a:t>طالب</a:t>
            </a:r>
            <a:r>
              <a:rPr lang="ar-SA" dirty="0">
                <a:solidFill>
                  <a:srgbClr val="FFFFFF"/>
                </a:solidFill>
              </a:rPr>
              <a:t>ُ</a:t>
            </a:r>
            <a:r>
              <a:rPr lang="sv-SE" dirty="0">
                <a:solidFill>
                  <a:srgbClr val="FFFFFF"/>
                </a:solidFill>
              </a:rPr>
              <a:t>    </a:t>
            </a:r>
            <a:endParaRPr lang="ar-SA" dirty="0">
              <a:solidFill>
                <a:srgbClr val="FFFFFF"/>
              </a:solidFill>
            </a:endParaRPr>
          </a:p>
          <a:p>
            <a:r>
              <a:rPr lang="ar-SA" dirty="0">
                <a:solidFill>
                  <a:srgbClr val="FFFFFF"/>
                </a:solidFill>
              </a:rPr>
              <a:t>يا رج</a:t>
            </a:r>
            <a:r>
              <a:rPr lang="ar-SA" dirty="0"/>
              <a:t>ل</a:t>
            </a:r>
            <a:r>
              <a:rPr lang="ar-SA" dirty="0">
                <a:solidFill>
                  <a:srgbClr val="FFFFFF"/>
                </a:solidFill>
              </a:rPr>
              <a:t>ُ</a:t>
            </a:r>
          </a:p>
          <a:p>
            <a:r>
              <a:rPr lang="ar-SA" dirty="0">
                <a:solidFill>
                  <a:srgbClr val="FFFFFF"/>
                </a:solidFill>
              </a:rPr>
              <a:t>يا </a:t>
            </a:r>
            <a:r>
              <a:rPr lang="ar-SA" dirty="0"/>
              <a:t>اللهُ</a:t>
            </a:r>
          </a:p>
          <a:p>
            <a:r>
              <a:rPr lang="ar-SA" dirty="0">
                <a:solidFill>
                  <a:srgbClr val="FFFFFF"/>
                </a:solidFill>
              </a:rPr>
              <a:t>يا رحما</a:t>
            </a:r>
            <a:r>
              <a:rPr lang="ar-SA" dirty="0"/>
              <a:t>ن</a:t>
            </a:r>
            <a:r>
              <a:rPr lang="ar-SA" dirty="0">
                <a:solidFill>
                  <a:srgbClr val="FFFFFF"/>
                </a:solidFill>
              </a:rPr>
              <a:t>ُ</a:t>
            </a:r>
          </a:p>
          <a:p>
            <a:endParaRPr lang="ar-SA" dirty="0">
              <a:solidFill>
                <a:srgbClr val="FFFFFF"/>
              </a:solidFill>
            </a:endParaRPr>
          </a:p>
          <a:p>
            <a:pPr marL="0" indent="0">
              <a:buNone/>
            </a:pPr>
            <a:r>
              <a:rPr lang="sv-SE" i="1" dirty="0"/>
              <a:t>Tanwin</a:t>
            </a:r>
            <a:r>
              <a:rPr lang="sv-SE" dirty="0">
                <a:solidFill>
                  <a:srgbClr val="FFFFFF"/>
                </a:solidFill>
              </a:rPr>
              <a:t> försvinner när </a:t>
            </a:r>
            <a:r>
              <a:rPr lang="ar-SA" dirty="0">
                <a:solidFill>
                  <a:srgbClr val="FFFFFF"/>
                </a:solidFill>
              </a:rPr>
              <a:t>يا</a:t>
            </a:r>
            <a:r>
              <a:rPr lang="sv-SE" dirty="0">
                <a:solidFill>
                  <a:srgbClr val="FFFFFF"/>
                </a:solidFill>
              </a:rPr>
              <a:t> används.</a:t>
            </a:r>
          </a:p>
        </p:txBody>
      </p:sp>
      <p:sp>
        <p:nvSpPr>
          <p:cNvPr id="4" name="Platshållare för bildnummer 3">
            <a:extLst>
              <a:ext uri="{FF2B5EF4-FFF2-40B4-BE49-F238E27FC236}">
                <a16:creationId xmlns:a16="http://schemas.microsoft.com/office/drawing/2014/main" id="{14B1C312-F307-45A9-A183-DB6588FC61D6}"/>
              </a:ext>
            </a:extLst>
          </p:cNvPr>
          <p:cNvSpPr>
            <a:spLocks noGrp="1"/>
          </p:cNvSpPr>
          <p:nvPr>
            <p:ph type="sldNum" sz="quarter" idx="12"/>
          </p:nvPr>
        </p:nvSpPr>
        <p:spPr/>
        <p:txBody>
          <a:bodyPr/>
          <a:lstStyle/>
          <a:p>
            <a:fld id="{177D6179-9D4F-9247-ABDE-D082469CF89C}" type="slidenum">
              <a:rPr lang="sv-SE" smtClean="0"/>
              <a:t>39</a:t>
            </a:fld>
            <a:endParaRPr lang="sv-SE" dirty="0"/>
          </a:p>
        </p:txBody>
      </p:sp>
      <p:sp>
        <p:nvSpPr>
          <p:cNvPr id="5" name="Arrow: Right 4">
            <a:extLst>
              <a:ext uri="{FF2B5EF4-FFF2-40B4-BE49-F238E27FC236}">
                <a16:creationId xmlns:a16="http://schemas.microsoft.com/office/drawing/2014/main" id="{C338497A-659C-4CB7-959A-96FBBDB96C32}"/>
              </a:ext>
            </a:extLst>
          </p:cNvPr>
          <p:cNvSpPr/>
          <p:nvPr/>
        </p:nvSpPr>
        <p:spPr>
          <a:xfrm>
            <a:off x="4262142" y="2032073"/>
            <a:ext cx="1226058" cy="575691"/>
          </a:xfrm>
          <a:prstGeom prst="rightArrow">
            <a:avLst/>
          </a:prstGeom>
          <a:solidFill>
            <a:srgbClr val="B22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FF00"/>
                </a:solidFill>
              </a:rPr>
              <a:t>المُنادى</a:t>
            </a:r>
            <a:endParaRPr lang="sv-SE" sz="2400" dirty="0">
              <a:solidFill>
                <a:srgbClr val="FFFF00"/>
              </a:solidFill>
            </a:endParaRPr>
          </a:p>
        </p:txBody>
      </p:sp>
      <p:sp>
        <p:nvSpPr>
          <p:cNvPr id="6" name="Arrow: Left 5">
            <a:extLst>
              <a:ext uri="{FF2B5EF4-FFF2-40B4-BE49-F238E27FC236}">
                <a16:creationId xmlns:a16="http://schemas.microsoft.com/office/drawing/2014/main" id="{9266D236-0C06-4F56-A559-E177514557C2}"/>
              </a:ext>
            </a:extLst>
          </p:cNvPr>
          <p:cNvSpPr/>
          <p:nvPr/>
        </p:nvSpPr>
        <p:spPr>
          <a:xfrm>
            <a:off x="6783048" y="2032073"/>
            <a:ext cx="1694202" cy="575692"/>
          </a:xfrm>
          <a:prstGeom prst="leftArrow">
            <a:avLst/>
          </a:prstGeom>
          <a:solidFill>
            <a:srgbClr val="B22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bg1"/>
                </a:solidFill>
              </a:rPr>
              <a:t>حرفُ النِّداء</a:t>
            </a:r>
            <a:endParaRPr lang="sv-SE" sz="2400" dirty="0">
              <a:solidFill>
                <a:schemeClr val="bg1"/>
              </a:solidFill>
            </a:endParaRPr>
          </a:p>
        </p:txBody>
      </p:sp>
      <p:sp>
        <p:nvSpPr>
          <p:cNvPr id="7" name="Oval 6">
            <a:extLst>
              <a:ext uri="{FF2B5EF4-FFF2-40B4-BE49-F238E27FC236}">
                <a16:creationId xmlns:a16="http://schemas.microsoft.com/office/drawing/2014/main" id="{4C4985B1-3EB2-4CCF-B4DE-7595DE8ED4E0}"/>
              </a:ext>
            </a:extLst>
          </p:cNvPr>
          <p:cNvSpPr/>
          <p:nvPr/>
        </p:nvSpPr>
        <p:spPr>
          <a:xfrm>
            <a:off x="10134142" y="5680075"/>
            <a:ext cx="1533525" cy="1005722"/>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solidFill>
                  <a:srgbClr val="FFFFFF"/>
                </a:solidFill>
              </a:rPr>
              <a:t>حرف</a:t>
            </a:r>
            <a:endParaRPr lang="sv-SE" sz="3600" dirty="0">
              <a:solidFill>
                <a:srgbClr val="FFFFFF"/>
              </a:solidFill>
            </a:endParaRPr>
          </a:p>
        </p:txBody>
      </p:sp>
    </p:spTree>
    <p:extLst>
      <p:ext uri="{BB962C8B-B14F-4D97-AF65-F5344CB8AC3E}">
        <p14:creationId xmlns:p14="http://schemas.microsoft.com/office/powerpoint/2010/main" val="822343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lär vi oss här?</a:t>
            </a:r>
          </a:p>
        </p:txBody>
      </p:sp>
      <p:sp>
        <p:nvSpPr>
          <p:cNvPr id="3" name="Platshållare för innehåll 2"/>
          <p:cNvSpPr>
            <a:spLocks noGrp="1"/>
          </p:cNvSpPr>
          <p:nvPr>
            <p:ph idx="1"/>
          </p:nvPr>
        </p:nvSpPr>
        <p:spPr>
          <a:xfrm>
            <a:off x="234594" y="2161454"/>
            <a:ext cx="10141782" cy="3822909"/>
          </a:xfrm>
        </p:spPr>
        <p:txBody>
          <a:bodyPr/>
          <a:lstStyle/>
          <a:p>
            <a:pPr marL="0" indent="0">
              <a:buNone/>
            </a:pPr>
            <a:r>
              <a:rPr lang="sv-SE" dirty="0">
                <a:solidFill>
                  <a:srgbClr val="FFFFFF"/>
                </a:solidFill>
              </a:rPr>
              <a:t>I detta kapitel kommer vi att lära oss hur man säger: ”Det här är..” på arabiska, och även hur man frågar </a:t>
            </a:r>
            <a:r>
              <a:rPr lang="sv-SE" i="1" dirty="0">
                <a:solidFill>
                  <a:srgbClr val="FFFFFF"/>
                </a:solidFill>
              </a:rPr>
              <a:t>vad</a:t>
            </a:r>
            <a:r>
              <a:rPr lang="sv-SE" dirty="0">
                <a:solidFill>
                  <a:srgbClr val="FFFFFF"/>
                </a:solidFill>
              </a:rPr>
              <a:t> något är eller </a:t>
            </a:r>
            <a:r>
              <a:rPr lang="sv-SE" i="1" dirty="0">
                <a:solidFill>
                  <a:srgbClr val="FFFFFF"/>
                </a:solidFill>
              </a:rPr>
              <a:t>vem</a:t>
            </a:r>
            <a:r>
              <a:rPr lang="sv-SE" dirty="0">
                <a:solidFill>
                  <a:srgbClr val="FFFFFF"/>
                </a:solidFill>
              </a:rPr>
              <a:t> någon är, samt </a:t>
            </a:r>
            <a:r>
              <a:rPr lang="sv-SE" i="1" dirty="0">
                <a:solidFill>
                  <a:srgbClr val="FFFFFF"/>
                </a:solidFill>
              </a:rPr>
              <a:t>hur</a:t>
            </a:r>
            <a:r>
              <a:rPr lang="sv-SE" dirty="0">
                <a:solidFill>
                  <a:srgbClr val="FFFFFF"/>
                </a:solidFill>
              </a:rPr>
              <a:t> man svarar på dessa frågor. Först kommer vi</a:t>
            </a:r>
            <a:r>
              <a:rPr lang="ar-SA" dirty="0">
                <a:solidFill>
                  <a:srgbClr val="FFFFFF"/>
                </a:solidFill>
              </a:rPr>
              <a:t> </a:t>
            </a:r>
            <a:r>
              <a:rPr lang="sv-SE" dirty="0">
                <a:solidFill>
                  <a:srgbClr val="FFFFFF"/>
                </a:solidFill>
              </a:rPr>
              <a:t> dock lära oss vilka typer av ord arabiskan kan delas in i.</a:t>
            </a:r>
          </a:p>
          <a:p>
            <a:pPr marL="0" indent="0">
              <a:buNone/>
            </a:pPr>
            <a:endParaRPr lang="sv-SE" dirty="0"/>
          </a:p>
        </p:txBody>
      </p:sp>
      <p:sp>
        <p:nvSpPr>
          <p:cNvPr id="4" name="Platshållare för bildnummer 3">
            <a:extLst>
              <a:ext uri="{FF2B5EF4-FFF2-40B4-BE49-F238E27FC236}">
                <a16:creationId xmlns:a16="http://schemas.microsoft.com/office/drawing/2014/main" id="{F1656459-5696-4E5F-983A-0C5EE03EA395}"/>
              </a:ext>
            </a:extLst>
          </p:cNvPr>
          <p:cNvSpPr>
            <a:spLocks noGrp="1"/>
          </p:cNvSpPr>
          <p:nvPr>
            <p:ph type="sldNum" sz="quarter" idx="12"/>
          </p:nvPr>
        </p:nvSpPr>
        <p:spPr/>
        <p:txBody>
          <a:bodyPr/>
          <a:lstStyle/>
          <a:p>
            <a:fld id="{177D6179-9D4F-9247-ABDE-D082469CF89C}" type="slidenum">
              <a:rPr lang="sv-SE" smtClean="0"/>
              <a:t>4</a:t>
            </a:fld>
            <a:endParaRPr lang="sv-SE"/>
          </a:p>
        </p:txBody>
      </p:sp>
    </p:spTree>
    <p:extLst>
      <p:ext uri="{BB962C8B-B14F-4D97-AF65-F5344CB8AC3E}">
        <p14:creationId xmlns:p14="http://schemas.microsoft.com/office/powerpoint/2010/main" val="147850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A3C8C-BD5E-4584-BFB1-2B438EA95494}"/>
              </a:ext>
            </a:extLst>
          </p:cNvPr>
          <p:cNvSpPr>
            <a:spLocks noGrp="1"/>
          </p:cNvSpPr>
          <p:nvPr>
            <p:ph type="title"/>
          </p:nvPr>
        </p:nvSpPr>
        <p:spPr/>
        <p:txBody>
          <a:bodyPr/>
          <a:lstStyle/>
          <a:p>
            <a:r>
              <a:rPr lang="sv-SE" dirty="0"/>
              <a:t>(a)</a:t>
            </a:r>
            <a:r>
              <a:rPr lang="ar-SA" dirty="0"/>
              <a:t> هَمْزَةُ القَطْع </a:t>
            </a:r>
            <a:r>
              <a:rPr lang="sv-SE" dirty="0"/>
              <a:t>(1)</a:t>
            </a:r>
            <a:br>
              <a:rPr lang="sv-SE" dirty="0"/>
            </a:br>
            <a:r>
              <a:rPr lang="sv-SE" dirty="0"/>
              <a:t>(b) </a:t>
            </a:r>
            <a:r>
              <a:rPr lang="ar-SA" dirty="0"/>
              <a:t>وهمزة الوَصْلِ </a:t>
            </a:r>
            <a:endParaRPr lang="sv-SE" dirty="0"/>
          </a:p>
        </p:txBody>
      </p:sp>
      <p:sp>
        <p:nvSpPr>
          <p:cNvPr id="3" name="Content Placeholder 2">
            <a:extLst>
              <a:ext uri="{FF2B5EF4-FFF2-40B4-BE49-F238E27FC236}">
                <a16:creationId xmlns:a16="http://schemas.microsoft.com/office/drawing/2014/main" id="{AD087F3E-415B-4103-AA69-1A0D00921DB7}"/>
              </a:ext>
            </a:extLst>
          </p:cNvPr>
          <p:cNvSpPr>
            <a:spLocks noGrp="1"/>
          </p:cNvSpPr>
          <p:nvPr>
            <p:ph idx="1"/>
          </p:nvPr>
        </p:nvSpPr>
        <p:spPr>
          <a:xfrm>
            <a:off x="0" y="2042160"/>
            <a:ext cx="12110719" cy="4734560"/>
          </a:xfrm>
          <a:ln>
            <a:solidFill>
              <a:schemeClr val="bg1"/>
            </a:solidFill>
          </a:ln>
        </p:spPr>
        <p:txBody>
          <a:bodyPr>
            <a:normAutofit fontScale="85000" lnSpcReduction="20000"/>
          </a:bodyPr>
          <a:lstStyle/>
          <a:p>
            <a:pPr marL="0" indent="0">
              <a:buNone/>
            </a:pPr>
            <a:r>
              <a:rPr lang="sv-SE" dirty="0">
                <a:solidFill>
                  <a:srgbClr val="FFFFFF"/>
                </a:solidFill>
              </a:rPr>
              <a:t>Det finns två typer av hamzah: En som alltid uttalas, och en som uttalas ibland.</a:t>
            </a:r>
          </a:p>
          <a:p>
            <a:pPr marL="0" indent="0">
              <a:buNone/>
            </a:pPr>
            <a:endParaRPr lang="sv-SE" dirty="0">
              <a:solidFill>
                <a:srgbClr val="FFFFFF"/>
              </a:solidFill>
            </a:endParaRPr>
          </a:p>
          <a:p>
            <a:pPr marL="457200" indent="-457200">
              <a:buFont typeface="+mj-lt"/>
              <a:buAutoNum type="alphaLcParenR"/>
            </a:pPr>
            <a:r>
              <a:rPr lang="sv-SE" dirty="0">
                <a:solidFill>
                  <a:schemeClr val="tx1"/>
                </a:solidFill>
              </a:rPr>
              <a:t>Den </a:t>
            </a:r>
            <a:r>
              <a:rPr lang="sv-SE" i="1" dirty="0">
                <a:solidFill>
                  <a:schemeClr val="tx1"/>
                </a:solidFill>
              </a:rPr>
              <a:t>hamzah</a:t>
            </a:r>
            <a:r>
              <a:rPr lang="sv-SE" dirty="0">
                <a:solidFill>
                  <a:schemeClr val="tx1"/>
                </a:solidFill>
              </a:rPr>
              <a:t> som </a:t>
            </a:r>
            <a:r>
              <a:rPr lang="sv-SE" b="1" dirty="0"/>
              <a:t>alltid</a:t>
            </a:r>
            <a:r>
              <a:rPr lang="sv-SE" b="1" dirty="0">
                <a:solidFill>
                  <a:schemeClr val="tx1"/>
                </a:solidFill>
              </a:rPr>
              <a:t> </a:t>
            </a:r>
            <a:r>
              <a:rPr lang="sv-SE" dirty="0">
                <a:solidFill>
                  <a:schemeClr val="tx1"/>
                </a:solidFill>
              </a:rPr>
              <a:t>uttalas skrivs </a:t>
            </a:r>
            <a:r>
              <a:rPr lang="ar-SA" sz="3100" dirty="0">
                <a:solidFill>
                  <a:schemeClr val="tx1"/>
                </a:solidFill>
              </a:rPr>
              <a:t>أَ </a:t>
            </a:r>
            <a:r>
              <a:rPr lang="ar-SA" sz="3100" dirty="0" err="1">
                <a:solidFill>
                  <a:schemeClr val="tx1"/>
                </a:solidFill>
              </a:rPr>
              <a:t>أُ</a:t>
            </a:r>
            <a:r>
              <a:rPr lang="ar-SA" sz="3100" dirty="0">
                <a:solidFill>
                  <a:schemeClr val="tx1"/>
                </a:solidFill>
              </a:rPr>
              <a:t> إِ</a:t>
            </a:r>
            <a:r>
              <a:rPr lang="sv-SE" sz="2800" dirty="0">
                <a:solidFill>
                  <a:schemeClr val="tx1"/>
                </a:solidFill>
              </a:rPr>
              <a:t> </a:t>
            </a:r>
            <a:r>
              <a:rPr lang="sv-SE" dirty="0">
                <a:solidFill>
                  <a:schemeClr val="tx1"/>
                </a:solidFill>
              </a:rPr>
              <a:t>oavsett position.</a:t>
            </a:r>
            <a:r>
              <a:rPr lang="ar-SA" dirty="0">
                <a:solidFill>
                  <a:schemeClr val="tx1"/>
                </a:solidFill>
              </a:rPr>
              <a:t> </a:t>
            </a:r>
            <a:r>
              <a:rPr lang="sv-SE" dirty="0">
                <a:solidFill>
                  <a:schemeClr val="tx1"/>
                </a:solidFill>
              </a:rPr>
              <a:t> Denna typ kallas för </a:t>
            </a:r>
            <a:r>
              <a:rPr lang="ar-SA" sz="3100" dirty="0">
                <a:solidFill>
                  <a:schemeClr val="tx1"/>
                </a:solidFill>
              </a:rPr>
              <a:t>هَمْزة</a:t>
            </a:r>
            <a:r>
              <a:rPr lang="ar-SA" dirty="0">
                <a:solidFill>
                  <a:schemeClr val="tx1"/>
                </a:solidFill>
              </a:rPr>
              <a:t> </a:t>
            </a:r>
            <a:r>
              <a:rPr lang="ar-SA" sz="3100" dirty="0">
                <a:solidFill>
                  <a:schemeClr val="tx1"/>
                </a:solidFill>
              </a:rPr>
              <a:t>القطع</a:t>
            </a:r>
            <a:r>
              <a:rPr lang="sv-SE" dirty="0">
                <a:solidFill>
                  <a:schemeClr val="tx1"/>
                </a:solidFill>
              </a:rPr>
              <a:t>. </a:t>
            </a:r>
            <a:endParaRPr lang="sv-SE" sz="3100" dirty="0">
              <a:solidFill>
                <a:srgbClr val="FFFFFF"/>
              </a:solidFill>
            </a:endParaRPr>
          </a:p>
          <a:p>
            <a:pPr marL="0" indent="0">
              <a:buNone/>
            </a:pPr>
            <a:r>
              <a:rPr lang="ar-SA" sz="3100" dirty="0"/>
              <a:t>أَ</a:t>
            </a:r>
            <a:r>
              <a:rPr lang="ar-SA" sz="3100" dirty="0">
                <a:solidFill>
                  <a:srgbClr val="FFFFFF"/>
                </a:solidFill>
              </a:rPr>
              <a:t>ينَ </a:t>
            </a:r>
            <a:r>
              <a:rPr lang="ar-SA" sz="3100" dirty="0"/>
              <a:t>أ</a:t>
            </a:r>
            <a:r>
              <a:rPr lang="ar-SA" sz="3100" dirty="0">
                <a:solidFill>
                  <a:srgbClr val="FFFFFF"/>
                </a:solidFill>
              </a:rPr>
              <a:t>نا؟</a:t>
            </a:r>
            <a:endParaRPr lang="sv-SE" sz="3100" dirty="0">
              <a:solidFill>
                <a:srgbClr val="FFFFFF"/>
              </a:solidFill>
            </a:endParaRPr>
          </a:p>
          <a:p>
            <a:pPr marL="0" indent="0">
              <a:buNone/>
            </a:pPr>
            <a:r>
              <a:rPr lang="ar-SA" sz="3100" dirty="0"/>
              <a:t>أَ</a:t>
            </a:r>
            <a:r>
              <a:rPr lang="ar-SA" sz="3100" dirty="0">
                <a:solidFill>
                  <a:srgbClr val="FFFFFF"/>
                </a:solidFill>
              </a:rPr>
              <a:t>خُ حامدٍ في البيتِ و</a:t>
            </a:r>
            <a:r>
              <a:rPr lang="ar-SA" sz="3100" dirty="0">
                <a:solidFill>
                  <a:schemeClr val="bg1"/>
                </a:solidFill>
              </a:rPr>
              <a:t>أَ</a:t>
            </a:r>
            <a:r>
              <a:rPr lang="ar-SA" sz="3100" dirty="0">
                <a:solidFill>
                  <a:srgbClr val="FFFFFF"/>
                </a:solidFill>
              </a:rPr>
              <a:t>خُ محمدٍ أيضًا </a:t>
            </a:r>
            <a:endParaRPr lang="sv-SE" sz="3100" dirty="0">
              <a:solidFill>
                <a:srgbClr val="FFFFFF"/>
              </a:solidFill>
            </a:endParaRPr>
          </a:p>
          <a:p>
            <a:pPr marL="0" indent="0">
              <a:buNone/>
            </a:pPr>
            <a:endParaRPr lang="sv-SE" b="1" dirty="0">
              <a:solidFill>
                <a:srgbClr val="FFFFFF"/>
              </a:solidFill>
            </a:endParaRPr>
          </a:p>
          <a:p>
            <a:pPr marL="457200" indent="-457200">
              <a:buFont typeface="+mj-lt"/>
              <a:buAutoNum type="alphaLcParenR" startAt="2"/>
            </a:pPr>
            <a:r>
              <a:rPr lang="sv-SE" dirty="0">
                <a:solidFill>
                  <a:srgbClr val="FFFFFF"/>
                </a:solidFill>
              </a:rPr>
              <a:t> Den </a:t>
            </a:r>
            <a:r>
              <a:rPr lang="sv-SE" i="1" dirty="0">
                <a:solidFill>
                  <a:srgbClr val="FFFFFF"/>
                </a:solidFill>
              </a:rPr>
              <a:t>hamzah</a:t>
            </a:r>
            <a:r>
              <a:rPr lang="sv-SE" dirty="0">
                <a:solidFill>
                  <a:srgbClr val="FFFFFF"/>
                </a:solidFill>
              </a:rPr>
              <a:t> som </a:t>
            </a:r>
            <a:r>
              <a:rPr lang="sv-SE" b="1" dirty="0"/>
              <a:t>ibland</a:t>
            </a:r>
            <a:r>
              <a:rPr lang="sv-SE" b="1" dirty="0">
                <a:solidFill>
                  <a:srgbClr val="FFFFFF"/>
                </a:solidFill>
              </a:rPr>
              <a:t> </a:t>
            </a:r>
            <a:r>
              <a:rPr lang="sv-SE" dirty="0">
                <a:solidFill>
                  <a:srgbClr val="FFFFFF"/>
                </a:solidFill>
              </a:rPr>
              <a:t>uttalas</a:t>
            </a:r>
            <a:r>
              <a:rPr lang="sv-SE" b="1" dirty="0">
                <a:solidFill>
                  <a:srgbClr val="FFFFFF"/>
                </a:solidFill>
              </a:rPr>
              <a:t> skrivs t.ex. </a:t>
            </a:r>
            <a:r>
              <a:rPr lang="ar-SA" sz="3400" b="1" dirty="0">
                <a:solidFill>
                  <a:srgbClr val="FFFFFF"/>
                </a:solidFill>
              </a:rPr>
              <a:t>اِ</a:t>
            </a:r>
            <a:r>
              <a:rPr lang="sv-SE" b="1" dirty="0">
                <a:solidFill>
                  <a:srgbClr val="FFFFFF"/>
                </a:solidFill>
              </a:rPr>
              <a:t> (</a:t>
            </a:r>
            <a:r>
              <a:rPr lang="sv-SE" dirty="0">
                <a:solidFill>
                  <a:srgbClr val="FFFFFF"/>
                </a:solidFill>
              </a:rPr>
              <a:t>med</a:t>
            </a:r>
            <a:r>
              <a:rPr lang="sv-SE" b="1" dirty="0">
                <a:solidFill>
                  <a:srgbClr val="FFFFFF"/>
                </a:solidFill>
              </a:rPr>
              <a:t> </a:t>
            </a:r>
            <a:r>
              <a:rPr lang="sv-SE" i="1" dirty="0">
                <a:solidFill>
                  <a:srgbClr val="FFFFFF"/>
                </a:solidFill>
              </a:rPr>
              <a:t>harakah</a:t>
            </a:r>
            <a:r>
              <a:rPr lang="sv-SE" b="1" dirty="0">
                <a:solidFill>
                  <a:srgbClr val="FFFFFF"/>
                </a:solidFill>
              </a:rPr>
              <a:t>) </a:t>
            </a:r>
            <a:r>
              <a:rPr lang="sv-SE" dirty="0">
                <a:solidFill>
                  <a:srgbClr val="FFFFFF"/>
                </a:solidFill>
              </a:rPr>
              <a:t>eller</a:t>
            </a:r>
            <a:r>
              <a:rPr lang="sv-SE" sz="3400" b="1" dirty="0">
                <a:solidFill>
                  <a:srgbClr val="FFFFFF"/>
                </a:solidFill>
              </a:rPr>
              <a:t> </a:t>
            </a:r>
            <a:r>
              <a:rPr lang="ar-SA" sz="3400" b="1" dirty="0">
                <a:solidFill>
                  <a:srgbClr val="FFFFFF"/>
                </a:solidFill>
              </a:rPr>
              <a:t>ا</a:t>
            </a:r>
            <a:r>
              <a:rPr lang="sv-SE" sz="3400" b="1" dirty="0">
                <a:solidFill>
                  <a:srgbClr val="FFFFFF"/>
                </a:solidFill>
              </a:rPr>
              <a:t> </a:t>
            </a:r>
            <a:r>
              <a:rPr lang="sv-SE" b="1" dirty="0">
                <a:solidFill>
                  <a:srgbClr val="FFFFFF"/>
                </a:solidFill>
              </a:rPr>
              <a:t>(</a:t>
            </a:r>
            <a:r>
              <a:rPr lang="sv-SE" dirty="0">
                <a:solidFill>
                  <a:srgbClr val="FFFFFF"/>
                </a:solidFill>
              </a:rPr>
              <a:t>utan</a:t>
            </a:r>
            <a:r>
              <a:rPr lang="sv-SE" b="1" dirty="0">
                <a:solidFill>
                  <a:srgbClr val="FFFFFF"/>
                </a:solidFill>
              </a:rPr>
              <a:t> </a:t>
            </a:r>
            <a:r>
              <a:rPr lang="sv-SE" i="1" dirty="0">
                <a:solidFill>
                  <a:srgbClr val="FFFFFF"/>
                </a:solidFill>
              </a:rPr>
              <a:t>harakah</a:t>
            </a:r>
            <a:r>
              <a:rPr lang="sv-SE" b="1" dirty="0">
                <a:solidFill>
                  <a:srgbClr val="FFFFFF"/>
                </a:solidFill>
              </a:rPr>
              <a:t>), men </a:t>
            </a:r>
            <a:r>
              <a:rPr lang="sv-SE" b="1" u="sng" dirty="0">
                <a:solidFill>
                  <a:srgbClr val="FFFFFF"/>
                </a:solidFill>
              </a:rPr>
              <a:t>utan</a:t>
            </a:r>
            <a:r>
              <a:rPr lang="sv-SE" b="1" dirty="0">
                <a:solidFill>
                  <a:srgbClr val="FFFFFF"/>
                </a:solidFill>
              </a:rPr>
              <a:t> något litet ”</a:t>
            </a:r>
            <a:r>
              <a:rPr lang="sv-SE" i="1" dirty="0">
                <a:solidFill>
                  <a:srgbClr val="FFFFFF"/>
                </a:solidFill>
              </a:rPr>
              <a:t>hamzahtecken”</a:t>
            </a:r>
            <a:r>
              <a:rPr lang="sv-SE" b="1" dirty="0">
                <a:solidFill>
                  <a:srgbClr val="FFFFFF"/>
                </a:solidFill>
              </a:rPr>
              <a:t> </a:t>
            </a:r>
            <a:r>
              <a:rPr lang="ar-SA" sz="3400" b="1" dirty="0">
                <a:solidFill>
                  <a:srgbClr val="FFFFFF"/>
                </a:solidFill>
              </a:rPr>
              <a:t>ء)</a:t>
            </a:r>
            <a:r>
              <a:rPr lang="sv-SE" sz="3400" b="1" dirty="0">
                <a:solidFill>
                  <a:srgbClr val="FFFFFF"/>
                </a:solidFill>
              </a:rPr>
              <a:t>)</a:t>
            </a:r>
            <a:r>
              <a:rPr lang="sv-SE" b="1" dirty="0">
                <a:solidFill>
                  <a:srgbClr val="FFFFFF"/>
                </a:solidFill>
              </a:rPr>
              <a:t>. </a:t>
            </a:r>
          </a:p>
          <a:p>
            <a:pPr marL="0" indent="0">
              <a:buNone/>
            </a:pPr>
            <a:r>
              <a:rPr lang="sv-SE" b="1" dirty="0">
                <a:solidFill>
                  <a:srgbClr val="FFFFFF"/>
                </a:solidFill>
              </a:rPr>
              <a:t>-</a:t>
            </a:r>
            <a:r>
              <a:rPr lang="sv-SE" dirty="0">
                <a:solidFill>
                  <a:srgbClr val="FFFFFF"/>
                </a:solidFill>
              </a:rPr>
              <a:t>Om</a:t>
            </a:r>
            <a:r>
              <a:rPr lang="sv-SE" b="1" dirty="0">
                <a:solidFill>
                  <a:srgbClr val="FFFFFF"/>
                </a:solidFill>
              </a:rPr>
              <a:t> </a:t>
            </a:r>
            <a:r>
              <a:rPr lang="sv-SE" dirty="0">
                <a:solidFill>
                  <a:srgbClr val="FFFFFF"/>
                </a:solidFill>
              </a:rPr>
              <a:t>den</a:t>
            </a:r>
            <a:r>
              <a:rPr lang="sv-SE" b="1" dirty="0">
                <a:solidFill>
                  <a:srgbClr val="FFFFFF"/>
                </a:solidFill>
              </a:rPr>
              <a:t> </a:t>
            </a:r>
            <a:r>
              <a:rPr lang="sv-SE" u="sng" dirty="0">
                <a:solidFill>
                  <a:srgbClr val="FFFFFF"/>
                </a:solidFill>
              </a:rPr>
              <a:t>inte</a:t>
            </a:r>
            <a:r>
              <a:rPr lang="sv-SE" b="1" u="sng" dirty="0">
                <a:solidFill>
                  <a:srgbClr val="FFFFFF"/>
                </a:solidFill>
              </a:rPr>
              <a:t> </a:t>
            </a:r>
            <a:r>
              <a:rPr lang="sv-SE" u="sng" dirty="0">
                <a:solidFill>
                  <a:srgbClr val="FFFFFF"/>
                </a:solidFill>
              </a:rPr>
              <a:t>föregås</a:t>
            </a:r>
            <a:r>
              <a:rPr lang="sv-SE" dirty="0">
                <a:solidFill>
                  <a:srgbClr val="FFFFFF"/>
                </a:solidFill>
              </a:rPr>
              <a:t> av något uttalas den.</a:t>
            </a:r>
          </a:p>
          <a:p>
            <a:pPr marL="0" indent="0">
              <a:buNone/>
            </a:pPr>
            <a:r>
              <a:rPr lang="sv-SE" b="1" dirty="0">
                <a:solidFill>
                  <a:srgbClr val="FFFFFF"/>
                </a:solidFill>
              </a:rPr>
              <a:t>-</a:t>
            </a:r>
            <a:r>
              <a:rPr lang="sv-SE" dirty="0">
                <a:solidFill>
                  <a:srgbClr val="FFFFFF"/>
                </a:solidFill>
              </a:rPr>
              <a:t>Om</a:t>
            </a:r>
            <a:r>
              <a:rPr lang="sv-SE" b="1" dirty="0">
                <a:solidFill>
                  <a:srgbClr val="FFFFFF"/>
                </a:solidFill>
              </a:rPr>
              <a:t> </a:t>
            </a:r>
            <a:r>
              <a:rPr lang="sv-SE" dirty="0">
                <a:solidFill>
                  <a:srgbClr val="FFFFFF"/>
                </a:solidFill>
              </a:rPr>
              <a:t>den</a:t>
            </a:r>
            <a:r>
              <a:rPr lang="sv-SE" b="1" dirty="0">
                <a:solidFill>
                  <a:srgbClr val="FFFFFF"/>
                </a:solidFill>
              </a:rPr>
              <a:t> </a:t>
            </a:r>
            <a:r>
              <a:rPr lang="sv-SE" u="sng" dirty="0">
                <a:solidFill>
                  <a:srgbClr val="FFFFFF"/>
                </a:solidFill>
              </a:rPr>
              <a:t>föregås</a:t>
            </a:r>
            <a:r>
              <a:rPr lang="sv-SE" b="1" dirty="0">
                <a:solidFill>
                  <a:srgbClr val="FFFFFF"/>
                </a:solidFill>
              </a:rPr>
              <a:t> </a:t>
            </a:r>
            <a:r>
              <a:rPr lang="sv-SE" dirty="0">
                <a:solidFill>
                  <a:srgbClr val="FFFFFF"/>
                </a:solidFill>
              </a:rPr>
              <a:t>av något uttalas den inte.</a:t>
            </a:r>
          </a:p>
          <a:p>
            <a:pPr marL="0" indent="0">
              <a:buNone/>
            </a:pPr>
            <a:r>
              <a:rPr lang="sv-SE" b="1" dirty="0">
                <a:solidFill>
                  <a:srgbClr val="FFFFFF"/>
                </a:solidFill>
              </a:rPr>
              <a:t>                                                                                                               ..h</a:t>
            </a:r>
            <a:r>
              <a:rPr lang="sv-SE" dirty="0">
                <a:solidFill>
                  <a:srgbClr val="FFFFFF"/>
                </a:solidFill>
              </a:rPr>
              <a:t>är faller (</a:t>
            </a:r>
            <a:r>
              <a:rPr lang="ar-SA" dirty="0">
                <a:solidFill>
                  <a:srgbClr val="FFFFFF"/>
                </a:solidFill>
              </a:rPr>
              <a:t>ال</a:t>
            </a:r>
            <a:r>
              <a:rPr lang="sv-SE" dirty="0">
                <a:solidFill>
                  <a:srgbClr val="FFFFFF"/>
                </a:solidFill>
              </a:rPr>
              <a:t>) under.</a:t>
            </a:r>
          </a:p>
          <a:p>
            <a:pPr marL="0" indent="0">
              <a:buNone/>
            </a:pPr>
            <a:r>
              <a:rPr lang="ar-SA" sz="3400" dirty="0"/>
              <a:t>اِ</a:t>
            </a:r>
            <a:r>
              <a:rPr lang="ar-SA" sz="3400" dirty="0">
                <a:solidFill>
                  <a:srgbClr val="FFFFFF"/>
                </a:solidFill>
              </a:rPr>
              <a:t>بْنُ حامدٍ في الفصلِ, و</a:t>
            </a:r>
            <a:r>
              <a:rPr lang="ar-SA" sz="3400" dirty="0"/>
              <a:t>ا</a:t>
            </a:r>
            <a:r>
              <a:rPr lang="ar-SA" sz="3400" dirty="0">
                <a:solidFill>
                  <a:srgbClr val="FFFFFF"/>
                </a:solidFill>
              </a:rPr>
              <a:t>بنُ زيدٍ في البيتِ.</a:t>
            </a:r>
            <a:endParaRPr lang="sv-SE" sz="3400" dirty="0">
              <a:solidFill>
                <a:srgbClr val="FFFFFF"/>
              </a:solidFill>
            </a:endParaRPr>
          </a:p>
        </p:txBody>
      </p:sp>
      <p:sp>
        <p:nvSpPr>
          <p:cNvPr id="4" name="Slide Number Placeholder 3">
            <a:extLst>
              <a:ext uri="{FF2B5EF4-FFF2-40B4-BE49-F238E27FC236}">
                <a16:creationId xmlns:a16="http://schemas.microsoft.com/office/drawing/2014/main" id="{12EB0FF5-2370-4110-91E4-D439BD0AE99B}"/>
              </a:ext>
            </a:extLst>
          </p:cNvPr>
          <p:cNvSpPr>
            <a:spLocks noGrp="1"/>
          </p:cNvSpPr>
          <p:nvPr>
            <p:ph type="sldNum" sz="quarter" idx="12"/>
          </p:nvPr>
        </p:nvSpPr>
        <p:spPr/>
        <p:txBody>
          <a:bodyPr/>
          <a:lstStyle/>
          <a:p>
            <a:fld id="{177D6179-9D4F-9247-ABDE-D082469CF89C}" type="slidenum">
              <a:rPr lang="sv-SE" smtClean="0"/>
              <a:t>40</a:t>
            </a:fld>
            <a:endParaRPr lang="sv-SE"/>
          </a:p>
        </p:txBody>
      </p:sp>
      <p:sp>
        <p:nvSpPr>
          <p:cNvPr id="5" name="Oval 4">
            <a:extLst>
              <a:ext uri="{FF2B5EF4-FFF2-40B4-BE49-F238E27FC236}">
                <a16:creationId xmlns:a16="http://schemas.microsoft.com/office/drawing/2014/main" id="{0AA9D75C-E78C-4F32-8F60-9AC75325F5B1}"/>
              </a:ext>
            </a:extLst>
          </p:cNvPr>
          <p:cNvSpPr/>
          <p:nvPr/>
        </p:nvSpPr>
        <p:spPr>
          <a:xfrm>
            <a:off x="5432423" y="4829016"/>
            <a:ext cx="2533651" cy="1176337"/>
          </a:xfrm>
          <a:prstGeom prst="ellipse">
            <a:avLst/>
          </a:prstGeom>
          <a:solidFill>
            <a:srgbClr val="B22600"/>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FFFF"/>
                </a:solidFill>
              </a:rPr>
              <a:t>Uttalas ibland. Skrivs alltid</a:t>
            </a:r>
          </a:p>
        </p:txBody>
      </p:sp>
      <p:sp>
        <p:nvSpPr>
          <p:cNvPr id="8" name="Oval 4">
            <a:extLst>
              <a:ext uri="{FF2B5EF4-FFF2-40B4-BE49-F238E27FC236}">
                <a16:creationId xmlns:a16="http://schemas.microsoft.com/office/drawing/2014/main" id="{26045AB2-4944-4867-92C5-42FE2EFC1F3D}"/>
              </a:ext>
            </a:extLst>
          </p:cNvPr>
          <p:cNvSpPr/>
          <p:nvPr/>
        </p:nvSpPr>
        <p:spPr>
          <a:xfrm>
            <a:off x="4244973" y="3076575"/>
            <a:ext cx="2374899" cy="1176337"/>
          </a:xfrm>
          <a:prstGeom prst="ellipse">
            <a:avLst/>
          </a:prstGeom>
          <a:solidFill>
            <a:srgbClr val="B22600"/>
          </a:solid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rgbClr val="FFFFFF"/>
                </a:solidFill>
              </a:rPr>
              <a:t>Uttalas alltid. </a:t>
            </a:r>
          </a:p>
          <a:p>
            <a:pPr algn="ctr"/>
            <a:r>
              <a:rPr lang="sv-SE" dirty="0">
                <a:solidFill>
                  <a:srgbClr val="FFFFFF"/>
                </a:solidFill>
              </a:rPr>
              <a:t>Skrivs alltid</a:t>
            </a:r>
          </a:p>
        </p:txBody>
      </p:sp>
    </p:spTree>
    <p:extLst>
      <p:ext uri="{BB962C8B-B14F-4D97-AF65-F5344CB8AC3E}">
        <p14:creationId xmlns:p14="http://schemas.microsoft.com/office/powerpoint/2010/main" val="4226410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9EAEEF-9FE4-4618-BD37-932E7B4EF364}"/>
              </a:ext>
            </a:extLst>
          </p:cNvPr>
          <p:cNvSpPr>
            <a:spLocks noGrp="1"/>
          </p:cNvSpPr>
          <p:nvPr>
            <p:ph type="title"/>
          </p:nvPr>
        </p:nvSpPr>
        <p:spPr/>
        <p:txBody>
          <a:bodyPr/>
          <a:lstStyle/>
          <a:p>
            <a:r>
              <a:rPr lang="ar-SA" dirty="0"/>
              <a:t>همزةُ الوَصْلِ وهمزة القَطْع</a:t>
            </a:r>
            <a:r>
              <a:rPr lang="sv-SE" dirty="0"/>
              <a:t> (2)</a:t>
            </a:r>
            <a:br>
              <a:rPr lang="sv-SE" dirty="0"/>
            </a:br>
            <a:r>
              <a:rPr lang="sv-SE" dirty="0"/>
              <a:t>En extra nytta</a:t>
            </a:r>
          </a:p>
        </p:txBody>
      </p:sp>
      <p:sp>
        <p:nvSpPr>
          <p:cNvPr id="3" name="Platshållare för innehåll 2">
            <a:extLst>
              <a:ext uri="{FF2B5EF4-FFF2-40B4-BE49-F238E27FC236}">
                <a16:creationId xmlns:a16="http://schemas.microsoft.com/office/drawing/2014/main" id="{18A4AE66-1109-4AA8-8E2F-BACD64E8864D}"/>
              </a:ext>
            </a:extLst>
          </p:cNvPr>
          <p:cNvSpPr>
            <a:spLocks noGrp="1"/>
          </p:cNvSpPr>
          <p:nvPr>
            <p:ph idx="1"/>
          </p:nvPr>
        </p:nvSpPr>
        <p:spPr>
          <a:xfrm>
            <a:off x="71121" y="2011680"/>
            <a:ext cx="12009120" cy="4846319"/>
          </a:xfrm>
        </p:spPr>
        <p:txBody>
          <a:bodyPr/>
          <a:lstStyle/>
          <a:p>
            <a:pPr marL="0" indent="0">
              <a:buNone/>
            </a:pPr>
            <a:r>
              <a:rPr lang="sv-SE" dirty="0">
                <a:solidFill>
                  <a:srgbClr val="FFFFFF"/>
                </a:solidFill>
              </a:rPr>
              <a:t>Många människor blandar ihop mellan två olika bokstäver i det arabiska språket: Mellan </a:t>
            </a:r>
            <a:r>
              <a:rPr lang="ar-SA" dirty="0">
                <a:solidFill>
                  <a:srgbClr val="FFFFFF"/>
                </a:solidFill>
              </a:rPr>
              <a:t> اْ</a:t>
            </a:r>
            <a:r>
              <a:rPr lang="sv-SE" dirty="0">
                <a:solidFill>
                  <a:srgbClr val="FFFFFF"/>
                </a:solidFill>
              </a:rPr>
              <a:t>(</a:t>
            </a:r>
            <a:r>
              <a:rPr lang="sv-SE" i="1" dirty="0">
                <a:solidFill>
                  <a:srgbClr val="FFFFFF"/>
                </a:solidFill>
              </a:rPr>
              <a:t>alif</a:t>
            </a:r>
            <a:r>
              <a:rPr lang="sv-SE" dirty="0">
                <a:solidFill>
                  <a:srgbClr val="FFFFFF"/>
                </a:solidFill>
              </a:rPr>
              <a:t>), som </a:t>
            </a:r>
            <a:r>
              <a:rPr lang="sv-SE" u="sng" dirty="0">
                <a:solidFill>
                  <a:srgbClr val="FFFFFF"/>
                </a:solidFill>
              </a:rPr>
              <a:t>alltid</a:t>
            </a:r>
            <a:r>
              <a:rPr lang="sv-SE" dirty="0">
                <a:solidFill>
                  <a:srgbClr val="FFFFFF"/>
                </a:solidFill>
              </a:rPr>
              <a:t> har en </a:t>
            </a:r>
            <a:r>
              <a:rPr lang="sv-SE" i="1" dirty="0">
                <a:solidFill>
                  <a:srgbClr val="FFFFFF"/>
                </a:solidFill>
              </a:rPr>
              <a:t>sukun</a:t>
            </a:r>
            <a:r>
              <a:rPr lang="sv-SE" dirty="0">
                <a:solidFill>
                  <a:srgbClr val="FFFFFF"/>
                </a:solidFill>
              </a:rPr>
              <a:t> på sig, och mellan </a:t>
            </a:r>
            <a:r>
              <a:rPr lang="ar-SA" dirty="0">
                <a:solidFill>
                  <a:srgbClr val="FFFFFF"/>
                </a:solidFill>
              </a:rPr>
              <a:t>اَ اِ اُ </a:t>
            </a:r>
            <a:r>
              <a:rPr lang="sv-SE" dirty="0">
                <a:solidFill>
                  <a:srgbClr val="FFFFFF"/>
                </a:solidFill>
              </a:rPr>
              <a:t> och</a:t>
            </a:r>
            <a:r>
              <a:rPr lang="ar-SA" dirty="0">
                <a:solidFill>
                  <a:srgbClr val="FFFFFF"/>
                </a:solidFill>
              </a:rPr>
              <a:t>أَ إِ أُ  </a:t>
            </a:r>
            <a:r>
              <a:rPr lang="sv-SE" dirty="0">
                <a:solidFill>
                  <a:srgbClr val="FFFFFF"/>
                </a:solidFill>
              </a:rPr>
              <a:t>  (</a:t>
            </a:r>
            <a:r>
              <a:rPr lang="sv-SE" i="1" dirty="0">
                <a:solidFill>
                  <a:srgbClr val="FFFFFF"/>
                </a:solidFill>
              </a:rPr>
              <a:t>hamzah</a:t>
            </a:r>
            <a:r>
              <a:rPr lang="sv-SE" dirty="0">
                <a:solidFill>
                  <a:srgbClr val="FFFFFF"/>
                </a:solidFill>
              </a:rPr>
              <a:t>), som </a:t>
            </a:r>
            <a:r>
              <a:rPr lang="sv-SE" u="sng" dirty="0">
                <a:solidFill>
                  <a:srgbClr val="FFFFFF"/>
                </a:solidFill>
              </a:rPr>
              <a:t>aldrig</a:t>
            </a:r>
            <a:r>
              <a:rPr lang="sv-SE" dirty="0">
                <a:solidFill>
                  <a:srgbClr val="FFFFFF"/>
                </a:solidFill>
              </a:rPr>
              <a:t> har </a:t>
            </a:r>
            <a:r>
              <a:rPr lang="sv-SE" i="1" dirty="0">
                <a:solidFill>
                  <a:srgbClr val="FFFFFF"/>
                </a:solidFill>
              </a:rPr>
              <a:t>sukuun</a:t>
            </a:r>
            <a:r>
              <a:rPr lang="sv-SE" dirty="0">
                <a:solidFill>
                  <a:srgbClr val="FFFFFF"/>
                </a:solidFill>
              </a:rPr>
              <a:t>, och endast </a:t>
            </a:r>
            <a:r>
              <a:rPr lang="sv-SE" i="1" dirty="0">
                <a:solidFill>
                  <a:srgbClr val="FFFFFF"/>
                </a:solidFill>
              </a:rPr>
              <a:t>harakaat (dhammah, </a:t>
            </a:r>
            <a:r>
              <a:rPr lang="sv-SE" i="1" dirty="0" err="1">
                <a:solidFill>
                  <a:srgbClr val="FFFFFF"/>
                </a:solidFill>
              </a:rPr>
              <a:t>kasrah</a:t>
            </a:r>
            <a:r>
              <a:rPr lang="sv-SE" i="1" dirty="0">
                <a:solidFill>
                  <a:srgbClr val="FFFFFF"/>
                </a:solidFill>
              </a:rPr>
              <a:t>, fathah).</a:t>
            </a:r>
            <a:endParaRPr lang="sv-SE" dirty="0">
              <a:solidFill>
                <a:srgbClr val="FFFFFF"/>
              </a:solidFill>
            </a:endParaRPr>
          </a:p>
          <a:p>
            <a:pPr marL="0" indent="0">
              <a:buNone/>
            </a:pPr>
            <a:endParaRPr lang="sv-SE" dirty="0">
              <a:solidFill>
                <a:srgbClr val="FFFFFF"/>
              </a:solidFill>
            </a:endParaRPr>
          </a:p>
          <a:p>
            <a:pPr marL="0" indent="0">
              <a:buNone/>
            </a:pPr>
            <a:r>
              <a:rPr lang="sv-SE" u="sng" dirty="0">
                <a:solidFill>
                  <a:schemeClr val="tx1"/>
                </a:solidFill>
              </a:rPr>
              <a:t>Alltså, skillnaden är</a:t>
            </a:r>
            <a:r>
              <a:rPr lang="sv-SE" dirty="0">
                <a:solidFill>
                  <a:schemeClr val="tx1"/>
                </a:solidFill>
              </a:rPr>
              <a:t>:</a:t>
            </a:r>
          </a:p>
          <a:p>
            <a:pPr marL="0" indent="0">
              <a:buNone/>
            </a:pPr>
            <a:r>
              <a:rPr lang="sv-SE" dirty="0">
                <a:solidFill>
                  <a:srgbClr val="FFFFFF"/>
                </a:solidFill>
              </a:rPr>
              <a:t>Alif (</a:t>
            </a:r>
            <a:r>
              <a:rPr lang="ar-SA" dirty="0">
                <a:solidFill>
                  <a:srgbClr val="FFFFFF"/>
                </a:solidFill>
              </a:rPr>
              <a:t>اْ</a:t>
            </a:r>
            <a:r>
              <a:rPr lang="sv-SE" dirty="0">
                <a:solidFill>
                  <a:srgbClr val="FFFFFF"/>
                </a:solidFill>
              </a:rPr>
              <a:t>) är den bokstav som alltid har en sukuun, och som aldrig kan skrivas med övriga </a:t>
            </a:r>
            <a:r>
              <a:rPr lang="sv-SE" i="1" dirty="0">
                <a:solidFill>
                  <a:srgbClr val="FFFFFF"/>
                </a:solidFill>
              </a:rPr>
              <a:t>harakaat</a:t>
            </a:r>
            <a:r>
              <a:rPr lang="sv-SE" dirty="0">
                <a:solidFill>
                  <a:srgbClr val="FFFFFF"/>
                </a:solidFill>
              </a:rPr>
              <a:t>. Hamzah som (</a:t>
            </a:r>
            <a:r>
              <a:rPr lang="ar-SA" dirty="0">
                <a:solidFill>
                  <a:srgbClr val="FFFFFF"/>
                </a:solidFill>
              </a:rPr>
              <a:t>اَ</a:t>
            </a:r>
            <a:r>
              <a:rPr lang="sv-SE" dirty="0">
                <a:solidFill>
                  <a:srgbClr val="FFFFFF"/>
                </a:solidFill>
              </a:rPr>
              <a:t>) eller (</a:t>
            </a:r>
            <a:r>
              <a:rPr lang="ar-SA" dirty="0">
                <a:solidFill>
                  <a:srgbClr val="FFFFFF"/>
                </a:solidFill>
              </a:rPr>
              <a:t>أَ</a:t>
            </a:r>
            <a:r>
              <a:rPr lang="sv-SE" dirty="0">
                <a:solidFill>
                  <a:srgbClr val="FFFFFF"/>
                </a:solidFill>
              </a:rPr>
              <a:t>) är en helt annan annan bokstav som </a:t>
            </a:r>
            <a:r>
              <a:rPr lang="sv-SE" i="1" dirty="0">
                <a:solidFill>
                  <a:srgbClr val="FFFFFF"/>
                </a:solidFill>
              </a:rPr>
              <a:t>liknar</a:t>
            </a:r>
            <a:r>
              <a:rPr lang="sv-SE" dirty="0">
                <a:solidFill>
                  <a:srgbClr val="FFFFFF"/>
                </a:solidFill>
              </a:rPr>
              <a:t> </a:t>
            </a:r>
            <a:r>
              <a:rPr lang="sv-SE" i="1" dirty="0">
                <a:solidFill>
                  <a:srgbClr val="FFFFFF"/>
                </a:solidFill>
              </a:rPr>
              <a:t>alif</a:t>
            </a:r>
            <a:r>
              <a:rPr lang="sv-SE" dirty="0">
                <a:solidFill>
                  <a:srgbClr val="FFFFFF"/>
                </a:solidFill>
              </a:rPr>
              <a:t>, men som accepterar olika harakaat på/under sig som </a:t>
            </a:r>
            <a:r>
              <a:rPr lang="ar-SA" dirty="0">
                <a:solidFill>
                  <a:srgbClr val="FFFFFF"/>
                </a:solidFill>
              </a:rPr>
              <a:t>اِ </a:t>
            </a:r>
            <a:r>
              <a:rPr lang="ar-SA" dirty="0" err="1">
                <a:solidFill>
                  <a:srgbClr val="FFFFFF"/>
                </a:solidFill>
              </a:rPr>
              <a:t>اُ</a:t>
            </a:r>
            <a:r>
              <a:rPr lang="sv-SE" dirty="0">
                <a:solidFill>
                  <a:srgbClr val="FFFFFF"/>
                </a:solidFill>
              </a:rPr>
              <a:t> </a:t>
            </a:r>
            <a:r>
              <a:rPr lang="ar-SA" dirty="0">
                <a:solidFill>
                  <a:srgbClr val="FFFFFF"/>
                </a:solidFill>
              </a:rPr>
              <a:t>أ</a:t>
            </a:r>
            <a:r>
              <a:rPr lang="sv-SE" dirty="0">
                <a:solidFill>
                  <a:srgbClr val="FFFFFF"/>
                </a:solidFill>
              </a:rPr>
              <a:t> etc.</a:t>
            </a:r>
          </a:p>
          <a:p>
            <a:pPr marL="0" indent="0">
              <a:buNone/>
            </a:pPr>
            <a:endParaRPr lang="sv-SE" dirty="0">
              <a:solidFill>
                <a:srgbClr val="FFFFFF"/>
              </a:solidFill>
            </a:endParaRPr>
          </a:p>
          <a:p>
            <a:pPr marL="0" indent="0">
              <a:buNone/>
            </a:pPr>
            <a:r>
              <a:rPr lang="sv-SE" dirty="0">
                <a:solidFill>
                  <a:schemeClr val="tx1"/>
                </a:solidFill>
              </a:rPr>
              <a:t>&gt;Därför kallade vi bokstaven på sida 40 för </a:t>
            </a:r>
            <a:r>
              <a:rPr lang="sv-SE" i="1" dirty="0" err="1">
                <a:solidFill>
                  <a:schemeClr val="tx1"/>
                </a:solidFill>
              </a:rPr>
              <a:t>hamzatu</a:t>
            </a:r>
            <a:r>
              <a:rPr lang="sv-SE" i="1" dirty="0">
                <a:solidFill>
                  <a:schemeClr val="tx1"/>
                </a:solidFill>
              </a:rPr>
              <a:t> al-</a:t>
            </a:r>
            <a:r>
              <a:rPr lang="sv-SE" i="1" dirty="0" err="1">
                <a:solidFill>
                  <a:schemeClr val="tx1"/>
                </a:solidFill>
              </a:rPr>
              <a:t>Wasl</a:t>
            </a:r>
            <a:r>
              <a:rPr lang="sv-SE" i="1" dirty="0">
                <a:solidFill>
                  <a:schemeClr val="tx1"/>
                </a:solidFill>
              </a:rPr>
              <a:t> respektive al-</a:t>
            </a:r>
            <a:r>
              <a:rPr lang="sv-SE" i="1" dirty="0" err="1">
                <a:solidFill>
                  <a:schemeClr val="tx1"/>
                </a:solidFill>
              </a:rPr>
              <a:t>Qat</a:t>
            </a:r>
            <a:r>
              <a:rPr lang="sv-SE" i="1" dirty="0">
                <a:solidFill>
                  <a:schemeClr val="tx1"/>
                </a:solidFill>
              </a:rPr>
              <a:t>`</a:t>
            </a:r>
            <a:r>
              <a:rPr lang="sv-SE" dirty="0">
                <a:solidFill>
                  <a:schemeClr val="tx1"/>
                </a:solidFill>
              </a:rPr>
              <a:t> och inte </a:t>
            </a:r>
            <a:r>
              <a:rPr lang="sv-SE" i="1" dirty="0" err="1">
                <a:solidFill>
                  <a:schemeClr val="tx1"/>
                </a:solidFill>
              </a:rPr>
              <a:t>Alif</a:t>
            </a:r>
            <a:r>
              <a:rPr lang="sv-SE" i="1" dirty="0">
                <a:solidFill>
                  <a:schemeClr val="tx1"/>
                </a:solidFill>
              </a:rPr>
              <a:t>.</a:t>
            </a:r>
            <a:endParaRPr lang="sv-SE" dirty="0">
              <a:solidFill>
                <a:schemeClr val="tx1"/>
              </a:solidFill>
            </a:endParaRPr>
          </a:p>
        </p:txBody>
      </p:sp>
      <p:sp>
        <p:nvSpPr>
          <p:cNvPr id="4" name="Platshållare för bildnummer 3">
            <a:extLst>
              <a:ext uri="{FF2B5EF4-FFF2-40B4-BE49-F238E27FC236}">
                <a16:creationId xmlns:a16="http://schemas.microsoft.com/office/drawing/2014/main" id="{F32056A6-3962-4456-9397-45DB51410B9A}"/>
              </a:ext>
            </a:extLst>
          </p:cNvPr>
          <p:cNvSpPr>
            <a:spLocks noGrp="1"/>
          </p:cNvSpPr>
          <p:nvPr>
            <p:ph type="sldNum" sz="quarter" idx="12"/>
          </p:nvPr>
        </p:nvSpPr>
        <p:spPr/>
        <p:txBody>
          <a:bodyPr/>
          <a:lstStyle/>
          <a:p>
            <a:fld id="{177D6179-9D4F-9247-ABDE-D082469CF89C}" type="slidenum">
              <a:rPr lang="sv-SE" smtClean="0"/>
              <a:t>41</a:t>
            </a:fld>
            <a:endParaRPr lang="sv-SE"/>
          </a:p>
        </p:txBody>
      </p:sp>
    </p:spTree>
    <p:extLst>
      <p:ext uri="{BB962C8B-B14F-4D97-AF65-F5344CB8AC3E}">
        <p14:creationId xmlns:p14="http://schemas.microsoft.com/office/powerpoint/2010/main" val="24567814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CA404AE-4D5C-48AC-B062-405FD47A7721}"/>
              </a:ext>
            </a:extLst>
          </p:cNvPr>
          <p:cNvSpPr>
            <a:spLocks noGrp="1"/>
          </p:cNvSpPr>
          <p:nvPr>
            <p:ph type="ctrTitle"/>
          </p:nvPr>
        </p:nvSpPr>
        <p:spPr/>
        <p:txBody>
          <a:bodyPr/>
          <a:lstStyle/>
          <a:p>
            <a:r>
              <a:rPr lang="sv-SE" dirty="0"/>
              <a:t>Lektion 6</a:t>
            </a:r>
          </a:p>
        </p:txBody>
      </p:sp>
      <p:sp>
        <p:nvSpPr>
          <p:cNvPr id="6" name="Underrubrik 5">
            <a:extLst>
              <a:ext uri="{FF2B5EF4-FFF2-40B4-BE49-F238E27FC236}">
                <a16:creationId xmlns:a16="http://schemas.microsoft.com/office/drawing/2014/main" id="{BB6B4950-67C1-4A9B-A2FB-D14F2F2DBE91}"/>
              </a:ext>
            </a:extLst>
          </p:cNvPr>
          <p:cNvSpPr>
            <a:spLocks noGrp="1"/>
          </p:cNvSpPr>
          <p:nvPr>
            <p:ph type="subTitle" idx="1"/>
          </p:nvPr>
        </p:nvSpPr>
        <p:spPr>
          <a:xfrm>
            <a:off x="680321" y="4394039"/>
            <a:ext cx="8282703" cy="1117687"/>
          </a:xfrm>
        </p:spPr>
        <p:txBody>
          <a:bodyPr/>
          <a:lstStyle/>
          <a:p>
            <a:r>
              <a:rPr lang="sv-SE" dirty="0"/>
              <a:t>Feminina ord</a:t>
            </a:r>
            <a:r>
              <a:rPr lang="ar-SA" dirty="0"/>
              <a:t> </a:t>
            </a:r>
            <a:endParaRPr lang="sv-SE" dirty="0"/>
          </a:p>
          <a:p>
            <a:r>
              <a:rPr lang="sv-SE" dirty="0"/>
              <a:t>   Del 1</a:t>
            </a:r>
          </a:p>
        </p:txBody>
      </p:sp>
      <p:sp>
        <p:nvSpPr>
          <p:cNvPr id="4" name="Platshållare för bildnummer 3">
            <a:extLst>
              <a:ext uri="{FF2B5EF4-FFF2-40B4-BE49-F238E27FC236}">
                <a16:creationId xmlns:a16="http://schemas.microsoft.com/office/drawing/2014/main" id="{B49AD7BA-262E-438A-A524-E070C3709150}"/>
              </a:ext>
            </a:extLst>
          </p:cNvPr>
          <p:cNvSpPr>
            <a:spLocks noGrp="1"/>
          </p:cNvSpPr>
          <p:nvPr>
            <p:ph type="sldNum" sz="quarter" idx="12"/>
          </p:nvPr>
        </p:nvSpPr>
        <p:spPr/>
        <p:txBody>
          <a:bodyPr/>
          <a:lstStyle/>
          <a:p>
            <a:fld id="{177D6179-9D4F-9247-ABDE-D082469CF89C}" type="slidenum">
              <a:rPr lang="sv-SE" smtClean="0"/>
              <a:t>42</a:t>
            </a:fld>
            <a:endParaRPr lang="sv-SE"/>
          </a:p>
        </p:txBody>
      </p:sp>
    </p:spTree>
    <p:extLst>
      <p:ext uri="{BB962C8B-B14F-4D97-AF65-F5344CB8AC3E}">
        <p14:creationId xmlns:p14="http://schemas.microsoft.com/office/powerpoint/2010/main" val="711111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4CC14B-39DA-4B24-B46F-68F3212E62FC}"/>
              </a:ext>
            </a:extLst>
          </p:cNvPr>
          <p:cNvSpPr>
            <a:spLocks noGrp="1"/>
          </p:cNvSpPr>
          <p:nvPr>
            <p:ph type="title"/>
          </p:nvPr>
        </p:nvSpPr>
        <p:spPr/>
        <p:txBody>
          <a:bodyPr/>
          <a:lstStyle/>
          <a:p>
            <a:r>
              <a:rPr lang="sv-SE" dirty="0"/>
              <a:t>5 nya ord</a:t>
            </a:r>
          </a:p>
        </p:txBody>
      </p:sp>
      <p:sp>
        <p:nvSpPr>
          <p:cNvPr id="3" name="Platshållare för innehåll 2">
            <a:extLst>
              <a:ext uri="{FF2B5EF4-FFF2-40B4-BE49-F238E27FC236}">
                <a16:creationId xmlns:a16="http://schemas.microsoft.com/office/drawing/2014/main" id="{986E2F60-D462-4DFC-9E15-37C4845A167D}"/>
              </a:ext>
            </a:extLst>
          </p:cNvPr>
          <p:cNvSpPr>
            <a:spLocks noGrp="1"/>
          </p:cNvSpPr>
          <p:nvPr>
            <p:ph idx="1"/>
          </p:nvPr>
        </p:nvSpPr>
        <p:spPr/>
        <p:txBody>
          <a:bodyPr/>
          <a:lstStyle/>
          <a:p>
            <a:pPr marL="457200" indent="-457200">
              <a:buFont typeface="+mj-lt"/>
              <a:buAutoNum type="arabicPeriod"/>
            </a:pPr>
            <a:r>
              <a:rPr lang="sv-SE" dirty="0">
                <a:solidFill>
                  <a:srgbClr val="FFFFFF"/>
                </a:solidFill>
              </a:rPr>
              <a:t>Skrivhäfte</a:t>
            </a:r>
            <a:r>
              <a:rPr lang="ar-SA" dirty="0">
                <a:solidFill>
                  <a:srgbClr val="FFFFFF"/>
                </a:solidFill>
              </a:rPr>
              <a:t> = </a:t>
            </a:r>
            <a:r>
              <a:rPr lang="sv-SE" dirty="0">
                <a:solidFill>
                  <a:srgbClr val="FFFFFF"/>
                </a:solidFill>
              </a:rPr>
              <a:t> </a:t>
            </a:r>
            <a:r>
              <a:rPr lang="ar-SA" dirty="0">
                <a:solidFill>
                  <a:srgbClr val="FFFFFF"/>
                </a:solidFill>
              </a:rPr>
              <a:t>دَفْتَر</a:t>
            </a:r>
            <a:endParaRPr lang="sv-SE" dirty="0">
              <a:solidFill>
                <a:srgbClr val="FFFFFF"/>
              </a:solidFill>
            </a:endParaRPr>
          </a:p>
          <a:p>
            <a:pPr marL="457200" indent="-457200">
              <a:buFont typeface="+mj-lt"/>
              <a:buAutoNum type="arabicPeriod"/>
            </a:pPr>
            <a:r>
              <a:rPr lang="sv-SE" dirty="0">
                <a:solidFill>
                  <a:schemeClr val="tx1"/>
                </a:solidFill>
              </a:rPr>
              <a:t>Dator </a:t>
            </a:r>
            <a:r>
              <a:rPr lang="ar-SA" dirty="0">
                <a:solidFill>
                  <a:schemeClr val="tx1"/>
                </a:solidFill>
              </a:rPr>
              <a:t>=</a:t>
            </a:r>
            <a:r>
              <a:rPr lang="sv-SE" dirty="0">
                <a:solidFill>
                  <a:schemeClr val="tx1"/>
                </a:solidFill>
              </a:rPr>
              <a:t> </a:t>
            </a:r>
            <a:r>
              <a:rPr lang="ar-SA" dirty="0">
                <a:solidFill>
                  <a:schemeClr val="tx1"/>
                </a:solidFill>
              </a:rPr>
              <a:t>حاسُوب</a:t>
            </a:r>
            <a:endParaRPr lang="sv-SE" dirty="0">
              <a:solidFill>
                <a:schemeClr val="tx1"/>
              </a:solidFill>
            </a:endParaRPr>
          </a:p>
          <a:p>
            <a:pPr marL="457200" indent="-457200">
              <a:buFont typeface="+mj-lt"/>
              <a:buAutoNum type="arabicPeriod"/>
            </a:pPr>
            <a:r>
              <a:rPr lang="sv-SE" dirty="0">
                <a:solidFill>
                  <a:schemeClr val="tx1"/>
                </a:solidFill>
              </a:rPr>
              <a:t>Suddgummi </a:t>
            </a:r>
            <a:r>
              <a:rPr lang="ar-SA" dirty="0">
                <a:solidFill>
                  <a:schemeClr val="tx1"/>
                </a:solidFill>
              </a:rPr>
              <a:t>=</a:t>
            </a:r>
            <a:r>
              <a:rPr lang="sv-SE" dirty="0">
                <a:solidFill>
                  <a:schemeClr val="tx1"/>
                </a:solidFill>
              </a:rPr>
              <a:t> </a:t>
            </a:r>
            <a:r>
              <a:rPr lang="ar-SA" dirty="0">
                <a:solidFill>
                  <a:schemeClr val="tx1"/>
                </a:solidFill>
              </a:rPr>
              <a:t>مَسَّاحَة</a:t>
            </a:r>
            <a:endParaRPr lang="sv-SE" dirty="0">
              <a:solidFill>
                <a:schemeClr val="tx1"/>
              </a:solidFill>
            </a:endParaRPr>
          </a:p>
          <a:p>
            <a:pPr marL="457200" indent="-457200">
              <a:buFont typeface="+mj-lt"/>
              <a:buAutoNum type="arabicPeriod"/>
            </a:pPr>
            <a:r>
              <a:rPr lang="sv-SE" dirty="0">
                <a:solidFill>
                  <a:schemeClr val="tx1"/>
                </a:solidFill>
              </a:rPr>
              <a:t>Väska </a:t>
            </a:r>
            <a:r>
              <a:rPr lang="ar-SA" dirty="0">
                <a:solidFill>
                  <a:schemeClr val="tx1"/>
                </a:solidFill>
              </a:rPr>
              <a:t>=</a:t>
            </a:r>
            <a:r>
              <a:rPr lang="sv-SE" dirty="0">
                <a:solidFill>
                  <a:schemeClr val="tx1"/>
                </a:solidFill>
              </a:rPr>
              <a:t> </a:t>
            </a:r>
            <a:r>
              <a:rPr lang="ar-SA" dirty="0">
                <a:solidFill>
                  <a:schemeClr val="tx1"/>
                </a:solidFill>
              </a:rPr>
              <a:t>حَقيْبَة</a:t>
            </a:r>
            <a:endParaRPr lang="sv-SE" dirty="0">
              <a:solidFill>
                <a:schemeClr val="tx1"/>
              </a:solidFill>
            </a:endParaRPr>
          </a:p>
          <a:p>
            <a:pPr marL="457200" indent="-457200">
              <a:buFont typeface="+mj-lt"/>
              <a:buAutoNum type="arabicPeriod"/>
            </a:pPr>
            <a:r>
              <a:rPr lang="sv-SE" dirty="0">
                <a:solidFill>
                  <a:schemeClr val="tx1"/>
                </a:solidFill>
              </a:rPr>
              <a:t>Skola </a:t>
            </a:r>
            <a:r>
              <a:rPr lang="ar-SA" dirty="0">
                <a:solidFill>
                  <a:schemeClr val="tx1"/>
                </a:solidFill>
              </a:rPr>
              <a:t>=</a:t>
            </a:r>
            <a:r>
              <a:rPr lang="sv-SE" dirty="0">
                <a:solidFill>
                  <a:schemeClr val="tx1"/>
                </a:solidFill>
              </a:rPr>
              <a:t> </a:t>
            </a:r>
            <a:r>
              <a:rPr lang="ar-SA" dirty="0">
                <a:solidFill>
                  <a:schemeClr val="tx1"/>
                </a:solidFill>
              </a:rPr>
              <a:t>مَدْرَسَة</a:t>
            </a:r>
            <a:endParaRPr lang="sv-SE" dirty="0">
              <a:solidFill>
                <a:schemeClr val="tx1"/>
              </a:solidFill>
            </a:endParaRPr>
          </a:p>
          <a:p>
            <a:pPr marL="457200" indent="-457200">
              <a:buFont typeface="+mj-lt"/>
              <a:buAutoNum type="arabicPeriod"/>
            </a:pPr>
            <a:endParaRPr lang="sv-SE" dirty="0"/>
          </a:p>
        </p:txBody>
      </p:sp>
      <p:sp>
        <p:nvSpPr>
          <p:cNvPr id="4" name="Platshållare för bildnummer 3">
            <a:extLst>
              <a:ext uri="{FF2B5EF4-FFF2-40B4-BE49-F238E27FC236}">
                <a16:creationId xmlns:a16="http://schemas.microsoft.com/office/drawing/2014/main" id="{E855DDBC-0CAD-4668-BA67-855BB67E9792}"/>
              </a:ext>
            </a:extLst>
          </p:cNvPr>
          <p:cNvSpPr>
            <a:spLocks noGrp="1"/>
          </p:cNvSpPr>
          <p:nvPr>
            <p:ph type="sldNum" sz="quarter" idx="12"/>
          </p:nvPr>
        </p:nvSpPr>
        <p:spPr/>
        <p:txBody>
          <a:bodyPr/>
          <a:lstStyle/>
          <a:p>
            <a:fld id="{177D6179-9D4F-9247-ABDE-D082469CF89C}" type="slidenum">
              <a:rPr lang="sv-SE" smtClean="0"/>
              <a:t>43</a:t>
            </a:fld>
            <a:endParaRPr lang="sv-SE"/>
          </a:p>
        </p:txBody>
      </p:sp>
    </p:spTree>
    <p:extLst>
      <p:ext uri="{BB962C8B-B14F-4D97-AF65-F5344CB8AC3E}">
        <p14:creationId xmlns:p14="http://schemas.microsoft.com/office/powerpoint/2010/main" val="2030185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624280-955D-498E-80E2-11592511C596}"/>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8119F3D0-86BC-4A1B-B947-59EC11FF9155}"/>
              </a:ext>
            </a:extLst>
          </p:cNvPr>
          <p:cNvSpPr>
            <a:spLocks noGrp="1"/>
          </p:cNvSpPr>
          <p:nvPr>
            <p:ph idx="1"/>
          </p:nvPr>
        </p:nvSpPr>
        <p:spPr>
          <a:xfrm>
            <a:off x="180975" y="2114550"/>
            <a:ext cx="11702631" cy="4629150"/>
          </a:xfrm>
        </p:spPr>
        <p:txBody>
          <a:bodyPr/>
          <a:lstStyle/>
          <a:p>
            <a:pPr marL="0" indent="0">
              <a:buNone/>
            </a:pPr>
            <a:r>
              <a:rPr lang="sv-SE" dirty="0">
                <a:solidFill>
                  <a:srgbClr val="FFFFFF"/>
                </a:solidFill>
              </a:rPr>
              <a:t>I de föregående lektionerna har vi principiellt enbart lärt oss </a:t>
            </a:r>
            <a:r>
              <a:rPr lang="sv-SE" dirty="0">
                <a:solidFill>
                  <a:srgbClr val="0070C0"/>
                </a:solidFill>
              </a:rPr>
              <a:t>maskulina</a:t>
            </a:r>
            <a:r>
              <a:rPr lang="sv-SE" dirty="0">
                <a:solidFill>
                  <a:srgbClr val="FFFFFF"/>
                </a:solidFill>
              </a:rPr>
              <a:t> ord med få undantag, som t.ex. </a:t>
            </a:r>
            <a:r>
              <a:rPr lang="ar-SA" dirty="0">
                <a:solidFill>
                  <a:srgbClr val="FFFFFF"/>
                </a:solidFill>
              </a:rPr>
              <a:t>سيّارة</a:t>
            </a:r>
            <a:r>
              <a:rPr lang="sv-SE" dirty="0">
                <a:solidFill>
                  <a:srgbClr val="FFFFFF"/>
                </a:solidFill>
              </a:rPr>
              <a:t> och </a:t>
            </a:r>
            <a:r>
              <a:rPr lang="ar-SA" dirty="0">
                <a:solidFill>
                  <a:srgbClr val="FFFFFF"/>
                </a:solidFill>
              </a:rPr>
              <a:t>مدرسة</a:t>
            </a:r>
            <a:r>
              <a:rPr lang="sv-SE" dirty="0">
                <a:solidFill>
                  <a:srgbClr val="FFFFFF"/>
                </a:solidFill>
              </a:rPr>
              <a:t>. Nu går vi in djupare, och lär oss att använda </a:t>
            </a:r>
            <a:r>
              <a:rPr lang="sv-SE" dirty="0">
                <a:solidFill>
                  <a:srgbClr val="7030A0"/>
                </a:solidFill>
              </a:rPr>
              <a:t>feminina</a:t>
            </a:r>
            <a:r>
              <a:rPr lang="sv-SE" dirty="0">
                <a:solidFill>
                  <a:srgbClr val="FFFFFF"/>
                </a:solidFill>
              </a:rPr>
              <a:t> ord i denna lektion, samt i kommande lektioner.</a:t>
            </a:r>
          </a:p>
          <a:p>
            <a:endParaRPr lang="sv-SE" dirty="0">
              <a:solidFill>
                <a:srgbClr val="FFFFFF"/>
              </a:solidFill>
            </a:endParaRPr>
          </a:p>
          <a:p>
            <a:pPr marL="0" indent="0">
              <a:buNone/>
            </a:pPr>
            <a:r>
              <a:rPr lang="sv-SE" dirty="0">
                <a:solidFill>
                  <a:srgbClr val="FFFFFF"/>
                </a:solidFill>
              </a:rPr>
              <a:t>Vi lär oss också ett annat sätt att beteckna ägande genom att använda partikeln (</a:t>
            </a:r>
            <a:r>
              <a:rPr lang="ar-SA" dirty="0">
                <a:solidFill>
                  <a:srgbClr val="FFFFFF"/>
                </a:solidFill>
              </a:rPr>
              <a:t>لِ</a:t>
            </a:r>
            <a:r>
              <a:rPr lang="sv-SE" dirty="0">
                <a:solidFill>
                  <a:srgbClr val="FFFFFF"/>
                </a:solidFill>
              </a:rPr>
              <a:t>), som kallas för </a:t>
            </a:r>
            <a:r>
              <a:rPr lang="ar-SA" dirty="0">
                <a:solidFill>
                  <a:srgbClr val="FFFFFF"/>
                </a:solidFill>
              </a:rPr>
              <a:t>لامُ التَّمْليك</a:t>
            </a:r>
            <a:r>
              <a:rPr lang="sv-SE" dirty="0">
                <a:solidFill>
                  <a:srgbClr val="FFFFFF"/>
                </a:solidFill>
              </a:rPr>
              <a:t>. Mer om det strax!</a:t>
            </a:r>
          </a:p>
          <a:p>
            <a:endParaRPr lang="sv-SE"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AE720040-0B12-4B6E-87A4-3E434B236846}"/>
              </a:ext>
            </a:extLst>
          </p:cNvPr>
          <p:cNvSpPr>
            <a:spLocks noGrp="1"/>
          </p:cNvSpPr>
          <p:nvPr>
            <p:ph type="sldNum" sz="quarter" idx="12"/>
          </p:nvPr>
        </p:nvSpPr>
        <p:spPr/>
        <p:txBody>
          <a:bodyPr/>
          <a:lstStyle/>
          <a:p>
            <a:fld id="{177D6179-9D4F-9247-ABDE-D082469CF89C}" type="slidenum">
              <a:rPr lang="sv-SE" smtClean="0"/>
              <a:t>44</a:t>
            </a:fld>
            <a:endParaRPr lang="sv-SE"/>
          </a:p>
        </p:txBody>
      </p:sp>
    </p:spTree>
    <p:extLst>
      <p:ext uri="{BB962C8B-B14F-4D97-AF65-F5344CB8AC3E}">
        <p14:creationId xmlns:p14="http://schemas.microsoft.com/office/powerpoint/2010/main" val="2597953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D406295A-5F59-48E8-AF64-FE38C64E7ABD}"/>
              </a:ext>
            </a:extLst>
          </p:cNvPr>
          <p:cNvSpPr/>
          <p:nvPr/>
        </p:nvSpPr>
        <p:spPr>
          <a:xfrm>
            <a:off x="413886" y="3752850"/>
            <a:ext cx="11146055" cy="438150"/>
          </a:xfrm>
          <a:prstGeom prst="roundRect">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D621DD0-3895-4ECB-A7E1-BEF915685B64}"/>
              </a:ext>
            </a:extLst>
          </p:cNvPr>
          <p:cNvSpPr>
            <a:spLocks noGrp="1"/>
          </p:cNvSpPr>
          <p:nvPr>
            <p:ph type="title"/>
          </p:nvPr>
        </p:nvSpPr>
        <p:spPr/>
        <p:txBody>
          <a:bodyPr/>
          <a:lstStyle/>
          <a:p>
            <a:r>
              <a:rPr lang="sv-SE" dirty="0"/>
              <a:t>Demonstrativt pronomen </a:t>
            </a:r>
            <a:r>
              <a:rPr lang="ar-SA" dirty="0"/>
              <a:t>)</a:t>
            </a:r>
            <a:r>
              <a:rPr lang="sv-SE" dirty="0"/>
              <a:t>Feminin</a:t>
            </a:r>
            <a:r>
              <a:rPr lang="ar-SA" dirty="0"/>
              <a:t>(</a:t>
            </a:r>
            <a:br>
              <a:rPr lang="ar-SA" dirty="0"/>
            </a:br>
            <a:r>
              <a:rPr lang="ar-SA" dirty="0"/>
              <a:t>هذه</a:t>
            </a:r>
            <a:endParaRPr lang="sv-SE" dirty="0"/>
          </a:p>
        </p:txBody>
      </p:sp>
      <p:sp>
        <p:nvSpPr>
          <p:cNvPr id="3" name="Platshållare för innehåll 2">
            <a:extLst>
              <a:ext uri="{FF2B5EF4-FFF2-40B4-BE49-F238E27FC236}">
                <a16:creationId xmlns:a16="http://schemas.microsoft.com/office/drawing/2014/main" id="{2C99C205-6459-472D-B278-D07392133726}"/>
              </a:ext>
            </a:extLst>
          </p:cNvPr>
          <p:cNvSpPr>
            <a:spLocks noGrp="1"/>
          </p:cNvSpPr>
          <p:nvPr>
            <p:ph idx="1"/>
          </p:nvPr>
        </p:nvSpPr>
        <p:spPr>
          <a:xfrm>
            <a:off x="104776" y="2066925"/>
            <a:ext cx="11896724" cy="4705350"/>
          </a:xfrm>
        </p:spPr>
        <p:txBody>
          <a:bodyPr/>
          <a:lstStyle/>
          <a:p>
            <a:pPr marL="0" indent="0">
              <a:buNone/>
            </a:pPr>
            <a:r>
              <a:rPr lang="ar-SA" dirty="0">
                <a:solidFill>
                  <a:srgbClr val="FFFFFF"/>
                </a:solidFill>
              </a:rPr>
              <a:t>هذه</a:t>
            </a:r>
            <a:r>
              <a:rPr lang="sv-SE" dirty="0">
                <a:solidFill>
                  <a:srgbClr val="FFFFFF"/>
                </a:solidFill>
              </a:rPr>
              <a:t> är den </a:t>
            </a:r>
            <a:r>
              <a:rPr lang="sv-SE" dirty="0">
                <a:solidFill>
                  <a:srgbClr val="7030A0"/>
                </a:solidFill>
              </a:rPr>
              <a:t>feminina</a:t>
            </a:r>
            <a:r>
              <a:rPr lang="sv-SE" dirty="0">
                <a:solidFill>
                  <a:srgbClr val="FFFFFF"/>
                </a:solidFill>
              </a:rPr>
              <a:t> motsvarigheten till </a:t>
            </a:r>
            <a:r>
              <a:rPr lang="ar-SA" dirty="0">
                <a:solidFill>
                  <a:srgbClr val="FFFFFF"/>
                </a:solidFill>
              </a:rPr>
              <a:t>هذا</a:t>
            </a:r>
            <a:r>
              <a:rPr lang="sv-SE" dirty="0">
                <a:solidFill>
                  <a:srgbClr val="FFFFFF"/>
                </a:solidFill>
              </a:rPr>
              <a:t>, men precis </a:t>
            </a:r>
            <a:r>
              <a:rPr lang="sv-SE" u="sng" dirty="0">
                <a:solidFill>
                  <a:srgbClr val="FFFFFF"/>
                </a:solidFill>
              </a:rPr>
              <a:t>samma</a:t>
            </a:r>
            <a:r>
              <a:rPr lang="sv-SE" dirty="0">
                <a:solidFill>
                  <a:srgbClr val="FFFFFF"/>
                </a:solidFill>
              </a:rPr>
              <a:t> villkor och betydelse gäller, förutom då genuset. </a:t>
            </a:r>
          </a:p>
          <a:p>
            <a:pPr marL="0" indent="0">
              <a:buNone/>
            </a:pPr>
            <a:endParaRPr lang="sv-SE" dirty="0">
              <a:solidFill>
                <a:srgbClr val="FFFFFF"/>
              </a:solidFill>
            </a:endParaRPr>
          </a:p>
          <a:p>
            <a:pPr marL="0" indent="0">
              <a:buNone/>
            </a:pPr>
            <a:r>
              <a:rPr lang="sv-SE" u="sng" dirty="0">
                <a:solidFill>
                  <a:srgbClr val="FFFFFF"/>
                </a:solidFill>
              </a:rPr>
              <a:t>Exempel</a:t>
            </a:r>
          </a:p>
          <a:p>
            <a:pPr marL="0" indent="0">
              <a:buNone/>
            </a:pPr>
            <a:r>
              <a:rPr lang="sv-SE" dirty="0">
                <a:solidFill>
                  <a:srgbClr val="FFFFFF"/>
                </a:solidFill>
              </a:rPr>
              <a:t> </a:t>
            </a:r>
            <a:r>
              <a:rPr lang="ar-SA" dirty="0">
                <a:solidFill>
                  <a:srgbClr val="FFFFFF"/>
                </a:solidFill>
              </a:rPr>
              <a:t>هذا طالبٌ وهذه طالبةٌ.  </a:t>
            </a:r>
            <a:r>
              <a:rPr lang="sv-SE" dirty="0">
                <a:solidFill>
                  <a:srgbClr val="FFFFFF"/>
                </a:solidFill>
              </a:rPr>
              <a:t> - Det här är en manlig student, och detta är en kvinnlig student.</a:t>
            </a:r>
            <a:endParaRPr lang="ar-SA" dirty="0">
              <a:solidFill>
                <a:srgbClr val="FFFFFF"/>
              </a:solidFill>
            </a:endParaRPr>
          </a:p>
          <a:p>
            <a:pPr marL="0" indent="0">
              <a:buNone/>
            </a:pPr>
            <a:endParaRPr lang="sv-SE" dirty="0">
              <a:solidFill>
                <a:srgbClr val="FFFFFF"/>
              </a:solidFill>
            </a:endParaRPr>
          </a:p>
          <a:p>
            <a:pPr marL="0" indent="0">
              <a:buNone/>
            </a:pPr>
            <a:endParaRPr lang="sv-SE" dirty="0">
              <a:solidFill>
                <a:srgbClr val="FFFFFF"/>
              </a:solidFill>
            </a:endParaRPr>
          </a:p>
          <a:p>
            <a:pPr marL="0" indent="0">
              <a:buNone/>
            </a:pPr>
            <a:endParaRPr lang="ar-SA" dirty="0"/>
          </a:p>
        </p:txBody>
      </p:sp>
      <p:sp>
        <p:nvSpPr>
          <p:cNvPr id="4" name="Platshållare för bildnummer 3">
            <a:extLst>
              <a:ext uri="{FF2B5EF4-FFF2-40B4-BE49-F238E27FC236}">
                <a16:creationId xmlns:a16="http://schemas.microsoft.com/office/drawing/2014/main" id="{537BE7E6-8D58-45A0-9F47-C0BC26CB8B03}"/>
              </a:ext>
            </a:extLst>
          </p:cNvPr>
          <p:cNvSpPr>
            <a:spLocks noGrp="1"/>
          </p:cNvSpPr>
          <p:nvPr>
            <p:ph type="sldNum" sz="quarter" idx="12"/>
          </p:nvPr>
        </p:nvSpPr>
        <p:spPr/>
        <p:txBody>
          <a:bodyPr/>
          <a:lstStyle/>
          <a:p>
            <a:fld id="{177D6179-9D4F-9247-ABDE-D082469CF89C}" type="slidenum">
              <a:rPr lang="sv-SE" smtClean="0"/>
              <a:t>45</a:t>
            </a:fld>
            <a:endParaRPr lang="sv-SE"/>
          </a:p>
        </p:txBody>
      </p:sp>
    </p:spTree>
    <p:extLst>
      <p:ext uri="{BB962C8B-B14F-4D97-AF65-F5344CB8AC3E}">
        <p14:creationId xmlns:p14="http://schemas.microsoft.com/office/powerpoint/2010/main" val="300074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B75D-6567-4EA5-B7DE-990C6716B349}"/>
              </a:ext>
            </a:extLst>
          </p:cNvPr>
          <p:cNvSpPr>
            <a:spLocks noGrp="1"/>
          </p:cNvSpPr>
          <p:nvPr>
            <p:ph type="title"/>
          </p:nvPr>
        </p:nvSpPr>
        <p:spPr/>
        <p:txBody>
          <a:bodyPr/>
          <a:lstStyle/>
          <a:p>
            <a:r>
              <a:rPr lang="ar-SA" dirty="0"/>
              <a:t>نَعْت</a:t>
            </a:r>
            <a:br>
              <a:rPr lang="sv-SE" dirty="0"/>
            </a:br>
            <a:r>
              <a:rPr lang="sv-SE" dirty="0"/>
              <a:t>Adjektiv</a:t>
            </a:r>
          </a:p>
        </p:txBody>
      </p:sp>
      <p:sp>
        <p:nvSpPr>
          <p:cNvPr id="3" name="Content Placeholder 2">
            <a:extLst>
              <a:ext uri="{FF2B5EF4-FFF2-40B4-BE49-F238E27FC236}">
                <a16:creationId xmlns:a16="http://schemas.microsoft.com/office/drawing/2014/main" id="{869FDBF7-E4BC-4155-A3B6-2A645CF1ABEC}"/>
              </a:ext>
            </a:extLst>
          </p:cNvPr>
          <p:cNvSpPr>
            <a:spLocks noGrp="1"/>
          </p:cNvSpPr>
          <p:nvPr>
            <p:ph idx="1"/>
          </p:nvPr>
        </p:nvSpPr>
        <p:spPr>
          <a:xfrm>
            <a:off x="66675" y="2133600"/>
            <a:ext cx="12039600" cy="4619625"/>
          </a:xfrm>
        </p:spPr>
        <p:txBody>
          <a:bodyPr>
            <a:normAutofit fontScale="92500" lnSpcReduction="20000"/>
          </a:bodyPr>
          <a:lstStyle/>
          <a:p>
            <a:pPr marL="0" indent="0">
              <a:buNone/>
            </a:pPr>
            <a:r>
              <a:rPr lang="sv-SE" dirty="0">
                <a:solidFill>
                  <a:srgbClr val="FFFFFF"/>
                </a:solidFill>
              </a:rPr>
              <a:t>En detaljerad förklaring på adjektiv kommer på lektion 9, men låt oss tills dess lära oss hur man gör ett maskulint adjektiv feminint. </a:t>
            </a:r>
          </a:p>
          <a:p>
            <a:pPr marL="0" indent="0">
              <a:buNone/>
            </a:pPr>
            <a:r>
              <a:rPr lang="sv-SE" dirty="0">
                <a:solidFill>
                  <a:srgbClr val="FFFFFF"/>
                </a:solidFill>
              </a:rPr>
              <a:t>För att göra adjektiv feminina kan man oftast</a:t>
            </a:r>
            <a:r>
              <a:rPr lang="sv-SE" dirty="0"/>
              <a:t> </a:t>
            </a:r>
            <a:r>
              <a:rPr lang="sv-SE" dirty="0">
                <a:solidFill>
                  <a:schemeClr val="tx1"/>
                </a:solidFill>
              </a:rPr>
              <a:t>bara lägga till en</a:t>
            </a:r>
            <a:r>
              <a:rPr lang="ar-SA" dirty="0">
                <a:solidFill>
                  <a:schemeClr val="tx1"/>
                </a:solidFill>
              </a:rPr>
              <a:t> </a:t>
            </a:r>
            <a:r>
              <a:rPr lang="ar-SA" sz="2800" dirty="0">
                <a:solidFill>
                  <a:schemeClr val="tx1"/>
                </a:solidFill>
              </a:rPr>
              <a:t>التّاءُ</a:t>
            </a:r>
            <a:r>
              <a:rPr lang="ar-SA" sz="3000" dirty="0">
                <a:solidFill>
                  <a:schemeClr val="tx1"/>
                </a:solidFill>
              </a:rPr>
              <a:t> المَرْبوطَةُ </a:t>
            </a:r>
            <a:r>
              <a:rPr lang="sv-SE" dirty="0">
                <a:solidFill>
                  <a:srgbClr val="FFFFFF"/>
                </a:solidFill>
              </a:rPr>
              <a:t>(</a:t>
            </a:r>
            <a:r>
              <a:rPr lang="ar-SA" sz="3500" dirty="0">
                <a:solidFill>
                  <a:srgbClr val="FFFFFF"/>
                </a:solidFill>
              </a:rPr>
              <a:t>ة</a:t>
            </a:r>
            <a:r>
              <a:rPr lang="sv-SE" dirty="0">
                <a:solidFill>
                  <a:srgbClr val="FFFFFF"/>
                </a:solidFill>
              </a:rPr>
              <a:t>) i slutet av ordet som i följande exempel:</a:t>
            </a:r>
          </a:p>
          <a:p>
            <a:pPr marL="0" indent="0">
              <a:buNone/>
            </a:pPr>
            <a:r>
              <a:rPr lang="ar-SA" sz="2600" dirty="0">
                <a:solidFill>
                  <a:srgbClr val="0070C0"/>
                </a:solidFill>
              </a:rPr>
              <a:t>طَوِيْلٌ</a:t>
            </a:r>
            <a:r>
              <a:rPr lang="ar-SA" sz="2600" dirty="0">
                <a:solidFill>
                  <a:srgbClr val="FFFFFF"/>
                </a:solidFill>
              </a:rPr>
              <a:t> </a:t>
            </a:r>
            <a:r>
              <a:rPr lang="sv-SE" sz="2600" dirty="0">
                <a:solidFill>
                  <a:srgbClr val="FFFFFF"/>
                </a:solidFill>
              </a:rPr>
              <a:t>  &gt; </a:t>
            </a:r>
            <a:r>
              <a:rPr lang="ar-SA" sz="2600" dirty="0">
                <a:solidFill>
                  <a:srgbClr val="7030A0"/>
                </a:solidFill>
              </a:rPr>
              <a:t>طَوِيْلَةٌ</a:t>
            </a:r>
            <a:endParaRPr lang="sv-SE" sz="2600" dirty="0">
              <a:solidFill>
                <a:srgbClr val="7030A0"/>
              </a:solidFill>
            </a:endParaRPr>
          </a:p>
          <a:p>
            <a:pPr marL="0" indent="0">
              <a:buNone/>
            </a:pPr>
            <a:r>
              <a:rPr lang="ar-SA" sz="2600" dirty="0">
                <a:solidFill>
                  <a:srgbClr val="0070C0"/>
                </a:solidFill>
              </a:rPr>
              <a:t>كريم</a:t>
            </a:r>
            <a:r>
              <a:rPr lang="ar-SA" sz="2600" dirty="0">
                <a:solidFill>
                  <a:srgbClr val="FFFFFF"/>
                </a:solidFill>
              </a:rPr>
              <a:t> </a:t>
            </a:r>
            <a:r>
              <a:rPr lang="sv-SE" sz="2600" dirty="0">
                <a:solidFill>
                  <a:srgbClr val="FFFFFF"/>
                </a:solidFill>
              </a:rPr>
              <a:t>   &gt; </a:t>
            </a:r>
            <a:r>
              <a:rPr lang="ar-SA" sz="2600" dirty="0">
                <a:solidFill>
                  <a:srgbClr val="7030A0"/>
                </a:solidFill>
              </a:rPr>
              <a:t>كريمَة</a:t>
            </a:r>
          </a:p>
          <a:p>
            <a:pPr marL="0" indent="0">
              <a:buNone/>
            </a:pPr>
            <a:r>
              <a:rPr lang="ar-SA" sz="2600" dirty="0">
                <a:solidFill>
                  <a:srgbClr val="0070C0"/>
                </a:solidFill>
              </a:rPr>
              <a:t>جالِس</a:t>
            </a:r>
            <a:r>
              <a:rPr lang="sv-SE" sz="2600" dirty="0">
                <a:solidFill>
                  <a:srgbClr val="FFFFFF"/>
                </a:solidFill>
              </a:rPr>
              <a:t>   &gt; </a:t>
            </a:r>
            <a:r>
              <a:rPr lang="ar-SA" sz="2600" dirty="0">
                <a:solidFill>
                  <a:srgbClr val="7030A0"/>
                </a:solidFill>
              </a:rPr>
              <a:t>جالسَة</a:t>
            </a:r>
            <a:endParaRPr lang="sv-SE" sz="2600" dirty="0">
              <a:solidFill>
                <a:srgbClr val="7030A0"/>
              </a:solidFill>
            </a:endParaRPr>
          </a:p>
          <a:p>
            <a:pPr marL="0" indent="0">
              <a:buNone/>
            </a:pPr>
            <a:r>
              <a:rPr lang="ar-SA" sz="2600" dirty="0">
                <a:solidFill>
                  <a:srgbClr val="0070C0"/>
                </a:solidFill>
              </a:rPr>
              <a:t>مُدَرّس</a:t>
            </a:r>
            <a:r>
              <a:rPr lang="sv-SE" sz="2600" dirty="0">
                <a:solidFill>
                  <a:srgbClr val="FFFFFF"/>
                </a:solidFill>
              </a:rPr>
              <a:t>  &gt; </a:t>
            </a:r>
            <a:r>
              <a:rPr lang="ar-SA" sz="2600" dirty="0">
                <a:solidFill>
                  <a:srgbClr val="7030A0"/>
                </a:solidFill>
              </a:rPr>
              <a:t>مدرّسَة</a:t>
            </a:r>
            <a:endParaRPr lang="sv-SE" sz="2600" dirty="0">
              <a:solidFill>
                <a:srgbClr val="7030A0"/>
              </a:solidFill>
            </a:endParaRPr>
          </a:p>
          <a:p>
            <a:endParaRPr lang="sv-SE" dirty="0">
              <a:solidFill>
                <a:srgbClr val="FFFFFF"/>
              </a:solidFill>
            </a:endParaRPr>
          </a:p>
          <a:p>
            <a:pPr marL="0" indent="0">
              <a:buNone/>
            </a:pPr>
            <a:r>
              <a:rPr lang="sv-SE" dirty="0">
                <a:solidFill>
                  <a:srgbClr val="FFFFFF"/>
                </a:solidFill>
              </a:rPr>
              <a:t>Alltså, lägg till en </a:t>
            </a:r>
            <a:r>
              <a:rPr lang="sv-SE" i="1" dirty="0">
                <a:solidFill>
                  <a:srgbClr val="FFFFFF"/>
                </a:solidFill>
              </a:rPr>
              <a:t>fathah</a:t>
            </a:r>
            <a:r>
              <a:rPr lang="sv-SE" dirty="0">
                <a:solidFill>
                  <a:srgbClr val="FFFFFF"/>
                </a:solidFill>
              </a:rPr>
              <a:t> på sista bokstaven och därefter en (</a:t>
            </a:r>
            <a:r>
              <a:rPr lang="ar-SA" sz="3200" dirty="0">
                <a:solidFill>
                  <a:srgbClr val="FFFFFF"/>
                </a:solidFill>
              </a:rPr>
              <a:t>ة</a:t>
            </a:r>
            <a:r>
              <a:rPr lang="sv-SE" sz="2800" dirty="0">
                <a:solidFill>
                  <a:srgbClr val="FFFFFF"/>
                </a:solidFill>
              </a:rPr>
              <a:t>).</a:t>
            </a:r>
            <a:endParaRPr lang="ar-SA" sz="2800" dirty="0">
              <a:solidFill>
                <a:srgbClr val="FFFFFF"/>
              </a:solidFill>
            </a:endParaRPr>
          </a:p>
          <a:p>
            <a:pPr marL="0" indent="0">
              <a:buNone/>
            </a:pPr>
            <a:r>
              <a:rPr lang="ar-SA" sz="4800" dirty="0">
                <a:solidFill>
                  <a:srgbClr val="FFFFFF"/>
                </a:solidFill>
              </a:rPr>
              <a:t>َ </a:t>
            </a:r>
            <a:r>
              <a:rPr lang="sv-SE" sz="4800" dirty="0">
                <a:solidFill>
                  <a:srgbClr val="FFFFFF"/>
                </a:solidFill>
              </a:rPr>
              <a:t> + </a:t>
            </a:r>
            <a:r>
              <a:rPr lang="ar-SA" sz="4800" dirty="0">
                <a:solidFill>
                  <a:srgbClr val="FFFFFF"/>
                </a:solidFill>
              </a:rPr>
              <a:t>ة</a:t>
            </a:r>
          </a:p>
        </p:txBody>
      </p:sp>
      <p:sp>
        <p:nvSpPr>
          <p:cNvPr id="4" name="Slide Number Placeholder 3">
            <a:extLst>
              <a:ext uri="{FF2B5EF4-FFF2-40B4-BE49-F238E27FC236}">
                <a16:creationId xmlns:a16="http://schemas.microsoft.com/office/drawing/2014/main" id="{5DFC4848-8A1C-42F3-8983-136FE3BA374A}"/>
              </a:ext>
            </a:extLst>
          </p:cNvPr>
          <p:cNvSpPr>
            <a:spLocks noGrp="1"/>
          </p:cNvSpPr>
          <p:nvPr>
            <p:ph type="sldNum" sz="quarter" idx="12"/>
          </p:nvPr>
        </p:nvSpPr>
        <p:spPr/>
        <p:txBody>
          <a:bodyPr/>
          <a:lstStyle/>
          <a:p>
            <a:fld id="{177D6179-9D4F-9247-ABDE-D082469CF89C}" type="slidenum">
              <a:rPr lang="sv-SE" smtClean="0"/>
              <a:t>46</a:t>
            </a:fld>
            <a:endParaRPr lang="sv-SE"/>
          </a:p>
        </p:txBody>
      </p:sp>
      <p:sp>
        <p:nvSpPr>
          <p:cNvPr id="5" name="Rektangel: rundade hörn 4">
            <a:extLst>
              <a:ext uri="{FF2B5EF4-FFF2-40B4-BE49-F238E27FC236}">
                <a16:creationId xmlns:a16="http://schemas.microsoft.com/office/drawing/2014/main" id="{FF668497-9B6B-44C5-8872-0EE0337C63CF}"/>
              </a:ext>
            </a:extLst>
          </p:cNvPr>
          <p:cNvSpPr/>
          <p:nvPr/>
        </p:nvSpPr>
        <p:spPr>
          <a:xfrm>
            <a:off x="7601305" y="3352800"/>
            <a:ext cx="3866795" cy="1876425"/>
          </a:xfrm>
          <a:prstGeom prst="roundRect">
            <a:avLst/>
          </a:prstGeom>
          <a:solidFill>
            <a:srgbClr val="B22600"/>
          </a:solidFill>
          <a:ln w="190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Samtliga nomen på arabiska har ett genus. Antingen är ordet feminint eller maskulint. Varje gång eleven lär sig ett ord </a:t>
            </a:r>
            <a:r>
              <a:rPr lang="sv-SE" dirty="0">
                <a:solidFill>
                  <a:srgbClr val="FFFFFF"/>
                </a:solidFill>
              </a:rPr>
              <a:t>måste</a:t>
            </a:r>
            <a:r>
              <a:rPr lang="sv-SE" dirty="0"/>
              <a:t> man också lära sig ordets genus.</a:t>
            </a:r>
          </a:p>
        </p:txBody>
      </p:sp>
    </p:spTree>
    <p:extLst>
      <p:ext uri="{BB962C8B-B14F-4D97-AF65-F5344CB8AC3E}">
        <p14:creationId xmlns:p14="http://schemas.microsoft.com/office/powerpoint/2010/main" val="2853185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0B0FF1CD-B677-4E13-B2C0-8A7F30B6784E}"/>
              </a:ext>
            </a:extLst>
          </p:cNvPr>
          <p:cNvSpPr/>
          <p:nvPr/>
        </p:nvSpPr>
        <p:spPr>
          <a:xfrm>
            <a:off x="161924" y="4675180"/>
            <a:ext cx="3711985" cy="1136393"/>
          </a:xfrm>
          <a:prstGeom prst="roundRect">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a:extLst>
              <a:ext uri="{FF2B5EF4-FFF2-40B4-BE49-F238E27FC236}">
                <a16:creationId xmlns:a16="http://schemas.microsoft.com/office/drawing/2014/main" id="{DDA4A07C-C16D-4CEE-88B3-7440EF31025C}"/>
              </a:ext>
            </a:extLst>
          </p:cNvPr>
          <p:cNvSpPr>
            <a:spLocks noGrp="1"/>
          </p:cNvSpPr>
          <p:nvPr>
            <p:ph type="title"/>
          </p:nvPr>
        </p:nvSpPr>
        <p:spPr/>
        <p:txBody>
          <a:bodyPr/>
          <a:lstStyle/>
          <a:p>
            <a:r>
              <a:rPr lang="ar-SA" dirty="0"/>
              <a:t>لِ</a:t>
            </a:r>
            <a:br>
              <a:rPr lang="ar-SA" dirty="0"/>
            </a:br>
            <a:r>
              <a:rPr lang="ar-SA" dirty="0"/>
              <a:t> لامُ التَّمْليْكِ</a:t>
            </a:r>
            <a:endParaRPr lang="sv-SE" dirty="0"/>
          </a:p>
        </p:txBody>
      </p:sp>
      <p:sp>
        <p:nvSpPr>
          <p:cNvPr id="3" name="Content Placeholder 2">
            <a:extLst>
              <a:ext uri="{FF2B5EF4-FFF2-40B4-BE49-F238E27FC236}">
                <a16:creationId xmlns:a16="http://schemas.microsoft.com/office/drawing/2014/main" id="{6CC0BCAD-3E28-4BBA-8E4D-995B2505240B}"/>
              </a:ext>
            </a:extLst>
          </p:cNvPr>
          <p:cNvSpPr>
            <a:spLocks noGrp="1"/>
          </p:cNvSpPr>
          <p:nvPr>
            <p:ph idx="1"/>
          </p:nvPr>
        </p:nvSpPr>
        <p:spPr>
          <a:xfrm>
            <a:off x="161925" y="2021979"/>
            <a:ext cx="11601450" cy="4657726"/>
          </a:xfrm>
        </p:spPr>
        <p:txBody>
          <a:bodyPr>
            <a:normAutofit/>
          </a:bodyPr>
          <a:lstStyle/>
          <a:p>
            <a:pPr marL="0" indent="0">
              <a:buNone/>
            </a:pPr>
            <a:r>
              <a:rPr lang="sv-SE" dirty="0">
                <a:solidFill>
                  <a:srgbClr val="FFFFFF"/>
                </a:solidFill>
              </a:rPr>
              <a:t>Vems tillhör det/den?</a:t>
            </a:r>
            <a:r>
              <a:rPr lang="ar-SA" dirty="0">
                <a:solidFill>
                  <a:srgbClr val="FFFFFF"/>
                </a:solidFill>
              </a:rPr>
              <a:t> </a:t>
            </a:r>
            <a:r>
              <a:rPr lang="sv-SE" dirty="0">
                <a:solidFill>
                  <a:srgbClr val="FFFFFF"/>
                </a:solidFill>
              </a:rPr>
              <a:t>= </a:t>
            </a:r>
            <a:r>
              <a:rPr lang="ar-SA" sz="2600" dirty="0">
                <a:solidFill>
                  <a:schemeClr val="tx1"/>
                </a:solidFill>
              </a:rPr>
              <a:t>هذا </a:t>
            </a:r>
            <a:r>
              <a:rPr lang="ar-SA" sz="2600" dirty="0"/>
              <a:t>ل</a:t>
            </a:r>
            <a:r>
              <a:rPr lang="ar-SA" sz="2600" dirty="0">
                <a:solidFill>
                  <a:schemeClr val="tx1"/>
                </a:solidFill>
              </a:rPr>
              <a:t>ِمَنْ؟</a:t>
            </a:r>
            <a:endParaRPr lang="ar-SA" dirty="0">
              <a:solidFill>
                <a:srgbClr val="FFFFFF"/>
              </a:solidFill>
            </a:endParaRPr>
          </a:p>
          <a:p>
            <a:pPr marL="0" indent="0">
              <a:buNone/>
            </a:pPr>
            <a:r>
              <a:rPr lang="ar-SA" sz="2600" dirty="0">
                <a:solidFill>
                  <a:srgbClr val="FFFFFF"/>
                </a:solidFill>
              </a:rPr>
              <a:t>لِ</a:t>
            </a:r>
            <a:r>
              <a:rPr lang="ar-SA" dirty="0">
                <a:solidFill>
                  <a:srgbClr val="FFFFFF"/>
                </a:solidFill>
              </a:rPr>
              <a:t> </a:t>
            </a:r>
            <a:r>
              <a:rPr lang="sv-SE" dirty="0">
                <a:solidFill>
                  <a:srgbClr val="FFFFFF"/>
                </a:solidFill>
              </a:rPr>
              <a:t> </a:t>
            </a:r>
            <a:r>
              <a:rPr lang="sv-SE" i="1" dirty="0">
                <a:solidFill>
                  <a:srgbClr val="FFFFFF"/>
                </a:solidFill>
              </a:rPr>
              <a:t>lam</a:t>
            </a:r>
            <a:r>
              <a:rPr lang="sv-SE" dirty="0">
                <a:solidFill>
                  <a:srgbClr val="FFFFFF"/>
                </a:solidFill>
              </a:rPr>
              <a:t> tillhör prepositionerna </a:t>
            </a:r>
            <a:r>
              <a:rPr lang="ar-SA" dirty="0">
                <a:solidFill>
                  <a:srgbClr val="FFFFFF"/>
                </a:solidFill>
              </a:rPr>
              <a:t>(</a:t>
            </a:r>
            <a:r>
              <a:rPr lang="ar-SA" sz="2600" dirty="0">
                <a:solidFill>
                  <a:srgbClr val="FFFFFF"/>
                </a:solidFill>
              </a:rPr>
              <a:t>حروف الجرّ</a:t>
            </a:r>
            <a:r>
              <a:rPr lang="ar-SA" dirty="0">
                <a:solidFill>
                  <a:srgbClr val="FFFFFF"/>
                </a:solidFill>
              </a:rPr>
              <a:t>)</a:t>
            </a:r>
            <a:r>
              <a:rPr lang="sv-SE" dirty="0">
                <a:solidFill>
                  <a:srgbClr val="FFFFFF"/>
                </a:solidFill>
              </a:rPr>
              <a:t> och används för att beteckna ägande. </a:t>
            </a:r>
            <a:r>
              <a:rPr lang="sv-SE" u="sng" dirty="0">
                <a:solidFill>
                  <a:srgbClr val="FFFFFF"/>
                </a:solidFill>
              </a:rPr>
              <a:t>Observera följande</a:t>
            </a:r>
            <a:r>
              <a:rPr lang="sv-SE" dirty="0">
                <a:solidFill>
                  <a:srgbClr val="FFFFFF"/>
                </a:solidFill>
              </a:rPr>
              <a:t>: </a:t>
            </a:r>
          </a:p>
          <a:p>
            <a:pPr marL="0" indent="0">
              <a:buNone/>
            </a:pPr>
            <a:r>
              <a:rPr lang="sv-SE" dirty="0">
                <a:solidFill>
                  <a:srgbClr val="FFFFFF"/>
                </a:solidFill>
              </a:rPr>
              <a:t>1. Ordet efter blir </a:t>
            </a:r>
            <a:r>
              <a:rPr lang="sv-SE" i="1" dirty="0">
                <a:solidFill>
                  <a:srgbClr val="FFFFFF"/>
                </a:solidFill>
              </a:rPr>
              <a:t>majrur.</a:t>
            </a:r>
          </a:p>
          <a:p>
            <a:pPr marL="0" indent="0">
              <a:buNone/>
            </a:pPr>
            <a:r>
              <a:rPr lang="sv-SE" dirty="0">
                <a:solidFill>
                  <a:srgbClr val="FFFFFF"/>
                </a:solidFill>
              </a:rPr>
              <a:t>2. </a:t>
            </a:r>
            <a:r>
              <a:rPr lang="sv-SE" i="1" dirty="0" err="1">
                <a:solidFill>
                  <a:srgbClr val="FFFFFF"/>
                </a:solidFill>
              </a:rPr>
              <a:t>Hamzatu</a:t>
            </a:r>
            <a:r>
              <a:rPr lang="sv-SE" i="1" dirty="0">
                <a:solidFill>
                  <a:srgbClr val="FFFFFF"/>
                </a:solidFill>
              </a:rPr>
              <a:t> al-</a:t>
            </a:r>
            <a:r>
              <a:rPr lang="sv-SE" i="1" dirty="0" err="1">
                <a:solidFill>
                  <a:srgbClr val="FFFFFF"/>
                </a:solidFill>
              </a:rPr>
              <a:t>Wasl</a:t>
            </a:r>
            <a:r>
              <a:rPr lang="sv-SE" i="1" dirty="0">
                <a:solidFill>
                  <a:srgbClr val="FFFFFF"/>
                </a:solidFill>
              </a:rPr>
              <a:t> i </a:t>
            </a:r>
            <a:r>
              <a:rPr lang="ar-SA" dirty="0"/>
              <a:t>ا</a:t>
            </a:r>
            <a:r>
              <a:rPr lang="ar-SA" dirty="0">
                <a:solidFill>
                  <a:srgbClr val="FFFFFF"/>
                </a:solidFill>
              </a:rPr>
              <a:t>ل</a:t>
            </a:r>
            <a:r>
              <a:rPr lang="sv-SE" dirty="0">
                <a:solidFill>
                  <a:schemeClr val="bg1"/>
                </a:solidFill>
              </a:rPr>
              <a:t> </a:t>
            </a:r>
            <a:r>
              <a:rPr lang="sv-SE" dirty="0">
                <a:solidFill>
                  <a:srgbClr val="FFFFFF"/>
                </a:solidFill>
              </a:rPr>
              <a:t>försvinner i samband med </a:t>
            </a:r>
            <a:r>
              <a:rPr lang="ar-SA" dirty="0">
                <a:solidFill>
                  <a:srgbClr val="FFFFFF"/>
                </a:solidFill>
              </a:rPr>
              <a:t> </a:t>
            </a:r>
            <a:r>
              <a:rPr lang="ar-SA" sz="2600" dirty="0">
                <a:solidFill>
                  <a:srgbClr val="FFFFFF"/>
                </a:solidFill>
              </a:rPr>
              <a:t>لِ</a:t>
            </a:r>
            <a:r>
              <a:rPr lang="ar-SA" dirty="0">
                <a:solidFill>
                  <a:srgbClr val="FFFFFF"/>
                </a:solidFill>
              </a:rPr>
              <a:t> </a:t>
            </a:r>
            <a:r>
              <a:rPr lang="sv-SE" dirty="0">
                <a:solidFill>
                  <a:srgbClr val="FFFFFF"/>
                </a:solidFill>
              </a:rPr>
              <a:t>dvs</a:t>
            </a:r>
            <a:r>
              <a:rPr lang="ar-SA" dirty="0">
                <a:solidFill>
                  <a:srgbClr val="FFFFFF"/>
                </a:solidFill>
              </a:rPr>
              <a:t>          </a:t>
            </a:r>
            <a:r>
              <a:rPr lang="sv-SE" dirty="0">
                <a:solidFill>
                  <a:srgbClr val="FFFFFF"/>
                </a:solidFill>
              </a:rPr>
              <a:t> </a:t>
            </a:r>
            <a:r>
              <a:rPr lang="ar-SA" dirty="0">
                <a:solidFill>
                  <a:srgbClr val="FFFFFF"/>
                </a:solidFill>
              </a:rPr>
              <a:t>  </a:t>
            </a:r>
            <a:r>
              <a:rPr lang="ar-SA" sz="2600" dirty="0">
                <a:solidFill>
                  <a:srgbClr val="FFFFFF"/>
                </a:solidFill>
              </a:rPr>
              <a:t>ل</a:t>
            </a:r>
            <a:r>
              <a:rPr lang="ar-SA" sz="2600" dirty="0">
                <a:solidFill>
                  <a:schemeClr val="tx1"/>
                </a:solidFill>
              </a:rPr>
              <a:t>ِ  + </a:t>
            </a:r>
            <a:r>
              <a:rPr lang="ar-SA" sz="2600" dirty="0"/>
              <a:t>ا</a:t>
            </a:r>
            <a:r>
              <a:rPr lang="ar-SA" sz="2600" dirty="0">
                <a:solidFill>
                  <a:schemeClr val="tx1"/>
                </a:solidFill>
              </a:rPr>
              <a:t>لْ = لِلْ    </a:t>
            </a:r>
          </a:p>
          <a:p>
            <a:pPr marL="0" indent="0">
              <a:buNone/>
            </a:pPr>
            <a:endParaRPr lang="ar-SA" dirty="0">
              <a:solidFill>
                <a:srgbClr val="FFFFFF"/>
              </a:solidFill>
            </a:endParaRPr>
          </a:p>
          <a:p>
            <a:pPr marL="0" indent="0">
              <a:buNone/>
            </a:pPr>
            <a:r>
              <a:rPr lang="ar-SA" sz="2600" dirty="0">
                <a:solidFill>
                  <a:srgbClr val="FFFFFF"/>
                </a:solidFill>
              </a:rPr>
              <a:t>هذا القلمُ لِلْمُدرسِ</a:t>
            </a:r>
            <a:r>
              <a:rPr lang="sv-SE" sz="2600" dirty="0">
                <a:solidFill>
                  <a:srgbClr val="FFFFFF"/>
                </a:solidFill>
              </a:rPr>
              <a:t>     </a:t>
            </a:r>
            <a:r>
              <a:rPr lang="sv-SE" dirty="0">
                <a:solidFill>
                  <a:srgbClr val="00B050"/>
                </a:solidFill>
              </a:rPr>
              <a:t>Korrekt                 </a:t>
            </a:r>
            <a:endParaRPr lang="ar-SA" dirty="0">
              <a:solidFill>
                <a:srgbClr val="00B050"/>
              </a:solidFill>
            </a:endParaRPr>
          </a:p>
          <a:p>
            <a:pPr marL="0" indent="0">
              <a:buNone/>
            </a:pPr>
            <a:r>
              <a:rPr lang="ar-SA" sz="2600" dirty="0">
                <a:solidFill>
                  <a:srgbClr val="FFFFFF"/>
                </a:solidFill>
              </a:rPr>
              <a:t>هذا القلمُ </a:t>
            </a:r>
            <a:r>
              <a:rPr lang="ar-SA" sz="2600" dirty="0" err="1">
                <a:solidFill>
                  <a:srgbClr val="FFFFFF"/>
                </a:solidFill>
              </a:rPr>
              <a:t>لالْمدرس</a:t>
            </a:r>
            <a:r>
              <a:rPr lang="ar-SA" dirty="0">
                <a:solidFill>
                  <a:srgbClr val="FFFFFF"/>
                </a:solidFill>
              </a:rPr>
              <a:t>)</a:t>
            </a:r>
            <a:r>
              <a:rPr lang="sv-SE" dirty="0">
                <a:solidFill>
                  <a:srgbClr val="FFFFFF"/>
                </a:solidFill>
              </a:rPr>
              <a:t>)  </a:t>
            </a:r>
            <a:r>
              <a:rPr lang="sv-SE" dirty="0">
                <a:solidFill>
                  <a:srgbClr val="FF0000"/>
                </a:solidFill>
              </a:rPr>
              <a:t>Felaktigt</a:t>
            </a:r>
          </a:p>
          <a:p>
            <a:endParaRPr lang="sv-SE" dirty="0"/>
          </a:p>
        </p:txBody>
      </p:sp>
      <p:sp>
        <p:nvSpPr>
          <p:cNvPr id="4" name="Slide Number Placeholder 3">
            <a:extLst>
              <a:ext uri="{FF2B5EF4-FFF2-40B4-BE49-F238E27FC236}">
                <a16:creationId xmlns:a16="http://schemas.microsoft.com/office/drawing/2014/main" id="{72D22B66-6E29-4969-ABAE-10B614B5B074}"/>
              </a:ext>
            </a:extLst>
          </p:cNvPr>
          <p:cNvSpPr>
            <a:spLocks noGrp="1"/>
          </p:cNvSpPr>
          <p:nvPr>
            <p:ph type="sldNum" sz="quarter" idx="12"/>
          </p:nvPr>
        </p:nvSpPr>
        <p:spPr/>
        <p:txBody>
          <a:bodyPr/>
          <a:lstStyle/>
          <a:p>
            <a:fld id="{177D6179-9D4F-9247-ABDE-D082469CF89C}" type="slidenum">
              <a:rPr lang="sv-SE" smtClean="0"/>
              <a:t>47</a:t>
            </a:fld>
            <a:endParaRPr lang="sv-SE"/>
          </a:p>
        </p:txBody>
      </p:sp>
      <p:sp>
        <p:nvSpPr>
          <p:cNvPr id="5" name="Arrow: Right 4">
            <a:extLst>
              <a:ext uri="{FF2B5EF4-FFF2-40B4-BE49-F238E27FC236}">
                <a16:creationId xmlns:a16="http://schemas.microsoft.com/office/drawing/2014/main" id="{ABF3F54D-E3AB-4234-875D-17576DE1B222}"/>
              </a:ext>
            </a:extLst>
          </p:cNvPr>
          <p:cNvSpPr/>
          <p:nvPr/>
        </p:nvSpPr>
        <p:spPr>
          <a:xfrm>
            <a:off x="8150859" y="3838575"/>
            <a:ext cx="774065" cy="369392"/>
          </a:xfrm>
          <a:prstGeom prst="rightArrow">
            <a:avLst/>
          </a:prstGeom>
          <a:solidFill>
            <a:srgbClr val="B22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D76B7BCC-C367-4B99-B3A3-C6F947E9C6D0}"/>
              </a:ext>
            </a:extLst>
          </p:cNvPr>
          <p:cNvSpPr/>
          <p:nvPr/>
        </p:nvSpPr>
        <p:spPr>
          <a:xfrm>
            <a:off x="4584206" y="4595676"/>
            <a:ext cx="3503930" cy="1295400"/>
          </a:xfrm>
          <a:prstGeom prst="roundRect">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I namnet </a:t>
            </a:r>
            <a:r>
              <a:rPr lang="ar-SA" dirty="0"/>
              <a:t>الله</a:t>
            </a:r>
            <a:r>
              <a:rPr lang="sv-SE" dirty="0"/>
              <a:t>, så behöver man inte lägga till </a:t>
            </a:r>
            <a:r>
              <a:rPr lang="ar-SA" dirty="0"/>
              <a:t>لِ</a:t>
            </a:r>
            <a:r>
              <a:rPr lang="sv-SE" dirty="0"/>
              <a:t>, utan här tar man bort bara (</a:t>
            </a:r>
            <a:r>
              <a:rPr lang="ar-SA" dirty="0"/>
              <a:t>ا</a:t>
            </a:r>
            <a:r>
              <a:rPr lang="sv-SE" dirty="0"/>
              <a:t>) istället.</a:t>
            </a:r>
          </a:p>
          <a:p>
            <a:pPr algn="ctr"/>
            <a:r>
              <a:rPr lang="ar-SA" sz="2400" dirty="0"/>
              <a:t>اللهُ</a:t>
            </a:r>
            <a:r>
              <a:rPr lang="sv-SE" dirty="0"/>
              <a:t> </a:t>
            </a:r>
            <a:r>
              <a:rPr lang="sv-SE" sz="2400" dirty="0"/>
              <a:t>&gt;</a:t>
            </a:r>
            <a:r>
              <a:rPr lang="sv-SE" dirty="0"/>
              <a:t> </a:t>
            </a:r>
            <a:r>
              <a:rPr lang="ar-SA" sz="2400" dirty="0"/>
              <a:t>لِلهِ</a:t>
            </a:r>
            <a:endParaRPr lang="sv-SE" dirty="0"/>
          </a:p>
        </p:txBody>
      </p:sp>
    </p:spTree>
    <p:extLst>
      <p:ext uri="{BB962C8B-B14F-4D97-AF65-F5344CB8AC3E}">
        <p14:creationId xmlns:p14="http://schemas.microsoft.com/office/powerpoint/2010/main" val="2167937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12FC242-2F0D-4198-ACEC-C9F4F655ED70}"/>
              </a:ext>
            </a:extLst>
          </p:cNvPr>
          <p:cNvSpPr>
            <a:spLocks noGrp="1"/>
          </p:cNvSpPr>
          <p:nvPr>
            <p:ph type="ctrTitle"/>
          </p:nvPr>
        </p:nvSpPr>
        <p:spPr/>
        <p:txBody>
          <a:bodyPr/>
          <a:lstStyle/>
          <a:p>
            <a:r>
              <a:rPr lang="sv-SE" dirty="0"/>
              <a:t>Lektion 7</a:t>
            </a:r>
          </a:p>
        </p:txBody>
      </p:sp>
      <p:sp>
        <p:nvSpPr>
          <p:cNvPr id="8" name="Underrubrik 7">
            <a:extLst>
              <a:ext uri="{FF2B5EF4-FFF2-40B4-BE49-F238E27FC236}">
                <a16:creationId xmlns:a16="http://schemas.microsoft.com/office/drawing/2014/main" id="{BF0C2F0D-39BE-46ED-9989-988CA17F516B}"/>
              </a:ext>
            </a:extLst>
          </p:cNvPr>
          <p:cNvSpPr>
            <a:spLocks noGrp="1"/>
          </p:cNvSpPr>
          <p:nvPr>
            <p:ph type="subTitle" idx="1"/>
          </p:nvPr>
        </p:nvSpPr>
        <p:spPr/>
        <p:txBody>
          <a:bodyPr>
            <a:normAutofit/>
          </a:bodyPr>
          <a:lstStyle/>
          <a:p>
            <a:r>
              <a:rPr lang="sv-SE" dirty="0"/>
              <a:t>Feminina ord </a:t>
            </a:r>
          </a:p>
          <a:p>
            <a:r>
              <a:rPr lang="sv-SE" dirty="0"/>
              <a:t>Del 2</a:t>
            </a:r>
          </a:p>
        </p:txBody>
      </p:sp>
      <p:sp>
        <p:nvSpPr>
          <p:cNvPr id="4" name="Platshållare för bildnummer 3">
            <a:extLst>
              <a:ext uri="{FF2B5EF4-FFF2-40B4-BE49-F238E27FC236}">
                <a16:creationId xmlns:a16="http://schemas.microsoft.com/office/drawing/2014/main" id="{BF1D7289-BE83-4072-A42B-88B2E7D8948D}"/>
              </a:ext>
            </a:extLst>
          </p:cNvPr>
          <p:cNvSpPr>
            <a:spLocks noGrp="1"/>
          </p:cNvSpPr>
          <p:nvPr>
            <p:ph type="sldNum" sz="quarter" idx="12"/>
          </p:nvPr>
        </p:nvSpPr>
        <p:spPr/>
        <p:txBody>
          <a:bodyPr/>
          <a:lstStyle/>
          <a:p>
            <a:fld id="{177D6179-9D4F-9247-ABDE-D082469CF89C}" type="slidenum">
              <a:rPr lang="sv-SE" smtClean="0"/>
              <a:t>48</a:t>
            </a:fld>
            <a:endParaRPr lang="sv-SE"/>
          </a:p>
        </p:txBody>
      </p:sp>
    </p:spTree>
    <p:extLst>
      <p:ext uri="{BB962C8B-B14F-4D97-AF65-F5344CB8AC3E}">
        <p14:creationId xmlns:p14="http://schemas.microsoft.com/office/powerpoint/2010/main" val="3660317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9EC82F-40E1-4CC4-8659-2893EBB4A955}"/>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F7A94D10-AF92-409E-B89F-EE1E5206F9CD}"/>
              </a:ext>
            </a:extLst>
          </p:cNvPr>
          <p:cNvSpPr>
            <a:spLocks noGrp="1"/>
          </p:cNvSpPr>
          <p:nvPr>
            <p:ph idx="1"/>
          </p:nvPr>
        </p:nvSpPr>
        <p:spPr>
          <a:xfrm>
            <a:off x="304800" y="2200275"/>
            <a:ext cx="10868025" cy="4031192"/>
          </a:xfrm>
        </p:spPr>
        <p:txBody>
          <a:bodyPr>
            <a:normAutofit/>
          </a:bodyPr>
          <a:lstStyle/>
          <a:p>
            <a:pPr marL="0" indent="0">
              <a:buNone/>
            </a:pPr>
            <a:r>
              <a:rPr lang="sv-SE" dirty="0">
                <a:solidFill>
                  <a:srgbClr val="FFFFFF"/>
                </a:solidFill>
              </a:rPr>
              <a:t>Denna lektion är mycket kort och är därmed ett bra tillfälle för studenten att repetera tidigare lektioner och regler. Vi kommer att diskutera </a:t>
            </a:r>
            <a:r>
              <a:rPr lang="ar-SA" sz="2600" dirty="0">
                <a:solidFill>
                  <a:srgbClr val="FFFFFF"/>
                </a:solidFill>
              </a:rPr>
              <a:t>تِلْكَ</a:t>
            </a:r>
            <a:r>
              <a:rPr lang="sv-SE" sz="2600" dirty="0">
                <a:solidFill>
                  <a:srgbClr val="FFFFFF"/>
                </a:solidFill>
              </a:rPr>
              <a:t>, och </a:t>
            </a:r>
            <a:r>
              <a:rPr lang="sv-SE" dirty="0">
                <a:solidFill>
                  <a:srgbClr val="FFFFFF"/>
                </a:solidFill>
              </a:rPr>
              <a:t>öva lite till med feminina ord</a:t>
            </a:r>
            <a:r>
              <a:rPr lang="sv-SE" sz="2600" dirty="0">
                <a:solidFill>
                  <a:srgbClr val="FFFFFF"/>
                </a:solidFill>
              </a:rPr>
              <a:t>.</a:t>
            </a:r>
            <a:endParaRPr lang="sv-SE" dirty="0">
              <a:solidFill>
                <a:srgbClr val="FFFFFF"/>
              </a:solidFill>
            </a:endParaRPr>
          </a:p>
          <a:p>
            <a:endParaRPr lang="sv-SE" dirty="0">
              <a:solidFill>
                <a:srgbClr val="FFFFFF"/>
              </a:solidFill>
            </a:endParaRPr>
          </a:p>
          <a:p>
            <a:pPr marL="0" indent="0">
              <a:buNone/>
            </a:pPr>
            <a:r>
              <a:rPr lang="sv-SE" dirty="0">
                <a:solidFill>
                  <a:srgbClr val="FFFFFF"/>
                </a:solidFill>
              </a:rPr>
              <a:t>          </a:t>
            </a:r>
            <a:endParaRPr lang="ar-SA" dirty="0">
              <a:solidFill>
                <a:srgbClr val="FFFFFF"/>
              </a:solidFill>
            </a:endParaRPr>
          </a:p>
        </p:txBody>
      </p:sp>
      <p:sp>
        <p:nvSpPr>
          <p:cNvPr id="4" name="Platshållare för bildnummer 3">
            <a:extLst>
              <a:ext uri="{FF2B5EF4-FFF2-40B4-BE49-F238E27FC236}">
                <a16:creationId xmlns:a16="http://schemas.microsoft.com/office/drawing/2014/main" id="{368BBEAF-E14C-48BC-88D5-D4C756462E44}"/>
              </a:ext>
            </a:extLst>
          </p:cNvPr>
          <p:cNvSpPr>
            <a:spLocks noGrp="1"/>
          </p:cNvSpPr>
          <p:nvPr>
            <p:ph type="sldNum" sz="quarter" idx="12"/>
          </p:nvPr>
        </p:nvSpPr>
        <p:spPr/>
        <p:txBody>
          <a:bodyPr/>
          <a:lstStyle/>
          <a:p>
            <a:fld id="{177D6179-9D4F-9247-ABDE-D082469CF89C}" type="slidenum">
              <a:rPr lang="sv-SE" smtClean="0"/>
              <a:t>49</a:t>
            </a:fld>
            <a:endParaRPr lang="sv-SE"/>
          </a:p>
        </p:txBody>
      </p:sp>
    </p:spTree>
    <p:extLst>
      <p:ext uri="{BB962C8B-B14F-4D97-AF65-F5344CB8AC3E}">
        <p14:creationId xmlns:p14="http://schemas.microsoft.com/office/powerpoint/2010/main" val="83817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p:txBody>
          <a:bodyPr/>
          <a:lstStyle/>
          <a:p>
            <a:r>
              <a:rPr lang="sv-SE" dirty="0"/>
              <a:t>Arabiska ord kan delas in i 3 kategorier, (1) </a:t>
            </a:r>
          </a:p>
        </p:txBody>
      </p:sp>
      <p:sp>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121920" y="2032001"/>
            <a:ext cx="11948160" cy="3637279"/>
          </a:xfrm>
        </p:spPr>
        <p:txBody>
          <a:bodyPr>
            <a:normAutofit fontScale="85000" lnSpcReduction="20000"/>
          </a:bodyPr>
          <a:lstStyle/>
          <a:p>
            <a:pPr marL="0" indent="0">
              <a:buNone/>
            </a:pPr>
            <a:r>
              <a:rPr lang="sv-SE" dirty="0">
                <a:solidFill>
                  <a:srgbClr val="FFFFFF"/>
                </a:solidFill>
              </a:rPr>
              <a:t> </a:t>
            </a:r>
            <a:r>
              <a:rPr lang="sv-SE" u="sng" dirty="0">
                <a:solidFill>
                  <a:srgbClr val="FFFFFF"/>
                </a:solidFill>
              </a:rPr>
              <a:t>Samtliga</a:t>
            </a:r>
            <a:r>
              <a:rPr lang="sv-SE" dirty="0">
                <a:solidFill>
                  <a:srgbClr val="FFFFFF"/>
                </a:solidFill>
              </a:rPr>
              <a:t> ord </a:t>
            </a:r>
            <a:r>
              <a:rPr lang="ar-SA" sz="3400" dirty="0">
                <a:solidFill>
                  <a:srgbClr val="FFFFFF"/>
                </a:solidFill>
              </a:rPr>
              <a:t>كَلِمَة</a:t>
            </a:r>
            <a:r>
              <a:rPr lang="sv-SE" dirty="0">
                <a:solidFill>
                  <a:srgbClr val="FFFFFF"/>
                </a:solidFill>
              </a:rPr>
              <a:t> på arabiska kan delas in 3 ordklasser:</a:t>
            </a:r>
          </a:p>
          <a:p>
            <a:endParaRPr lang="sv-SE" dirty="0">
              <a:solidFill>
                <a:srgbClr val="FFFFFF"/>
              </a:solidFill>
            </a:endParaRPr>
          </a:p>
          <a:p>
            <a:pPr marL="0" indent="0">
              <a:buNone/>
            </a:pPr>
            <a:r>
              <a:rPr lang="sv-SE" dirty="0">
                <a:solidFill>
                  <a:srgbClr val="FFFFFF"/>
                </a:solidFill>
              </a:rPr>
              <a:t>1. </a:t>
            </a:r>
            <a:r>
              <a:rPr lang="sv-SE" dirty="0">
                <a:solidFill>
                  <a:srgbClr val="0070C0"/>
                </a:solidFill>
              </a:rPr>
              <a:t>Nomen</a:t>
            </a:r>
            <a:r>
              <a:rPr lang="sv-SE" baseline="50000" dirty="0">
                <a:solidFill>
                  <a:srgbClr val="0070C0"/>
                </a:solidFill>
              </a:rPr>
              <a:t>1</a:t>
            </a:r>
            <a:r>
              <a:rPr lang="sv-SE" dirty="0">
                <a:solidFill>
                  <a:srgbClr val="FFFFFF"/>
                </a:solidFill>
              </a:rPr>
              <a:t> </a:t>
            </a:r>
            <a:r>
              <a:rPr lang="ar-SA" sz="3400" dirty="0">
                <a:solidFill>
                  <a:srgbClr val="FFFFFF"/>
                </a:solidFill>
              </a:rPr>
              <a:t>اِسْمٌ</a:t>
            </a:r>
            <a:r>
              <a:rPr lang="sv-SE" dirty="0">
                <a:solidFill>
                  <a:srgbClr val="FFFFFF"/>
                </a:solidFill>
              </a:rPr>
              <a:t> är ett ord som har en betydelse, utan att ha anknytning till tid, t.ex. </a:t>
            </a:r>
            <a:r>
              <a:rPr lang="ar-SA" sz="3400" dirty="0">
                <a:solidFill>
                  <a:srgbClr val="FFFFFF"/>
                </a:solidFill>
              </a:rPr>
              <a:t>كِتابٌ</a:t>
            </a:r>
            <a:r>
              <a:rPr lang="sv-SE" dirty="0">
                <a:solidFill>
                  <a:srgbClr val="FFFFFF"/>
                </a:solidFill>
              </a:rPr>
              <a:t> (bok). </a:t>
            </a:r>
          </a:p>
          <a:p>
            <a:pPr marL="0" indent="0">
              <a:buNone/>
            </a:pPr>
            <a:endParaRPr lang="sv-SE" dirty="0">
              <a:solidFill>
                <a:srgbClr val="FFFFFF"/>
              </a:solidFill>
            </a:endParaRPr>
          </a:p>
          <a:p>
            <a:pPr marL="0" indent="0">
              <a:buNone/>
            </a:pPr>
            <a:r>
              <a:rPr lang="sv-SE" dirty="0">
                <a:solidFill>
                  <a:srgbClr val="FFFFFF"/>
                </a:solidFill>
              </a:rPr>
              <a:t>2. </a:t>
            </a:r>
            <a:r>
              <a:rPr lang="sv-SE" dirty="0">
                <a:solidFill>
                  <a:srgbClr val="FFFF00"/>
                </a:solidFill>
              </a:rPr>
              <a:t>Verb</a:t>
            </a:r>
            <a:r>
              <a:rPr lang="sv-SE" dirty="0">
                <a:solidFill>
                  <a:srgbClr val="FFFFFF"/>
                </a:solidFill>
              </a:rPr>
              <a:t> </a:t>
            </a:r>
            <a:r>
              <a:rPr lang="ar-SA" sz="3400" dirty="0">
                <a:solidFill>
                  <a:srgbClr val="FFFFFF"/>
                </a:solidFill>
              </a:rPr>
              <a:t>فِعْلٌ</a:t>
            </a:r>
            <a:r>
              <a:rPr lang="sv-SE" dirty="0">
                <a:solidFill>
                  <a:srgbClr val="FFFFFF"/>
                </a:solidFill>
              </a:rPr>
              <a:t>  är ett ord som har en betydelse, och har anknytning till tid, t.ex. </a:t>
            </a:r>
            <a:r>
              <a:rPr lang="ar-SA" sz="3400" dirty="0">
                <a:solidFill>
                  <a:srgbClr val="FFFFFF"/>
                </a:solidFill>
              </a:rPr>
              <a:t>ذَهَبَ</a:t>
            </a:r>
            <a:r>
              <a:rPr lang="sv-SE" dirty="0">
                <a:solidFill>
                  <a:srgbClr val="FFFFFF"/>
                </a:solidFill>
              </a:rPr>
              <a:t> (han gick)</a:t>
            </a:r>
          </a:p>
          <a:p>
            <a:pPr marL="0" indent="0">
              <a:buNone/>
            </a:pPr>
            <a:endParaRPr lang="sv-SE" dirty="0">
              <a:solidFill>
                <a:srgbClr val="FFFFFF"/>
              </a:solidFill>
            </a:endParaRPr>
          </a:p>
          <a:p>
            <a:pPr marL="0" indent="0">
              <a:buNone/>
            </a:pPr>
            <a:r>
              <a:rPr lang="sv-SE" dirty="0">
                <a:solidFill>
                  <a:srgbClr val="FFFFFF"/>
                </a:solidFill>
              </a:rPr>
              <a:t>3. </a:t>
            </a:r>
            <a:r>
              <a:rPr lang="sv-SE" dirty="0">
                <a:solidFill>
                  <a:srgbClr val="92D050"/>
                </a:solidFill>
              </a:rPr>
              <a:t>Partikel</a:t>
            </a:r>
            <a:r>
              <a:rPr lang="sv-SE" dirty="0">
                <a:solidFill>
                  <a:srgbClr val="FFFFFF"/>
                </a:solidFill>
              </a:rPr>
              <a:t> </a:t>
            </a:r>
            <a:r>
              <a:rPr lang="ar-SA" sz="3400" dirty="0">
                <a:solidFill>
                  <a:srgbClr val="FFFFFF"/>
                </a:solidFill>
              </a:rPr>
              <a:t>حَرْفٌ</a:t>
            </a:r>
            <a:r>
              <a:rPr lang="sv-SE" dirty="0">
                <a:solidFill>
                  <a:srgbClr val="FFFFFF"/>
                </a:solidFill>
              </a:rPr>
              <a:t> är ett ord som inte har någon betydelse i sig själv, men som får en betydelse tillsammans med andra ord, t.ex. </a:t>
            </a:r>
            <a:r>
              <a:rPr lang="ar-SA" sz="2800" dirty="0">
                <a:solidFill>
                  <a:srgbClr val="FFFFFF"/>
                </a:solidFill>
              </a:rPr>
              <a:t>إلى</a:t>
            </a:r>
            <a:r>
              <a:rPr lang="sv-SE" dirty="0">
                <a:solidFill>
                  <a:srgbClr val="FFFFFF"/>
                </a:solidFill>
              </a:rPr>
              <a:t> som betyder ”till”.</a:t>
            </a:r>
          </a:p>
          <a:p>
            <a:pPr marL="0" indent="0">
              <a:buNone/>
            </a:pPr>
            <a:r>
              <a:rPr lang="sv-SE" dirty="0">
                <a:solidFill>
                  <a:srgbClr val="FFFFFF"/>
                </a:solidFill>
              </a:rPr>
              <a:t>&gt;Dessa tre sorters ord i kombination bildar en mening </a:t>
            </a:r>
            <a:r>
              <a:rPr lang="ar-SA" sz="3400" dirty="0">
                <a:solidFill>
                  <a:srgbClr val="FFFFFF"/>
                </a:solidFill>
              </a:rPr>
              <a:t>جُمْلَة</a:t>
            </a:r>
            <a:r>
              <a:rPr lang="sv-SE" dirty="0">
                <a:solidFill>
                  <a:srgbClr val="FFFFFF"/>
                </a:solidFill>
              </a:rPr>
              <a:t> t.ex.</a:t>
            </a:r>
            <a:r>
              <a:rPr lang="ar-SA" sz="3400" dirty="0">
                <a:solidFill>
                  <a:srgbClr val="FFFF00"/>
                </a:solidFill>
              </a:rPr>
              <a:t>ذَهَبَ</a:t>
            </a:r>
            <a:r>
              <a:rPr lang="ar-SA" sz="3400" dirty="0">
                <a:solidFill>
                  <a:srgbClr val="FFFFFF"/>
                </a:solidFill>
              </a:rPr>
              <a:t> </a:t>
            </a:r>
            <a:r>
              <a:rPr lang="ar-SA" sz="3400" dirty="0">
                <a:solidFill>
                  <a:srgbClr val="0070C0"/>
                </a:solidFill>
              </a:rPr>
              <a:t>خالِدٌ</a:t>
            </a:r>
            <a:r>
              <a:rPr lang="ar-SA" sz="3400" dirty="0"/>
              <a:t> </a:t>
            </a:r>
            <a:r>
              <a:rPr lang="ar-SA" sz="3400" dirty="0">
                <a:solidFill>
                  <a:srgbClr val="92D050"/>
                </a:solidFill>
              </a:rPr>
              <a:t>إلى</a:t>
            </a:r>
            <a:r>
              <a:rPr lang="ar-SA" sz="3400" dirty="0">
                <a:solidFill>
                  <a:srgbClr val="FFFFFF"/>
                </a:solidFill>
              </a:rPr>
              <a:t> </a:t>
            </a:r>
            <a:r>
              <a:rPr lang="ar-SA" sz="3400" dirty="0">
                <a:solidFill>
                  <a:srgbClr val="0070C0"/>
                </a:solidFill>
              </a:rPr>
              <a:t>البَيْتِ</a:t>
            </a:r>
            <a:r>
              <a:rPr lang="ar-SA" sz="3400" dirty="0"/>
              <a:t> </a:t>
            </a:r>
            <a:endParaRPr lang="sv-SE" sz="3400" dirty="0"/>
          </a:p>
        </p:txBody>
      </p:sp>
      <p:sp>
        <p:nvSpPr>
          <p:cNvPr id="5" name="Platshållare för sidfot 4">
            <a:extLst>
              <a:ext uri="{FF2B5EF4-FFF2-40B4-BE49-F238E27FC236}">
                <a16:creationId xmlns:a16="http://schemas.microsoft.com/office/drawing/2014/main" id="{90EAD44A-297F-49F9-BAAE-DC945FB084B5}"/>
              </a:ext>
            </a:extLst>
          </p:cNvPr>
          <p:cNvSpPr>
            <a:spLocks noGrp="1"/>
          </p:cNvSpPr>
          <p:nvPr>
            <p:ph type="ftr" sz="quarter" idx="11"/>
          </p:nvPr>
        </p:nvSpPr>
        <p:spPr>
          <a:xfrm>
            <a:off x="538080" y="5750560"/>
            <a:ext cx="9613862" cy="1021715"/>
          </a:xfrm>
        </p:spPr>
        <p:txBody>
          <a:bodyPr/>
          <a:lstStyle/>
          <a:p>
            <a:r>
              <a:rPr lang="sv-SE" dirty="0">
                <a:solidFill>
                  <a:srgbClr val="FFFFFF"/>
                </a:solidFill>
              </a:rPr>
              <a:t>1- </a:t>
            </a:r>
            <a:r>
              <a:rPr lang="sv-SE" sz="1400" dirty="0">
                <a:solidFill>
                  <a:srgbClr val="FFFFFF"/>
                </a:solidFill>
              </a:rPr>
              <a:t>Nomen är en grammatisk term som omfattar flera ordklasser med liknande egenskaper.  </a:t>
            </a:r>
          </a:p>
          <a:p>
            <a:r>
              <a:rPr lang="sv-SE" sz="1400" dirty="0">
                <a:solidFill>
                  <a:srgbClr val="FFFFFF"/>
                </a:solidFill>
              </a:rPr>
              <a:t>Se Svenska Akademiens ordbok.</a:t>
            </a:r>
          </a:p>
          <a:p>
            <a:endParaRPr lang="sv-SE" dirty="0">
              <a:solidFill>
                <a:srgbClr val="FFFFFF"/>
              </a:solidFill>
            </a:endParaRPr>
          </a:p>
          <a:p>
            <a:r>
              <a:rPr lang="sv-SE" sz="1400" dirty="0">
                <a:solidFill>
                  <a:srgbClr val="FFFFFF"/>
                </a:solidFill>
              </a:rPr>
              <a:t>Att översätta </a:t>
            </a:r>
            <a:r>
              <a:rPr lang="ar-SA" sz="2400" dirty="0">
                <a:solidFill>
                  <a:srgbClr val="FFFFFF"/>
                </a:solidFill>
              </a:rPr>
              <a:t>اسم</a:t>
            </a:r>
            <a:r>
              <a:rPr lang="sv-SE" sz="1400" dirty="0">
                <a:solidFill>
                  <a:srgbClr val="FFFFFF"/>
                </a:solidFill>
              </a:rPr>
              <a:t> till substantiv är en felaktig översättning, då </a:t>
            </a:r>
            <a:r>
              <a:rPr lang="ar-SA" sz="2400" dirty="0">
                <a:solidFill>
                  <a:srgbClr val="FFFFFF"/>
                </a:solidFill>
              </a:rPr>
              <a:t>اسم</a:t>
            </a:r>
            <a:r>
              <a:rPr lang="sv-SE" sz="1400" dirty="0">
                <a:solidFill>
                  <a:srgbClr val="FFFFFF"/>
                </a:solidFill>
              </a:rPr>
              <a:t> på arabiska omfattar flera ordklasser till skillnad från svenskans ”substantiv”.</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fld id="{177D6179-9D4F-9247-ABDE-D082469CF89C}" type="slidenum">
              <a:rPr lang="sv-SE" smtClean="0"/>
              <a:t>5</a:t>
            </a:fld>
            <a:endParaRPr lang="sv-SE"/>
          </a:p>
        </p:txBody>
      </p:sp>
      <p:cxnSp>
        <p:nvCxnSpPr>
          <p:cNvPr id="7" name="Rak koppling 6">
            <a:extLst>
              <a:ext uri="{FF2B5EF4-FFF2-40B4-BE49-F238E27FC236}">
                <a16:creationId xmlns:a16="http://schemas.microsoft.com/office/drawing/2014/main" id="{B070C150-388F-403B-9654-E9BDB13C57ED}"/>
              </a:ext>
            </a:extLst>
          </p:cNvPr>
          <p:cNvCxnSpPr>
            <a:cxnSpLocks/>
          </p:cNvCxnSpPr>
          <p:nvPr/>
        </p:nvCxnSpPr>
        <p:spPr>
          <a:xfrm flipH="1">
            <a:off x="0" y="5588000"/>
            <a:ext cx="12192000" cy="0"/>
          </a:xfrm>
          <a:prstGeom prst="line">
            <a:avLst/>
          </a:prstGeom>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27505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35954D-6D45-4711-AE6F-D516A56175FB}"/>
              </a:ext>
            </a:extLst>
          </p:cNvPr>
          <p:cNvSpPr>
            <a:spLocks noGrp="1"/>
          </p:cNvSpPr>
          <p:nvPr>
            <p:ph type="title"/>
          </p:nvPr>
        </p:nvSpPr>
        <p:spPr/>
        <p:txBody>
          <a:bodyPr/>
          <a:lstStyle/>
          <a:p>
            <a:r>
              <a:rPr lang="ar-SA" dirty="0"/>
              <a:t>ذلِكَ</a:t>
            </a:r>
            <a:r>
              <a:rPr lang="sv-SE" dirty="0"/>
              <a:t> &amp; </a:t>
            </a:r>
            <a:r>
              <a:rPr lang="ar-SA" dirty="0"/>
              <a:t>تِلْكَ</a:t>
            </a:r>
            <a:endParaRPr lang="sv-SE" dirty="0"/>
          </a:p>
        </p:txBody>
      </p:sp>
      <p:sp>
        <p:nvSpPr>
          <p:cNvPr id="3" name="Platshållare för innehåll 2">
            <a:extLst>
              <a:ext uri="{FF2B5EF4-FFF2-40B4-BE49-F238E27FC236}">
                <a16:creationId xmlns:a16="http://schemas.microsoft.com/office/drawing/2014/main" id="{3455ED98-AECE-4B92-AD88-6EEDD44A2886}"/>
              </a:ext>
            </a:extLst>
          </p:cNvPr>
          <p:cNvSpPr>
            <a:spLocks noGrp="1"/>
          </p:cNvSpPr>
          <p:nvPr>
            <p:ph idx="1"/>
          </p:nvPr>
        </p:nvSpPr>
        <p:spPr>
          <a:xfrm>
            <a:off x="180975" y="2133600"/>
            <a:ext cx="11363325" cy="4429125"/>
          </a:xfrm>
        </p:spPr>
        <p:txBody>
          <a:bodyPr/>
          <a:lstStyle/>
          <a:p>
            <a:pPr marL="0" indent="0">
              <a:buNone/>
            </a:pPr>
            <a:r>
              <a:rPr lang="sv-SE" dirty="0">
                <a:solidFill>
                  <a:srgbClr val="FFFFFF"/>
                </a:solidFill>
              </a:rPr>
              <a:t>Den </a:t>
            </a:r>
            <a:r>
              <a:rPr lang="sv-SE" dirty="0">
                <a:solidFill>
                  <a:srgbClr val="7030A0"/>
                </a:solidFill>
              </a:rPr>
              <a:t>feminina</a:t>
            </a:r>
            <a:r>
              <a:rPr lang="sv-SE" dirty="0">
                <a:solidFill>
                  <a:srgbClr val="FFFFFF"/>
                </a:solidFill>
              </a:rPr>
              <a:t> motsvarigheten till </a:t>
            </a:r>
            <a:r>
              <a:rPr lang="ar-SA" sz="2600" dirty="0">
                <a:solidFill>
                  <a:srgbClr val="2470CC"/>
                </a:solidFill>
              </a:rPr>
              <a:t>ذلك</a:t>
            </a:r>
            <a:r>
              <a:rPr lang="sv-SE" dirty="0">
                <a:solidFill>
                  <a:srgbClr val="FFFFFF"/>
                </a:solidFill>
              </a:rPr>
              <a:t> är </a:t>
            </a:r>
            <a:r>
              <a:rPr lang="ar-SA" sz="2600" dirty="0">
                <a:solidFill>
                  <a:srgbClr val="7030A0"/>
                </a:solidFill>
              </a:rPr>
              <a:t>تِلْكَ</a:t>
            </a:r>
            <a:r>
              <a:rPr lang="sv-SE" sz="2600" dirty="0">
                <a:solidFill>
                  <a:srgbClr val="FFFFFF"/>
                </a:solidFill>
              </a:rPr>
              <a:t>.</a:t>
            </a:r>
          </a:p>
          <a:p>
            <a:pPr marL="0" indent="0">
              <a:buNone/>
            </a:pPr>
            <a:r>
              <a:rPr lang="sv-SE" dirty="0">
                <a:solidFill>
                  <a:srgbClr val="FFFFFF"/>
                </a:solidFill>
              </a:rPr>
              <a:t>Samma betydelse. Samma regler. </a:t>
            </a:r>
            <a:r>
              <a:rPr lang="sv-SE" u="sng" dirty="0">
                <a:solidFill>
                  <a:srgbClr val="FFFFFF"/>
                </a:solidFill>
              </a:rPr>
              <a:t>En skillnad</a:t>
            </a:r>
            <a:r>
              <a:rPr lang="sv-SE" dirty="0">
                <a:solidFill>
                  <a:srgbClr val="FFFFFF"/>
                </a:solidFill>
              </a:rPr>
              <a:t>: genus.</a:t>
            </a:r>
          </a:p>
          <a:p>
            <a:endParaRPr lang="sv-SE" dirty="0">
              <a:solidFill>
                <a:srgbClr val="FFFFFF"/>
              </a:solidFill>
            </a:endParaRPr>
          </a:p>
          <a:p>
            <a:pPr marL="0" indent="0">
              <a:buNone/>
            </a:pPr>
            <a:r>
              <a:rPr lang="sv-SE" u="sng" dirty="0">
                <a:solidFill>
                  <a:srgbClr val="FFFFFF"/>
                </a:solidFill>
              </a:rPr>
              <a:t>Exempel</a:t>
            </a:r>
            <a:r>
              <a:rPr lang="sv-SE" dirty="0">
                <a:solidFill>
                  <a:srgbClr val="FFFFFF"/>
                </a:solidFill>
              </a:rPr>
              <a:t>:</a:t>
            </a:r>
          </a:p>
          <a:p>
            <a:pPr marL="0" indent="0">
              <a:buNone/>
            </a:pPr>
            <a:r>
              <a:rPr lang="ar-SA" dirty="0">
                <a:solidFill>
                  <a:srgbClr val="0070C0"/>
                </a:solidFill>
              </a:rPr>
              <a:t>ذلك</a:t>
            </a:r>
            <a:r>
              <a:rPr lang="ar-SA" dirty="0">
                <a:solidFill>
                  <a:srgbClr val="FFFFFF"/>
                </a:solidFill>
              </a:rPr>
              <a:t> </a:t>
            </a:r>
            <a:r>
              <a:rPr lang="ar-SA" dirty="0">
                <a:solidFill>
                  <a:srgbClr val="0070C0"/>
                </a:solidFill>
              </a:rPr>
              <a:t>بيت</a:t>
            </a:r>
            <a:r>
              <a:rPr lang="ar-SA" dirty="0">
                <a:solidFill>
                  <a:srgbClr val="FFFFFF"/>
                </a:solidFill>
              </a:rPr>
              <a:t> </a:t>
            </a:r>
            <a:r>
              <a:rPr lang="ar-SA" dirty="0">
                <a:solidFill>
                  <a:srgbClr val="7030A0"/>
                </a:solidFill>
              </a:rPr>
              <a:t>وتِلْكَ سيارة</a:t>
            </a:r>
            <a:r>
              <a:rPr lang="ar-SA" dirty="0">
                <a:solidFill>
                  <a:srgbClr val="FFFFFF"/>
                </a:solidFill>
              </a:rPr>
              <a:t>.</a:t>
            </a:r>
            <a:r>
              <a:rPr lang="sv-SE" dirty="0">
                <a:solidFill>
                  <a:srgbClr val="FFFFFF"/>
                </a:solidFill>
              </a:rPr>
              <a:t> – </a:t>
            </a:r>
            <a:r>
              <a:rPr lang="sv-SE" dirty="0">
                <a:solidFill>
                  <a:srgbClr val="0070C0"/>
                </a:solidFill>
              </a:rPr>
              <a:t>Det</a:t>
            </a:r>
            <a:r>
              <a:rPr lang="sv-SE" dirty="0">
                <a:solidFill>
                  <a:srgbClr val="FFFFFF"/>
                </a:solidFill>
              </a:rPr>
              <a:t> </a:t>
            </a:r>
            <a:r>
              <a:rPr lang="sv-SE" dirty="0">
                <a:solidFill>
                  <a:srgbClr val="0070C0"/>
                </a:solidFill>
              </a:rPr>
              <a:t>där</a:t>
            </a:r>
            <a:r>
              <a:rPr lang="sv-SE" dirty="0">
                <a:solidFill>
                  <a:srgbClr val="FFFFFF"/>
                </a:solidFill>
              </a:rPr>
              <a:t> </a:t>
            </a:r>
            <a:r>
              <a:rPr lang="sv-SE" dirty="0">
                <a:solidFill>
                  <a:srgbClr val="0070C0"/>
                </a:solidFill>
              </a:rPr>
              <a:t>är ett hus</a:t>
            </a:r>
            <a:r>
              <a:rPr lang="sv-SE" dirty="0">
                <a:solidFill>
                  <a:srgbClr val="FFFFFF"/>
                </a:solidFill>
              </a:rPr>
              <a:t>, </a:t>
            </a:r>
            <a:r>
              <a:rPr lang="sv-SE" dirty="0">
                <a:solidFill>
                  <a:srgbClr val="7030A0"/>
                </a:solidFill>
              </a:rPr>
              <a:t>och det där är en bil</a:t>
            </a:r>
            <a:r>
              <a:rPr lang="sv-SE" dirty="0">
                <a:solidFill>
                  <a:srgbClr val="FFFFFF"/>
                </a:solidFill>
              </a:rPr>
              <a:t>.</a:t>
            </a:r>
          </a:p>
        </p:txBody>
      </p:sp>
      <p:sp>
        <p:nvSpPr>
          <p:cNvPr id="4" name="Platshållare för bildnummer 3">
            <a:extLst>
              <a:ext uri="{FF2B5EF4-FFF2-40B4-BE49-F238E27FC236}">
                <a16:creationId xmlns:a16="http://schemas.microsoft.com/office/drawing/2014/main" id="{8DCD9798-D7B1-4833-84B6-56FD27682ED7}"/>
              </a:ext>
            </a:extLst>
          </p:cNvPr>
          <p:cNvSpPr>
            <a:spLocks noGrp="1"/>
          </p:cNvSpPr>
          <p:nvPr>
            <p:ph type="sldNum" sz="quarter" idx="12"/>
          </p:nvPr>
        </p:nvSpPr>
        <p:spPr/>
        <p:txBody>
          <a:bodyPr/>
          <a:lstStyle/>
          <a:p>
            <a:fld id="{177D6179-9D4F-9247-ABDE-D082469CF89C}" type="slidenum">
              <a:rPr lang="sv-SE" smtClean="0"/>
              <a:t>50</a:t>
            </a:fld>
            <a:endParaRPr lang="sv-SE"/>
          </a:p>
        </p:txBody>
      </p:sp>
      <p:pic>
        <p:nvPicPr>
          <p:cNvPr id="6" name="Bild 5" descr="Böcker">
            <a:extLst>
              <a:ext uri="{FF2B5EF4-FFF2-40B4-BE49-F238E27FC236}">
                <a16:creationId xmlns:a16="http://schemas.microsoft.com/office/drawing/2014/main" id="{EB7161E9-09DF-4A8E-B27E-BA88851110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9644" y="5406887"/>
            <a:ext cx="914400" cy="914400"/>
          </a:xfrm>
          <a:prstGeom prst="rect">
            <a:avLst/>
          </a:prstGeom>
        </p:spPr>
      </p:pic>
      <p:pic>
        <p:nvPicPr>
          <p:cNvPr id="8" name="Bild 7" descr="Blyertspenna">
            <a:extLst>
              <a:ext uri="{FF2B5EF4-FFF2-40B4-BE49-F238E27FC236}">
                <a16:creationId xmlns:a16="http://schemas.microsoft.com/office/drawing/2014/main" id="{A0A2318C-DC01-4C4F-8CD8-2FF4A350D9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49644" y="5556887"/>
            <a:ext cx="914400" cy="914400"/>
          </a:xfrm>
          <a:prstGeom prst="rect">
            <a:avLst/>
          </a:prstGeom>
        </p:spPr>
      </p:pic>
    </p:spTree>
    <p:extLst>
      <p:ext uri="{BB962C8B-B14F-4D97-AF65-F5344CB8AC3E}">
        <p14:creationId xmlns:p14="http://schemas.microsoft.com/office/powerpoint/2010/main" val="3755623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D6A35-5376-4AAA-A579-67F8B66DFFB7}"/>
              </a:ext>
            </a:extLst>
          </p:cNvPr>
          <p:cNvSpPr>
            <a:spLocks noGrp="1"/>
          </p:cNvSpPr>
          <p:nvPr>
            <p:ph type="ctrTitle"/>
          </p:nvPr>
        </p:nvSpPr>
        <p:spPr/>
        <p:txBody>
          <a:bodyPr/>
          <a:lstStyle/>
          <a:p>
            <a:r>
              <a:rPr lang="sv-SE" dirty="0"/>
              <a:t>Lektion 8</a:t>
            </a:r>
          </a:p>
        </p:txBody>
      </p:sp>
      <p:sp>
        <p:nvSpPr>
          <p:cNvPr id="5" name="Underrubrik 4">
            <a:extLst>
              <a:ext uri="{FF2B5EF4-FFF2-40B4-BE49-F238E27FC236}">
                <a16:creationId xmlns:a16="http://schemas.microsoft.com/office/drawing/2014/main" id="{39A07BF6-EAF8-4F80-B304-F6F4BCB2F128}"/>
              </a:ext>
            </a:extLst>
          </p:cNvPr>
          <p:cNvSpPr>
            <a:spLocks noGrp="1"/>
          </p:cNvSpPr>
          <p:nvPr>
            <p:ph type="subTitle" idx="1"/>
          </p:nvPr>
        </p:nvSpPr>
        <p:spPr/>
        <p:txBody>
          <a:bodyPr/>
          <a:lstStyle/>
          <a:p>
            <a:r>
              <a:rPr lang="sv-SE" dirty="0"/>
              <a:t>Bestämd form &amp; demonstrativa pronomen</a:t>
            </a:r>
          </a:p>
        </p:txBody>
      </p:sp>
      <p:sp>
        <p:nvSpPr>
          <p:cNvPr id="4" name="Platshållare för bildnummer 3">
            <a:extLst>
              <a:ext uri="{FF2B5EF4-FFF2-40B4-BE49-F238E27FC236}">
                <a16:creationId xmlns:a16="http://schemas.microsoft.com/office/drawing/2014/main" id="{4E596268-AD72-46EF-813A-41FAA375AF7C}"/>
              </a:ext>
            </a:extLst>
          </p:cNvPr>
          <p:cNvSpPr>
            <a:spLocks noGrp="1"/>
          </p:cNvSpPr>
          <p:nvPr>
            <p:ph type="sldNum" sz="quarter" idx="12"/>
          </p:nvPr>
        </p:nvSpPr>
        <p:spPr/>
        <p:txBody>
          <a:bodyPr/>
          <a:lstStyle/>
          <a:p>
            <a:fld id="{177D6179-9D4F-9247-ABDE-D082469CF89C}" type="slidenum">
              <a:rPr lang="sv-SE" smtClean="0"/>
              <a:t>51</a:t>
            </a:fld>
            <a:endParaRPr lang="sv-SE"/>
          </a:p>
        </p:txBody>
      </p:sp>
    </p:spTree>
    <p:extLst>
      <p:ext uri="{BB962C8B-B14F-4D97-AF65-F5344CB8AC3E}">
        <p14:creationId xmlns:p14="http://schemas.microsoft.com/office/powerpoint/2010/main" val="34749013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3AAE15-F1B6-40D7-A50C-4A512EFC9541}"/>
              </a:ext>
            </a:extLst>
          </p:cNvPr>
          <p:cNvSpPr>
            <a:spLocks noGrp="1"/>
          </p:cNvSpPr>
          <p:nvPr>
            <p:ph type="title"/>
          </p:nvPr>
        </p:nvSpPr>
        <p:spPr/>
        <p:txBody>
          <a:bodyPr/>
          <a:lstStyle/>
          <a:p>
            <a:r>
              <a:rPr lang="sv-SE" dirty="0"/>
              <a:t>5 nya ord</a:t>
            </a:r>
          </a:p>
        </p:txBody>
      </p:sp>
      <p:sp>
        <p:nvSpPr>
          <p:cNvPr id="3" name="Platshållare för innehåll 2">
            <a:extLst>
              <a:ext uri="{FF2B5EF4-FFF2-40B4-BE49-F238E27FC236}">
                <a16:creationId xmlns:a16="http://schemas.microsoft.com/office/drawing/2014/main" id="{C5D86EDD-F6A6-4225-BF67-E1E1464AEE6C}"/>
              </a:ext>
            </a:extLst>
          </p:cNvPr>
          <p:cNvSpPr>
            <a:spLocks noGrp="1"/>
          </p:cNvSpPr>
          <p:nvPr>
            <p:ph idx="1"/>
          </p:nvPr>
        </p:nvSpPr>
        <p:spPr/>
        <p:txBody>
          <a:bodyPr/>
          <a:lstStyle/>
          <a:p>
            <a:pPr marL="457200" indent="-457200">
              <a:buFont typeface="+mj-lt"/>
              <a:buAutoNum type="arabicPeriod"/>
            </a:pPr>
            <a:r>
              <a:rPr lang="sv-SE" dirty="0">
                <a:solidFill>
                  <a:srgbClr val="FFFFFF"/>
                </a:solidFill>
              </a:rPr>
              <a:t>Bord = </a:t>
            </a:r>
            <a:r>
              <a:rPr lang="ar-SA" dirty="0">
                <a:solidFill>
                  <a:srgbClr val="FFFFFF"/>
                </a:solidFill>
              </a:rPr>
              <a:t>طاوِلَة</a:t>
            </a:r>
            <a:endParaRPr lang="sv-SE" dirty="0">
              <a:solidFill>
                <a:srgbClr val="FFFFFF"/>
              </a:solidFill>
            </a:endParaRPr>
          </a:p>
          <a:p>
            <a:pPr marL="457200" indent="-457200">
              <a:buFont typeface="+mj-lt"/>
              <a:buAutoNum type="arabicPeriod"/>
            </a:pPr>
            <a:r>
              <a:rPr lang="sv-SE" dirty="0">
                <a:solidFill>
                  <a:schemeClr val="tx1"/>
                </a:solidFill>
              </a:rPr>
              <a:t>Träd = </a:t>
            </a:r>
            <a:r>
              <a:rPr lang="ar-SA" dirty="0">
                <a:solidFill>
                  <a:schemeClr val="tx1"/>
                </a:solidFill>
              </a:rPr>
              <a:t>شَجَرَة</a:t>
            </a:r>
            <a:endParaRPr lang="sv-SE" dirty="0">
              <a:solidFill>
                <a:schemeClr val="tx1"/>
              </a:solidFill>
            </a:endParaRPr>
          </a:p>
          <a:p>
            <a:pPr marL="457200" indent="-457200">
              <a:buFont typeface="+mj-lt"/>
              <a:buAutoNum type="arabicPeriod"/>
            </a:pPr>
            <a:r>
              <a:rPr lang="sv-SE" dirty="0">
                <a:solidFill>
                  <a:srgbClr val="FFFFFF"/>
                </a:solidFill>
              </a:rPr>
              <a:t>Pengar =</a:t>
            </a:r>
            <a:r>
              <a:rPr lang="ar-SA" dirty="0">
                <a:solidFill>
                  <a:srgbClr val="FFFFFF"/>
                </a:solidFill>
              </a:rPr>
              <a:t> مال</a:t>
            </a:r>
            <a:endParaRPr lang="sv-SE" dirty="0">
              <a:solidFill>
                <a:srgbClr val="FFFFFF"/>
              </a:solidFill>
            </a:endParaRPr>
          </a:p>
          <a:p>
            <a:pPr marL="457200" indent="-457200">
              <a:buFont typeface="+mj-lt"/>
              <a:buAutoNum type="arabicPeriod"/>
            </a:pPr>
            <a:r>
              <a:rPr lang="sv-SE" dirty="0">
                <a:solidFill>
                  <a:srgbClr val="FFFFFF"/>
                </a:solidFill>
              </a:rPr>
              <a:t>Klocka/timme = </a:t>
            </a:r>
            <a:r>
              <a:rPr lang="ar-SA" dirty="0">
                <a:solidFill>
                  <a:schemeClr val="tx1"/>
                </a:solidFill>
              </a:rPr>
              <a:t>ساعَة</a:t>
            </a:r>
            <a:endParaRPr lang="sv-SE" dirty="0">
              <a:solidFill>
                <a:schemeClr val="tx1"/>
              </a:solidFill>
            </a:endParaRPr>
          </a:p>
          <a:p>
            <a:pPr marL="457200" indent="-457200">
              <a:buFont typeface="+mj-lt"/>
              <a:buAutoNum type="arabicPeriod"/>
            </a:pPr>
            <a:r>
              <a:rPr lang="sv-SE" dirty="0">
                <a:solidFill>
                  <a:srgbClr val="FFFFFF"/>
                </a:solidFill>
              </a:rPr>
              <a:t>Väg = </a:t>
            </a:r>
            <a:r>
              <a:rPr lang="ar-SA" dirty="0">
                <a:solidFill>
                  <a:srgbClr val="FFFFFF"/>
                </a:solidFill>
              </a:rPr>
              <a:t>طَريق</a:t>
            </a:r>
            <a:endParaRPr lang="sv-SE" dirty="0">
              <a:solidFill>
                <a:srgbClr val="FFFFFF"/>
              </a:solidFill>
            </a:endParaRPr>
          </a:p>
        </p:txBody>
      </p:sp>
      <p:sp>
        <p:nvSpPr>
          <p:cNvPr id="4" name="Platshållare för bildnummer 3">
            <a:extLst>
              <a:ext uri="{FF2B5EF4-FFF2-40B4-BE49-F238E27FC236}">
                <a16:creationId xmlns:a16="http://schemas.microsoft.com/office/drawing/2014/main" id="{65B05953-CF43-46BC-9DAA-D9B126630710}"/>
              </a:ext>
            </a:extLst>
          </p:cNvPr>
          <p:cNvSpPr>
            <a:spLocks noGrp="1"/>
          </p:cNvSpPr>
          <p:nvPr>
            <p:ph type="sldNum" sz="quarter" idx="12"/>
          </p:nvPr>
        </p:nvSpPr>
        <p:spPr/>
        <p:txBody>
          <a:bodyPr/>
          <a:lstStyle/>
          <a:p>
            <a:fld id="{177D6179-9D4F-9247-ABDE-D082469CF89C}" type="slidenum">
              <a:rPr lang="sv-SE" smtClean="0"/>
              <a:t>52</a:t>
            </a:fld>
            <a:endParaRPr lang="sv-SE"/>
          </a:p>
        </p:txBody>
      </p:sp>
    </p:spTree>
    <p:extLst>
      <p:ext uri="{BB962C8B-B14F-4D97-AF65-F5344CB8AC3E}">
        <p14:creationId xmlns:p14="http://schemas.microsoft.com/office/powerpoint/2010/main" val="8323912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966BE5ED-C540-4164-BE79-2D8EDDAD6671}"/>
              </a:ext>
            </a:extLst>
          </p:cNvPr>
          <p:cNvSpPr/>
          <p:nvPr/>
        </p:nvSpPr>
        <p:spPr>
          <a:xfrm>
            <a:off x="231930" y="3952875"/>
            <a:ext cx="5378295" cy="1023668"/>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3BB5768-20B7-4B44-9D2C-3838B847889E}"/>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F01C8D28-FDC9-468A-94EE-3388C823B188}"/>
              </a:ext>
            </a:extLst>
          </p:cNvPr>
          <p:cNvSpPr>
            <a:spLocks noGrp="1"/>
          </p:cNvSpPr>
          <p:nvPr>
            <p:ph idx="1"/>
          </p:nvPr>
        </p:nvSpPr>
        <p:spPr>
          <a:xfrm>
            <a:off x="231930" y="2121425"/>
            <a:ext cx="11537376" cy="3814764"/>
          </a:xfrm>
        </p:spPr>
        <p:txBody>
          <a:bodyPr/>
          <a:lstStyle/>
          <a:p>
            <a:pPr marL="0" indent="0">
              <a:buNone/>
            </a:pPr>
            <a:r>
              <a:rPr lang="sv-SE" dirty="0">
                <a:solidFill>
                  <a:srgbClr val="FFFFFF"/>
                </a:solidFill>
              </a:rPr>
              <a:t>I tidigare lektioner lärde vi oss att </a:t>
            </a:r>
            <a:r>
              <a:rPr lang="ar-SA" dirty="0">
                <a:solidFill>
                  <a:srgbClr val="FFFFFF"/>
                </a:solidFill>
              </a:rPr>
              <a:t>(ال)</a:t>
            </a:r>
            <a:r>
              <a:rPr lang="sv-SE" dirty="0">
                <a:solidFill>
                  <a:srgbClr val="FFFFFF"/>
                </a:solidFill>
              </a:rPr>
              <a:t> används för att göra ett ord bestämt. I denna lektion kommer fler exempel på bestämda ord som föregås av demonstrativa pronomen, och då ändras betydelsen från</a:t>
            </a:r>
            <a:r>
              <a:rPr lang="sv-SE" dirty="0"/>
              <a:t> </a:t>
            </a:r>
            <a:r>
              <a:rPr lang="sv-SE" dirty="0">
                <a:solidFill>
                  <a:schemeClr val="tx1"/>
                </a:solidFill>
              </a:rPr>
              <a:t>”Det här är en..” </a:t>
            </a:r>
            <a:r>
              <a:rPr lang="sv-SE" dirty="0">
                <a:solidFill>
                  <a:srgbClr val="FFFFFF"/>
                </a:solidFill>
              </a:rPr>
              <a:t>till ”Den här/det här..”. Se exemplet nedan.</a:t>
            </a:r>
          </a:p>
          <a:p>
            <a:pPr marL="0" indent="0">
              <a:buNone/>
            </a:pPr>
            <a:endParaRPr lang="sv-SE" dirty="0">
              <a:solidFill>
                <a:srgbClr val="FFFFFF"/>
              </a:solidFill>
            </a:endParaRPr>
          </a:p>
          <a:p>
            <a:pPr marL="0" indent="0">
              <a:buNone/>
            </a:pPr>
            <a:r>
              <a:rPr lang="sv-SE" dirty="0">
                <a:solidFill>
                  <a:schemeClr val="tx1"/>
                </a:solidFill>
              </a:rPr>
              <a:t>Det här är ett tungt häfte = </a:t>
            </a:r>
            <a:r>
              <a:rPr lang="ar-SA" dirty="0">
                <a:solidFill>
                  <a:schemeClr val="tx1"/>
                </a:solidFill>
              </a:rPr>
              <a:t>هذا دفترٌ ثقيلٌ</a:t>
            </a:r>
            <a:endParaRPr lang="sv-SE" dirty="0">
              <a:solidFill>
                <a:schemeClr val="tx1"/>
              </a:solidFill>
            </a:endParaRPr>
          </a:p>
          <a:p>
            <a:pPr marL="0" indent="0">
              <a:buNone/>
            </a:pPr>
            <a:r>
              <a:rPr lang="sv-SE" dirty="0">
                <a:solidFill>
                  <a:srgbClr val="FFFFFF"/>
                </a:solidFill>
              </a:rPr>
              <a:t>Det här häftet är tungt = </a:t>
            </a:r>
            <a:r>
              <a:rPr lang="ar-SA" dirty="0">
                <a:solidFill>
                  <a:srgbClr val="FFFFFF"/>
                </a:solidFill>
              </a:rPr>
              <a:t>هذا الدفترُ ثقيلٌ</a:t>
            </a:r>
            <a:r>
              <a:rPr lang="sv-SE" dirty="0">
                <a:solidFill>
                  <a:srgbClr val="FFFFFF"/>
                </a:solidFill>
              </a:rPr>
              <a:t>                 </a:t>
            </a:r>
            <a:r>
              <a:rPr lang="ar-SA" sz="1800" dirty="0">
                <a:solidFill>
                  <a:srgbClr val="FFFFFF"/>
                </a:solidFill>
              </a:rPr>
              <a:t> </a:t>
            </a:r>
            <a:endParaRPr lang="sv-SE" sz="1800" dirty="0">
              <a:solidFill>
                <a:srgbClr val="FFFFFF"/>
              </a:solidFill>
            </a:endParaRPr>
          </a:p>
          <a:p>
            <a:pPr marL="0" indent="0">
              <a:buNone/>
            </a:pPr>
            <a:r>
              <a:rPr lang="sv-SE" sz="1800" dirty="0">
                <a:solidFill>
                  <a:srgbClr val="FFFFFF"/>
                </a:solidFill>
              </a:rPr>
              <a:t>                                                                                               </a:t>
            </a:r>
            <a:endParaRPr lang="ar-SA" sz="1800" dirty="0">
              <a:solidFill>
                <a:srgbClr val="FFFFFF"/>
              </a:solidFill>
            </a:endParaRPr>
          </a:p>
          <a:p>
            <a:pPr marL="0" indent="0">
              <a:buNone/>
            </a:pPr>
            <a:endParaRPr lang="ar-SA" dirty="0"/>
          </a:p>
        </p:txBody>
      </p:sp>
      <p:sp>
        <p:nvSpPr>
          <p:cNvPr id="4" name="Platshållare för bildnummer 3">
            <a:extLst>
              <a:ext uri="{FF2B5EF4-FFF2-40B4-BE49-F238E27FC236}">
                <a16:creationId xmlns:a16="http://schemas.microsoft.com/office/drawing/2014/main" id="{A5D29BB5-59BD-41CF-B76C-3175927499B2}"/>
              </a:ext>
            </a:extLst>
          </p:cNvPr>
          <p:cNvSpPr>
            <a:spLocks noGrp="1"/>
          </p:cNvSpPr>
          <p:nvPr>
            <p:ph type="sldNum" sz="quarter" idx="12"/>
          </p:nvPr>
        </p:nvSpPr>
        <p:spPr/>
        <p:txBody>
          <a:bodyPr/>
          <a:lstStyle/>
          <a:p>
            <a:fld id="{177D6179-9D4F-9247-ABDE-D082469CF89C}" type="slidenum">
              <a:rPr lang="sv-SE" smtClean="0"/>
              <a:t>53</a:t>
            </a:fld>
            <a:endParaRPr lang="sv-SE"/>
          </a:p>
        </p:txBody>
      </p:sp>
      <p:sp>
        <p:nvSpPr>
          <p:cNvPr id="5" name="Rektangel: rundade hörn 4">
            <a:extLst>
              <a:ext uri="{FF2B5EF4-FFF2-40B4-BE49-F238E27FC236}">
                <a16:creationId xmlns:a16="http://schemas.microsoft.com/office/drawing/2014/main" id="{1419B9AC-567B-4A72-A7E3-7413ADCDD7D8}"/>
              </a:ext>
            </a:extLst>
          </p:cNvPr>
          <p:cNvSpPr/>
          <p:nvPr/>
        </p:nvSpPr>
        <p:spPr>
          <a:xfrm>
            <a:off x="7915274" y="4052618"/>
            <a:ext cx="1933575" cy="923925"/>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Se till att översätta rätt!</a:t>
            </a:r>
          </a:p>
        </p:txBody>
      </p:sp>
    </p:spTree>
    <p:extLst>
      <p:ext uri="{BB962C8B-B14F-4D97-AF65-F5344CB8AC3E}">
        <p14:creationId xmlns:p14="http://schemas.microsoft.com/office/powerpoint/2010/main" val="3669098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CE6D79-BCB1-42E2-984D-EE7BEB667D19}"/>
              </a:ext>
            </a:extLst>
          </p:cNvPr>
          <p:cNvSpPr>
            <a:spLocks noGrp="1"/>
          </p:cNvSpPr>
          <p:nvPr>
            <p:ph type="title"/>
          </p:nvPr>
        </p:nvSpPr>
        <p:spPr/>
        <p:txBody>
          <a:bodyPr/>
          <a:lstStyle/>
          <a:p>
            <a:r>
              <a:rPr lang="ar-SA" dirty="0"/>
              <a:t>أَمامَ وخَلْفَ</a:t>
            </a:r>
            <a:br>
              <a:rPr lang="sv-SE" dirty="0"/>
            </a:br>
            <a:r>
              <a:rPr lang="sv-SE" dirty="0"/>
              <a:t>Framför och bakom</a:t>
            </a:r>
          </a:p>
        </p:txBody>
      </p:sp>
      <p:sp>
        <p:nvSpPr>
          <p:cNvPr id="3" name="Platshållare för innehåll 2">
            <a:extLst>
              <a:ext uri="{FF2B5EF4-FFF2-40B4-BE49-F238E27FC236}">
                <a16:creationId xmlns:a16="http://schemas.microsoft.com/office/drawing/2014/main" id="{AC434159-F168-428C-91BF-9D6E871DEE00}"/>
              </a:ext>
            </a:extLst>
          </p:cNvPr>
          <p:cNvSpPr>
            <a:spLocks noGrp="1"/>
          </p:cNvSpPr>
          <p:nvPr>
            <p:ph idx="1"/>
          </p:nvPr>
        </p:nvSpPr>
        <p:spPr>
          <a:xfrm>
            <a:off x="228601" y="1666876"/>
            <a:ext cx="10065582" cy="4694968"/>
          </a:xfrm>
        </p:spPr>
        <p:txBody>
          <a:bodyPr>
            <a:normAutofit/>
          </a:bodyPr>
          <a:lstStyle/>
          <a:p>
            <a:pPr marL="0" indent="0">
              <a:buNone/>
            </a:pPr>
            <a:endParaRPr lang="ar-SA" dirty="0">
              <a:solidFill>
                <a:srgbClr val="FFFFFF"/>
              </a:solidFill>
            </a:endParaRPr>
          </a:p>
          <a:p>
            <a:pPr marL="0" indent="0">
              <a:buNone/>
            </a:pPr>
            <a:r>
              <a:rPr lang="ar-SA" dirty="0">
                <a:solidFill>
                  <a:srgbClr val="FFFFFF"/>
                </a:solidFill>
              </a:rPr>
              <a:t>أَمامَ</a:t>
            </a:r>
            <a:r>
              <a:rPr lang="sv-SE" dirty="0">
                <a:solidFill>
                  <a:srgbClr val="FFFFFF"/>
                </a:solidFill>
              </a:rPr>
              <a:t> (framför) och </a:t>
            </a:r>
            <a:r>
              <a:rPr lang="ar-SA" dirty="0">
                <a:solidFill>
                  <a:srgbClr val="FFFFFF"/>
                </a:solidFill>
              </a:rPr>
              <a:t>خَلْفَ</a:t>
            </a:r>
            <a:r>
              <a:rPr lang="sv-SE" dirty="0">
                <a:solidFill>
                  <a:srgbClr val="FFFFFF"/>
                </a:solidFill>
              </a:rPr>
              <a:t> (bakom) är:</a:t>
            </a:r>
          </a:p>
          <a:p>
            <a:pPr marL="0" indent="0">
              <a:buNone/>
            </a:pPr>
            <a:r>
              <a:rPr lang="sv-SE" dirty="0">
                <a:solidFill>
                  <a:srgbClr val="FFFFFF"/>
                </a:solidFill>
              </a:rPr>
              <a:t>1. </a:t>
            </a:r>
            <a:r>
              <a:rPr lang="sv-SE" i="1" dirty="0" err="1">
                <a:solidFill>
                  <a:srgbClr val="FFFFFF"/>
                </a:solidFill>
              </a:rPr>
              <a:t>Mabni</a:t>
            </a:r>
            <a:r>
              <a:rPr lang="ar-SA" dirty="0">
                <a:solidFill>
                  <a:srgbClr val="FFFFFF"/>
                </a:solidFill>
              </a:rPr>
              <a:t>  </a:t>
            </a:r>
            <a:r>
              <a:rPr lang="sv-SE" dirty="0">
                <a:solidFill>
                  <a:srgbClr val="FFFFFF"/>
                </a:solidFill>
              </a:rPr>
              <a:t>- </a:t>
            </a:r>
            <a:r>
              <a:rPr lang="ar-SA" dirty="0">
                <a:solidFill>
                  <a:srgbClr val="FFFFFF"/>
                </a:solidFill>
              </a:rPr>
              <a:t>مبني</a:t>
            </a:r>
            <a:endParaRPr lang="sv-SE" i="1" dirty="0">
              <a:solidFill>
                <a:srgbClr val="FFFFFF"/>
              </a:solidFill>
            </a:endParaRPr>
          </a:p>
          <a:p>
            <a:pPr marL="0" indent="0">
              <a:buNone/>
            </a:pPr>
            <a:r>
              <a:rPr lang="sv-SE" dirty="0">
                <a:solidFill>
                  <a:srgbClr val="FFFFFF"/>
                </a:solidFill>
              </a:rPr>
              <a:t>2. </a:t>
            </a:r>
            <a:r>
              <a:rPr lang="sv-SE" i="1" dirty="0">
                <a:solidFill>
                  <a:srgbClr val="FFFFFF"/>
                </a:solidFill>
              </a:rPr>
              <a:t>Mudaf</a:t>
            </a:r>
            <a:r>
              <a:rPr lang="ar-SA" i="1" dirty="0">
                <a:solidFill>
                  <a:srgbClr val="FFFFFF"/>
                </a:solidFill>
              </a:rPr>
              <a:t> </a:t>
            </a:r>
            <a:r>
              <a:rPr lang="sv-SE" i="1" dirty="0">
                <a:solidFill>
                  <a:srgbClr val="FFFFFF"/>
                </a:solidFill>
              </a:rPr>
              <a:t> -</a:t>
            </a:r>
            <a:r>
              <a:rPr lang="ar-SA" dirty="0">
                <a:solidFill>
                  <a:srgbClr val="FFFFFF"/>
                </a:solidFill>
              </a:rPr>
              <a:t>مضاف</a:t>
            </a:r>
            <a:r>
              <a:rPr lang="ar-SA" i="1" dirty="0">
                <a:solidFill>
                  <a:srgbClr val="FFFFFF"/>
                </a:solidFill>
              </a:rPr>
              <a:t> </a:t>
            </a:r>
            <a:endParaRPr lang="ar-SA" dirty="0">
              <a:solidFill>
                <a:srgbClr val="FFFFFF"/>
              </a:solidFill>
            </a:endParaRPr>
          </a:p>
          <a:p>
            <a:pPr marL="0" indent="0">
              <a:buNone/>
            </a:pPr>
            <a:r>
              <a:rPr lang="sv-SE" dirty="0">
                <a:solidFill>
                  <a:srgbClr val="FFFFFF"/>
                </a:solidFill>
              </a:rPr>
              <a:t>&gt;Ordet efter blir </a:t>
            </a:r>
            <a:r>
              <a:rPr lang="ar-SA" dirty="0">
                <a:solidFill>
                  <a:srgbClr val="FFFFFF"/>
                </a:solidFill>
              </a:rPr>
              <a:t>مضاف إليه</a:t>
            </a:r>
            <a:r>
              <a:rPr lang="sv-SE" dirty="0">
                <a:solidFill>
                  <a:srgbClr val="FFFFFF"/>
                </a:solidFill>
              </a:rPr>
              <a:t> och därmed </a:t>
            </a:r>
            <a:r>
              <a:rPr lang="sv-SE" i="1" dirty="0" err="1">
                <a:solidFill>
                  <a:srgbClr val="FFFFFF"/>
                </a:solidFill>
              </a:rPr>
              <a:t>majrur</a:t>
            </a:r>
            <a:r>
              <a:rPr lang="sv-SE" i="1" dirty="0">
                <a:solidFill>
                  <a:srgbClr val="FFFFFF"/>
                </a:solidFill>
              </a:rPr>
              <a:t>.</a:t>
            </a:r>
          </a:p>
          <a:p>
            <a:pPr marL="0" indent="0">
              <a:buNone/>
            </a:pPr>
            <a:endParaRPr lang="sv-SE" i="1" dirty="0">
              <a:solidFill>
                <a:srgbClr val="FFFFFF"/>
              </a:solidFill>
            </a:endParaRPr>
          </a:p>
          <a:p>
            <a:pPr marL="0" indent="0">
              <a:buNone/>
            </a:pPr>
            <a:r>
              <a:rPr lang="sv-SE" u="sng" dirty="0">
                <a:solidFill>
                  <a:srgbClr val="FFFFFF"/>
                </a:solidFill>
              </a:rPr>
              <a:t>Exempel</a:t>
            </a:r>
          </a:p>
          <a:p>
            <a:pPr marL="0" indent="0">
              <a:buNone/>
            </a:pPr>
            <a:r>
              <a:rPr lang="ar-SA" dirty="0">
                <a:solidFill>
                  <a:srgbClr val="FFFFFF"/>
                </a:solidFill>
              </a:rPr>
              <a:t>هي خلفَ السّيّارةِ.</a:t>
            </a:r>
            <a:r>
              <a:rPr lang="sv-SE" dirty="0">
                <a:solidFill>
                  <a:srgbClr val="FFFFFF"/>
                </a:solidFill>
              </a:rPr>
              <a:t> – Hon är bakom bilen.</a:t>
            </a:r>
          </a:p>
          <a:p>
            <a:endParaRPr lang="sv-SE" dirty="0">
              <a:solidFill>
                <a:srgbClr val="FFFFFF"/>
              </a:solidFill>
            </a:endParaRPr>
          </a:p>
          <a:p>
            <a:endParaRPr lang="ar-SA" dirty="0">
              <a:solidFill>
                <a:srgbClr val="FFFFFF"/>
              </a:solidFill>
            </a:endParaRPr>
          </a:p>
          <a:p>
            <a:pPr marL="0" indent="0">
              <a:buNone/>
            </a:pPr>
            <a:endParaRPr lang="sv-SE" dirty="0">
              <a:solidFill>
                <a:srgbClr val="FFFFFF"/>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EB2CE50A-1386-45C2-A517-AEC362511E70}"/>
              </a:ext>
            </a:extLst>
          </p:cNvPr>
          <p:cNvSpPr>
            <a:spLocks noGrp="1"/>
          </p:cNvSpPr>
          <p:nvPr>
            <p:ph type="sldNum" sz="quarter" idx="12"/>
          </p:nvPr>
        </p:nvSpPr>
        <p:spPr/>
        <p:txBody>
          <a:bodyPr/>
          <a:lstStyle/>
          <a:p>
            <a:fld id="{177D6179-9D4F-9247-ABDE-D082469CF89C}" type="slidenum">
              <a:rPr lang="sv-SE" smtClean="0"/>
              <a:t>54</a:t>
            </a:fld>
            <a:endParaRPr lang="sv-SE"/>
          </a:p>
        </p:txBody>
      </p:sp>
    </p:spTree>
    <p:extLst>
      <p:ext uri="{BB962C8B-B14F-4D97-AF65-F5344CB8AC3E}">
        <p14:creationId xmlns:p14="http://schemas.microsoft.com/office/powerpoint/2010/main" val="2405080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39BBBF-DAD9-4421-B36F-946793F601A6}"/>
              </a:ext>
            </a:extLst>
          </p:cNvPr>
          <p:cNvSpPr>
            <a:spLocks noGrp="1"/>
          </p:cNvSpPr>
          <p:nvPr>
            <p:ph type="ctrTitle"/>
          </p:nvPr>
        </p:nvSpPr>
        <p:spPr/>
        <p:txBody>
          <a:bodyPr/>
          <a:lstStyle/>
          <a:p>
            <a:r>
              <a:rPr lang="sv-SE" dirty="0"/>
              <a:t>Lektion 9 </a:t>
            </a:r>
          </a:p>
        </p:txBody>
      </p:sp>
      <p:sp>
        <p:nvSpPr>
          <p:cNvPr id="5" name="Underrubrik 4">
            <a:extLst>
              <a:ext uri="{FF2B5EF4-FFF2-40B4-BE49-F238E27FC236}">
                <a16:creationId xmlns:a16="http://schemas.microsoft.com/office/drawing/2014/main" id="{FDF69550-FDCE-4A13-9BD4-59E8D6FF690E}"/>
              </a:ext>
            </a:extLst>
          </p:cNvPr>
          <p:cNvSpPr>
            <a:spLocks noGrp="1"/>
          </p:cNvSpPr>
          <p:nvPr>
            <p:ph type="subTitle" idx="1"/>
          </p:nvPr>
        </p:nvSpPr>
        <p:spPr/>
        <p:txBody>
          <a:bodyPr/>
          <a:lstStyle/>
          <a:p>
            <a:r>
              <a:rPr lang="sv-SE" dirty="0"/>
              <a:t>Adjektiv och det beskrivna</a:t>
            </a:r>
          </a:p>
          <a:p>
            <a:r>
              <a:rPr lang="ar-SA" sz="2400" dirty="0"/>
              <a:t>النَّعْتُ والمَنْعوتُ</a:t>
            </a:r>
            <a:endParaRPr lang="sv-SE" sz="2400" dirty="0"/>
          </a:p>
        </p:txBody>
      </p:sp>
      <p:sp>
        <p:nvSpPr>
          <p:cNvPr id="4" name="Platshållare för bildnummer 3">
            <a:extLst>
              <a:ext uri="{FF2B5EF4-FFF2-40B4-BE49-F238E27FC236}">
                <a16:creationId xmlns:a16="http://schemas.microsoft.com/office/drawing/2014/main" id="{B2D06D67-D12F-4046-BA39-013BAAE6FBC2}"/>
              </a:ext>
            </a:extLst>
          </p:cNvPr>
          <p:cNvSpPr>
            <a:spLocks noGrp="1"/>
          </p:cNvSpPr>
          <p:nvPr>
            <p:ph type="sldNum" sz="quarter" idx="12"/>
          </p:nvPr>
        </p:nvSpPr>
        <p:spPr/>
        <p:txBody>
          <a:bodyPr/>
          <a:lstStyle/>
          <a:p>
            <a:fld id="{177D6179-9D4F-9247-ABDE-D082469CF89C}" type="slidenum">
              <a:rPr lang="sv-SE" smtClean="0"/>
              <a:t>55</a:t>
            </a:fld>
            <a:endParaRPr lang="sv-SE"/>
          </a:p>
        </p:txBody>
      </p:sp>
    </p:spTree>
    <p:extLst>
      <p:ext uri="{BB962C8B-B14F-4D97-AF65-F5344CB8AC3E}">
        <p14:creationId xmlns:p14="http://schemas.microsoft.com/office/powerpoint/2010/main" val="3159983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172CBD-6F09-4530-8C3F-E685F0F5016C}"/>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5EB41BE9-DE4A-4023-B4D0-449A88602A7E}"/>
              </a:ext>
            </a:extLst>
          </p:cNvPr>
          <p:cNvSpPr>
            <a:spLocks noGrp="1"/>
          </p:cNvSpPr>
          <p:nvPr>
            <p:ph idx="1"/>
          </p:nvPr>
        </p:nvSpPr>
        <p:spPr>
          <a:xfrm>
            <a:off x="180975" y="2076450"/>
            <a:ext cx="11496675" cy="4648199"/>
          </a:xfrm>
        </p:spPr>
        <p:txBody>
          <a:bodyPr/>
          <a:lstStyle/>
          <a:p>
            <a:pPr marL="0" indent="0">
              <a:buNone/>
            </a:pPr>
            <a:r>
              <a:rPr lang="sv-SE" dirty="0">
                <a:solidFill>
                  <a:schemeClr val="tx1"/>
                </a:solidFill>
              </a:rPr>
              <a:t>I detta kapitel kommer vi att introducera adjektiv som på arabiska är nomen, och få svar på följande frågor:  Vad kallas adjektiv för på arabiska, och hur används adjektiven? Hur påverkar adjektiv grammatiken? Finns det skillnad mellan hur den skrivs på arabiska och svenska?</a:t>
            </a:r>
          </a:p>
          <a:p>
            <a:endParaRPr lang="sv-SE" dirty="0">
              <a:solidFill>
                <a:schemeClr val="tx1"/>
              </a:solidFill>
            </a:endParaRPr>
          </a:p>
          <a:p>
            <a:pPr marL="0" indent="0">
              <a:buNone/>
            </a:pPr>
            <a:r>
              <a:rPr lang="sv-SE" dirty="0">
                <a:solidFill>
                  <a:schemeClr val="tx1"/>
                </a:solidFill>
              </a:rPr>
              <a:t>Vi kommer också lära oss några bindeord, som t.ex. </a:t>
            </a:r>
            <a:r>
              <a:rPr lang="ar-SA" dirty="0">
                <a:solidFill>
                  <a:schemeClr val="tx1"/>
                </a:solidFill>
              </a:rPr>
              <a:t>الذي</a:t>
            </a:r>
            <a:r>
              <a:rPr lang="sv-SE" dirty="0">
                <a:solidFill>
                  <a:schemeClr val="tx1"/>
                </a:solidFill>
              </a:rPr>
              <a:t> (som).</a:t>
            </a:r>
          </a:p>
        </p:txBody>
      </p:sp>
      <p:sp>
        <p:nvSpPr>
          <p:cNvPr id="4" name="Platshållare för bildnummer 3">
            <a:extLst>
              <a:ext uri="{FF2B5EF4-FFF2-40B4-BE49-F238E27FC236}">
                <a16:creationId xmlns:a16="http://schemas.microsoft.com/office/drawing/2014/main" id="{1EDE2CE8-F90E-49D0-ABCC-F7301AC45D20}"/>
              </a:ext>
            </a:extLst>
          </p:cNvPr>
          <p:cNvSpPr>
            <a:spLocks noGrp="1"/>
          </p:cNvSpPr>
          <p:nvPr>
            <p:ph type="sldNum" sz="quarter" idx="12"/>
          </p:nvPr>
        </p:nvSpPr>
        <p:spPr/>
        <p:txBody>
          <a:bodyPr/>
          <a:lstStyle/>
          <a:p>
            <a:fld id="{177D6179-9D4F-9247-ABDE-D082469CF89C}" type="slidenum">
              <a:rPr lang="sv-SE" smtClean="0"/>
              <a:t>56</a:t>
            </a:fld>
            <a:endParaRPr lang="sv-SE"/>
          </a:p>
        </p:txBody>
      </p:sp>
    </p:spTree>
    <p:extLst>
      <p:ext uri="{BB962C8B-B14F-4D97-AF65-F5344CB8AC3E}">
        <p14:creationId xmlns:p14="http://schemas.microsoft.com/office/powerpoint/2010/main" val="1507298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9FDFF9-9179-4EF8-A1DD-A5C5B71584FC}"/>
              </a:ext>
            </a:extLst>
          </p:cNvPr>
          <p:cNvSpPr>
            <a:spLocks noGrp="1"/>
          </p:cNvSpPr>
          <p:nvPr>
            <p:ph type="title"/>
          </p:nvPr>
        </p:nvSpPr>
        <p:spPr/>
        <p:txBody>
          <a:bodyPr/>
          <a:lstStyle/>
          <a:p>
            <a:r>
              <a:rPr lang="ar-SA" dirty="0"/>
              <a:t>النعت والمنعوت</a:t>
            </a:r>
            <a:br>
              <a:rPr lang="sv-SE" dirty="0"/>
            </a:br>
            <a:r>
              <a:rPr lang="sv-SE" dirty="0"/>
              <a:t>Adjektiv och det beskrivna</a:t>
            </a:r>
          </a:p>
        </p:txBody>
      </p:sp>
      <p:sp>
        <p:nvSpPr>
          <p:cNvPr id="3" name="Platshållare för innehåll 2">
            <a:extLst>
              <a:ext uri="{FF2B5EF4-FFF2-40B4-BE49-F238E27FC236}">
                <a16:creationId xmlns:a16="http://schemas.microsoft.com/office/drawing/2014/main" id="{2397DBB6-4326-4D4D-84AF-138988C78D6B}"/>
              </a:ext>
            </a:extLst>
          </p:cNvPr>
          <p:cNvSpPr>
            <a:spLocks noGrp="1"/>
          </p:cNvSpPr>
          <p:nvPr>
            <p:ph idx="1"/>
          </p:nvPr>
        </p:nvSpPr>
        <p:spPr>
          <a:xfrm>
            <a:off x="680321" y="2254680"/>
            <a:ext cx="9613861" cy="3599316"/>
          </a:xfrm>
        </p:spPr>
        <p:txBody>
          <a:bodyPr/>
          <a:lstStyle/>
          <a:p>
            <a:pPr marL="0" indent="0">
              <a:buNone/>
            </a:pPr>
            <a:r>
              <a:rPr lang="sv-SE" dirty="0">
                <a:solidFill>
                  <a:srgbClr val="FFFFFF"/>
                </a:solidFill>
              </a:rPr>
              <a:t>På svenska kommer adjektiven </a:t>
            </a:r>
            <a:r>
              <a:rPr lang="sv-SE" dirty="0">
                <a:solidFill>
                  <a:schemeClr val="tx1"/>
                </a:solidFill>
              </a:rPr>
              <a:t>före substantiven till skillnad till arabiskan:                        </a:t>
            </a:r>
            <a:r>
              <a:rPr lang="ar-SA" dirty="0">
                <a:solidFill>
                  <a:schemeClr val="tx1"/>
                </a:solidFill>
              </a:rPr>
              <a:t>   </a:t>
            </a:r>
            <a:r>
              <a:rPr lang="sv-SE" dirty="0">
                <a:solidFill>
                  <a:schemeClr val="tx1"/>
                </a:solidFill>
              </a:rPr>
              <a:t>    </a:t>
            </a:r>
            <a:r>
              <a:rPr lang="sv-SE" dirty="0">
                <a:solidFill>
                  <a:srgbClr val="FFFFFF"/>
                </a:solidFill>
              </a:rPr>
              <a:t>Lång </a:t>
            </a:r>
            <a:r>
              <a:rPr lang="sv-SE" dirty="0">
                <a:solidFill>
                  <a:schemeClr val="tx1"/>
                </a:solidFill>
              </a:rPr>
              <a:t>man</a:t>
            </a:r>
          </a:p>
          <a:p>
            <a:pPr marL="0" indent="0">
              <a:buNone/>
            </a:pPr>
            <a:r>
              <a:rPr lang="sv-SE" dirty="0">
                <a:solidFill>
                  <a:srgbClr val="FFFFFF"/>
                </a:solidFill>
              </a:rPr>
              <a:t>                                                </a:t>
            </a:r>
          </a:p>
          <a:p>
            <a:pPr marL="0" indent="0">
              <a:buNone/>
            </a:pPr>
            <a:r>
              <a:rPr lang="ar-SA" dirty="0">
                <a:solidFill>
                  <a:srgbClr val="FFFFFF"/>
                </a:solidFill>
              </a:rPr>
              <a:t>  </a:t>
            </a:r>
            <a:r>
              <a:rPr lang="sv-SE" dirty="0">
                <a:solidFill>
                  <a:srgbClr val="FFFFFF"/>
                </a:solidFill>
              </a:rPr>
              <a:t>                                             </a:t>
            </a:r>
            <a:r>
              <a:rPr lang="ar-SA" dirty="0">
                <a:solidFill>
                  <a:schemeClr val="tx1"/>
                </a:solidFill>
              </a:rPr>
              <a:t>رجلٌ</a:t>
            </a:r>
            <a:r>
              <a:rPr lang="ar-SA" dirty="0">
                <a:solidFill>
                  <a:srgbClr val="FFFFFF"/>
                </a:solidFill>
              </a:rPr>
              <a:t> طَوِيلٌ</a:t>
            </a:r>
            <a:r>
              <a:rPr lang="ar-SA" dirty="0"/>
              <a:t> </a:t>
            </a:r>
            <a:r>
              <a:rPr lang="sv-SE" dirty="0">
                <a:solidFill>
                  <a:srgbClr val="FFFFFF"/>
                </a:solidFill>
              </a:rPr>
              <a:t>   </a:t>
            </a:r>
          </a:p>
          <a:p>
            <a:endParaRPr lang="sv-SE" dirty="0">
              <a:solidFill>
                <a:srgbClr val="FFFFFF"/>
              </a:solidFill>
            </a:endParaRPr>
          </a:p>
          <a:p>
            <a:pPr marL="0" indent="0">
              <a:buNone/>
            </a:pPr>
            <a:r>
              <a:rPr lang="sv-SE" dirty="0">
                <a:solidFill>
                  <a:srgbClr val="FFFFFF"/>
                </a:solidFill>
              </a:rPr>
              <a:t>Adjektivet kallas för</a:t>
            </a:r>
            <a:r>
              <a:rPr lang="ar-SA" dirty="0">
                <a:solidFill>
                  <a:schemeClr val="tx1"/>
                </a:solidFill>
              </a:rPr>
              <a:t>نعت </a:t>
            </a:r>
            <a:r>
              <a:rPr lang="sv-SE" dirty="0">
                <a:solidFill>
                  <a:schemeClr val="tx1"/>
                </a:solidFill>
              </a:rPr>
              <a:t> och det</a:t>
            </a:r>
            <a:r>
              <a:rPr lang="ar-SA" dirty="0">
                <a:solidFill>
                  <a:schemeClr val="tx1"/>
                </a:solidFill>
              </a:rPr>
              <a:t> </a:t>
            </a:r>
            <a:r>
              <a:rPr lang="sv-SE" dirty="0">
                <a:solidFill>
                  <a:srgbClr val="FFFFFF"/>
                </a:solidFill>
              </a:rPr>
              <a:t>beskrivna för </a:t>
            </a:r>
            <a:r>
              <a:rPr lang="ar-SA" dirty="0">
                <a:solidFill>
                  <a:schemeClr val="tx1"/>
                </a:solidFill>
              </a:rPr>
              <a:t>المنعوت</a:t>
            </a:r>
            <a:r>
              <a:rPr lang="sv-SE" dirty="0">
                <a:solidFill>
                  <a:srgbClr val="FFFFFF"/>
                </a:solidFill>
              </a:rPr>
              <a:t>.</a:t>
            </a:r>
          </a:p>
        </p:txBody>
      </p:sp>
      <p:sp>
        <p:nvSpPr>
          <p:cNvPr id="4" name="Platshållare för bildnummer 3">
            <a:extLst>
              <a:ext uri="{FF2B5EF4-FFF2-40B4-BE49-F238E27FC236}">
                <a16:creationId xmlns:a16="http://schemas.microsoft.com/office/drawing/2014/main" id="{4FF50443-7B6A-4832-AF4B-6E166FDBAAE8}"/>
              </a:ext>
            </a:extLst>
          </p:cNvPr>
          <p:cNvSpPr>
            <a:spLocks noGrp="1"/>
          </p:cNvSpPr>
          <p:nvPr>
            <p:ph type="sldNum" sz="quarter" idx="12"/>
          </p:nvPr>
        </p:nvSpPr>
        <p:spPr/>
        <p:txBody>
          <a:bodyPr/>
          <a:lstStyle/>
          <a:p>
            <a:fld id="{177D6179-9D4F-9247-ABDE-D082469CF89C}" type="slidenum">
              <a:rPr lang="sv-SE" smtClean="0"/>
              <a:t>57</a:t>
            </a:fld>
            <a:endParaRPr lang="sv-SE"/>
          </a:p>
        </p:txBody>
      </p:sp>
      <p:cxnSp>
        <p:nvCxnSpPr>
          <p:cNvPr id="6" name="Rak koppling 5">
            <a:extLst>
              <a:ext uri="{FF2B5EF4-FFF2-40B4-BE49-F238E27FC236}">
                <a16:creationId xmlns:a16="http://schemas.microsoft.com/office/drawing/2014/main" id="{15D7F923-7DEA-4D98-9740-147CF1E5439C}"/>
              </a:ext>
            </a:extLst>
          </p:cNvPr>
          <p:cNvCxnSpPr/>
          <p:nvPr/>
        </p:nvCxnSpPr>
        <p:spPr>
          <a:xfrm>
            <a:off x="5352835" y="3030877"/>
            <a:ext cx="0" cy="5137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2A7940D8-76F3-4C0F-96F7-9BC6C4D8995A}"/>
              </a:ext>
            </a:extLst>
          </p:cNvPr>
          <p:cNvCxnSpPr>
            <a:cxnSpLocks/>
          </p:cNvCxnSpPr>
          <p:nvPr/>
        </p:nvCxnSpPr>
        <p:spPr>
          <a:xfrm>
            <a:off x="5989834" y="3030877"/>
            <a:ext cx="0" cy="5137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l: höger 8">
            <a:extLst>
              <a:ext uri="{FF2B5EF4-FFF2-40B4-BE49-F238E27FC236}">
                <a16:creationId xmlns:a16="http://schemas.microsoft.com/office/drawing/2014/main" id="{EE9594C2-D1D1-413A-A6F2-834D9DB016E5}"/>
              </a:ext>
            </a:extLst>
          </p:cNvPr>
          <p:cNvSpPr/>
          <p:nvPr/>
        </p:nvSpPr>
        <p:spPr>
          <a:xfrm>
            <a:off x="4911047" y="3698697"/>
            <a:ext cx="45719" cy="45719"/>
          </a:xfrm>
          <a:prstGeom prst="rightArrow">
            <a:avLst/>
          </a:prstGeom>
          <a:solidFill>
            <a:srgbClr val="B2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il: höger 9">
            <a:extLst>
              <a:ext uri="{FF2B5EF4-FFF2-40B4-BE49-F238E27FC236}">
                <a16:creationId xmlns:a16="http://schemas.microsoft.com/office/drawing/2014/main" id="{698CB317-9B62-4AA8-81AA-0673060B7763}"/>
              </a:ext>
            </a:extLst>
          </p:cNvPr>
          <p:cNvSpPr/>
          <p:nvPr/>
        </p:nvSpPr>
        <p:spPr>
          <a:xfrm>
            <a:off x="3895728" y="3429000"/>
            <a:ext cx="1138608" cy="557732"/>
          </a:xfrm>
          <a:prstGeom prst="rightArrow">
            <a:avLst/>
          </a:prstGeom>
          <a:solidFill>
            <a:srgbClr val="B22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نعت</a:t>
            </a:r>
            <a:endParaRPr lang="sv-SE" sz="2000" dirty="0"/>
          </a:p>
        </p:txBody>
      </p:sp>
      <p:sp>
        <p:nvSpPr>
          <p:cNvPr id="11" name="Pil: vänster 10">
            <a:extLst>
              <a:ext uri="{FF2B5EF4-FFF2-40B4-BE49-F238E27FC236}">
                <a16:creationId xmlns:a16="http://schemas.microsoft.com/office/drawing/2014/main" id="{86D11570-05EB-4082-8360-A671C95AC99D}"/>
              </a:ext>
            </a:extLst>
          </p:cNvPr>
          <p:cNvSpPr/>
          <p:nvPr/>
        </p:nvSpPr>
        <p:spPr>
          <a:xfrm>
            <a:off x="6497222" y="3429000"/>
            <a:ext cx="1122774" cy="557732"/>
          </a:xfrm>
          <a:prstGeom prst="leftArrow">
            <a:avLst/>
          </a:prstGeom>
          <a:solidFill>
            <a:srgbClr val="B22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منعوت</a:t>
            </a:r>
            <a:endParaRPr lang="sv-SE" dirty="0"/>
          </a:p>
        </p:txBody>
      </p:sp>
    </p:spTree>
    <p:extLst>
      <p:ext uri="{BB962C8B-B14F-4D97-AF65-F5344CB8AC3E}">
        <p14:creationId xmlns:p14="http://schemas.microsoft.com/office/powerpoint/2010/main" val="456208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llips 12">
            <a:extLst>
              <a:ext uri="{FF2B5EF4-FFF2-40B4-BE49-F238E27FC236}">
                <a16:creationId xmlns:a16="http://schemas.microsoft.com/office/drawing/2014/main" id="{D8ACD9DC-E536-4DE1-BF2D-40AD004D34A8}"/>
              </a:ext>
            </a:extLst>
          </p:cNvPr>
          <p:cNvSpPr/>
          <p:nvPr/>
        </p:nvSpPr>
        <p:spPr>
          <a:xfrm>
            <a:off x="5992419" y="4413248"/>
            <a:ext cx="4301751" cy="970410"/>
          </a:xfrm>
          <a:prstGeom prst="ellipse">
            <a:avLst/>
          </a:prstGeom>
          <a:solidFill>
            <a:srgbClr val="B2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8A6F020F-0EC1-4C6F-AC16-C590FAFD2162}"/>
              </a:ext>
            </a:extLst>
          </p:cNvPr>
          <p:cNvSpPr/>
          <p:nvPr/>
        </p:nvSpPr>
        <p:spPr>
          <a:xfrm>
            <a:off x="5383658" y="3513762"/>
            <a:ext cx="4910512" cy="883577"/>
          </a:xfrm>
          <a:prstGeom prst="ellipse">
            <a:avLst/>
          </a:prstGeom>
          <a:solidFill>
            <a:srgbClr val="B2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7DCC3990-BDF1-48B1-94C8-AA628C1C49A4}"/>
              </a:ext>
            </a:extLst>
          </p:cNvPr>
          <p:cNvSpPr/>
          <p:nvPr/>
        </p:nvSpPr>
        <p:spPr>
          <a:xfrm>
            <a:off x="6287784" y="2630184"/>
            <a:ext cx="2722652" cy="798816"/>
          </a:xfrm>
          <a:prstGeom prst="ellipse">
            <a:avLst/>
          </a:prstGeom>
          <a:solidFill>
            <a:srgbClr val="B22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3351C9-1ABA-4CC8-80B4-1807702DDC0F}"/>
              </a:ext>
            </a:extLst>
          </p:cNvPr>
          <p:cNvSpPr>
            <a:spLocks noGrp="1"/>
          </p:cNvSpPr>
          <p:nvPr>
            <p:ph type="title"/>
          </p:nvPr>
        </p:nvSpPr>
        <p:spPr/>
        <p:txBody>
          <a:bodyPr/>
          <a:lstStyle/>
          <a:p>
            <a:r>
              <a:rPr lang="ar-SA" dirty="0"/>
              <a:t>النعت والمنعوت</a:t>
            </a:r>
            <a:br>
              <a:rPr lang="sv-SE" dirty="0"/>
            </a:br>
            <a:r>
              <a:rPr lang="sv-SE" dirty="0"/>
              <a:t>-</a:t>
            </a:r>
            <a:r>
              <a:rPr lang="sv-SE" sz="2800" dirty="0"/>
              <a:t>En viktig princip</a:t>
            </a:r>
            <a:endParaRPr lang="sv-SE" dirty="0"/>
          </a:p>
        </p:txBody>
      </p:sp>
      <p:graphicFrame>
        <p:nvGraphicFramePr>
          <p:cNvPr id="21" name="Platshållare för innehåll 20">
            <a:extLst>
              <a:ext uri="{FF2B5EF4-FFF2-40B4-BE49-F238E27FC236}">
                <a16:creationId xmlns:a16="http://schemas.microsoft.com/office/drawing/2014/main" id="{A6EBC3DA-D5DE-4F93-BE61-558D5CC94BCC}"/>
              </a:ext>
            </a:extLst>
          </p:cNvPr>
          <p:cNvGraphicFramePr>
            <a:graphicFrameLocks noGrp="1"/>
          </p:cNvGraphicFramePr>
          <p:nvPr>
            <p:ph idx="1"/>
            <p:extLst>
              <p:ext uri="{D42A27DB-BD31-4B8C-83A1-F6EECF244321}">
                <p14:modId xmlns:p14="http://schemas.microsoft.com/office/powerpoint/2010/main" val="3365273780"/>
              </p:ext>
            </p:extLst>
          </p:nvPr>
        </p:nvGraphicFramePr>
        <p:xfrm>
          <a:off x="346075" y="2120900"/>
          <a:ext cx="11537950" cy="3814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bildnummer 3">
            <a:extLst>
              <a:ext uri="{FF2B5EF4-FFF2-40B4-BE49-F238E27FC236}">
                <a16:creationId xmlns:a16="http://schemas.microsoft.com/office/drawing/2014/main" id="{690C2F02-F236-4C75-B61D-43754B264C78}"/>
              </a:ext>
            </a:extLst>
          </p:cNvPr>
          <p:cNvSpPr>
            <a:spLocks noGrp="1"/>
          </p:cNvSpPr>
          <p:nvPr>
            <p:ph type="sldNum" sz="quarter" idx="12"/>
          </p:nvPr>
        </p:nvSpPr>
        <p:spPr/>
        <p:txBody>
          <a:bodyPr/>
          <a:lstStyle/>
          <a:p>
            <a:fld id="{177D6179-9D4F-9247-ABDE-D082469CF89C}" type="slidenum">
              <a:rPr lang="sv-SE" smtClean="0"/>
              <a:t>58</a:t>
            </a:fld>
            <a:endParaRPr lang="sv-SE"/>
          </a:p>
        </p:txBody>
      </p:sp>
      <p:sp>
        <p:nvSpPr>
          <p:cNvPr id="34" name="Pil: vänster-höger 33">
            <a:extLst>
              <a:ext uri="{FF2B5EF4-FFF2-40B4-BE49-F238E27FC236}">
                <a16:creationId xmlns:a16="http://schemas.microsoft.com/office/drawing/2014/main" id="{3E1CC2AC-2776-4272-91A2-F3318682FD07}"/>
              </a:ext>
            </a:extLst>
          </p:cNvPr>
          <p:cNvSpPr/>
          <p:nvPr/>
        </p:nvSpPr>
        <p:spPr>
          <a:xfrm>
            <a:off x="7329368" y="3477298"/>
            <a:ext cx="728222" cy="248836"/>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il: vänster-höger 2">
            <a:extLst>
              <a:ext uri="{FF2B5EF4-FFF2-40B4-BE49-F238E27FC236}">
                <a16:creationId xmlns:a16="http://schemas.microsoft.com/office/drawing/2014/main" id="{FF7307F3-D1FA-43BE-9D29-32AF240CBC75}"/>
              </a:ext>
            </a:extLst>
          </p:cNvPr>
          <p:cNvSpPr/>
          <p:nvPr/>
        </p:nvSpPr>
        <p:spPr>
          <a:xfrm>
            <a:off x="6531835" y="4062296"/>
            <a:ext cx="664082" cy="24596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vänster-höger 5">
            <a:extLst>
              <a:ext uri="{FF2B5EF4-FFF2-40B4-BE49-F238E27FC236}">
                <a16:creationId xmlns:a16="http://schemas.microsoft.com/office/drawing/2014/main" id="{F53CE10B-BC84-44E2-AC29-AA6E831AD3D2}"/>
              </a:ext>
            </a:extLst>
          </p:cNvPr>
          <p:cNvSpPr/>
          <p:nvPr/>
        </p:nvSpPr>
        <p:spPr>
          <a:xfrm>
            <a:off x="6703952" y="4611149"/>
            <a:ext cx="639483" cy="270857"/>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il: vänster-höger 6">
            <a:extLst>
              <a:ext uri="{FF2B5EF4-FFF2-40B4-BE49-F238E27FC236}">
                <a16:creationId xmlns:a16="http://schemas.microsoft.com/office/drawing/2014/main" id="{93B6CC4C-914B-4897-929A-5328F9470032}"/>
              </a:ext>
            </a:extLst>
          </p:cNvPr>
          <p:cNvSpPr/>
          <p:nvPr/>
        </p:nvSpPr>
        <p:spPr>
          <a:xfrm>
            <a:off x="7023693" y="5314813"/>
            <a:ext cx="594772" cy="270857"/>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61434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7227F7-D24A-47E4-A15C-B28DE8A33B77}"/>
              </a:ext>
            </a:extLst>
          </p:cNvPr>
          <p:cNvSpPr>
            <a:spLocks noGrp="1"/>
          </p:cNvSpPr>
          <p:nvPr>
            <p:ph type="title"/>
          </p:nvPr>
        </p:nvSpPr>
        <p:spPr/>
        <p:txBody>
          <a:bodyPr/>
          <a:lstStyle/>
          <a:p>
            <a:r>
              <a:rPr lang="sv-SE" dirty="0"/>
              <a:t>Adjektiv som slutar på </a:t>
            </a:r>
            <a:r>
              <a:rPr lang="ar-SA" dirty="0"/>
              <a:t>اْنُ</a:t>
            </a:r>
            <a:r>
              <a:rPr lang="sv-SE" dirty="0"/>
              <a:t>,</a:t>
            </a:r>
            <a:r>
              <a:rPr lang="ar-SA" dirty="0"/>
              <a:t> </a:t>
            </a:r>
            <a:r>
              <a:rPr lang="sv-SE" dirty="0"/>
              <a:t>och </a:t>
            </a:r>
            <a:r>
              <a:rPr lang="ar-SA" dirty="0"/>
              <a:t>الذي</a:t>
            </a:r>
            <a:endParaRPr lang="sv-SE" dirty="0"/>
          </a:p>
        </p:txBody>
      </p:sp>
      <p:sp>
        <p:nvSpPr>
          <p:cNvPr id="3" name="Platshållare för innehåll 2">
            <a:extLst>
              <a:ext uri="{FF2B5EF4-FFF2-40B4-BE49-F238E27FC236}">
                <a16:creationId xmlns:a16="http://schemas.microsoft.com/office/drawing/2014/main" id="{A8D39988-5EE3-46C0-9278-65B09804ED92}"/>
              </a:ext>
            </a:extLst>
          </p:cNvPr>
          <p:cNvSpPr>
            <a:spLocks noGrp="1"/>
          </p:cNvSpPr>
          <p:nvPr>
            <p:ph idx="1"/>
          </p:nvPr>
        </p:nvSpPr>
        <p:spPr>
          <a:xfrm>
            <a:off x="323851" y="2171701"/>
            <a:ext cx="11421110" cy="4372870"/>
          </a:xfrm>
        </p:spPr>
        <p:txBody>
          <a:bodyPr>
            <a:normAutofit lnSpcReduction="10000"/>
          </a:bodyPr>
          <a:lstStyle/>
          <a:p>
            <a:r>
              <a:rPr lang="sv-SE" dirty="0">
                <a:solidFill>
                  <a:srgbClr val="FFFFFF"/>
                </a:solidFill>
              </a:rPr>
              <a:t>Adjektiv som slutar på </a:t>
            </a:r>
            <a:r>
              <a:rPr lang="ar-SA" dirty="0">
                <a:solidFill>
                  <a:srgbClr val="FFFFFF"/>
                </a:solidFill>
              </a:rPr>
              <a:t>انُ </a:t>
            </a:r>
            <a:r>
              <a:rPr lang="sv-SE" dirty="0">
                <a:solidFill>
                  <a:srgbClr val="FFFFFF"/>
                </a:solidFill>
              </a:rPr>
              <a:t> får </a:t>
            </a:r>
            <a:r>
              <a:rPr lang="sv-SE" u="sng" dirty="0">
                <a:solidFill>
                  <a:srgbClr val="FFFFFF"/>
                </a:solidFill>
              </a:rPr>
              <a:t>inte</a:t>
            </a:r>
            <a:r>
              <a:rPr lang="sv-SE" dirty="0">
                <a:solidFill>
                  <a:srgbClr val="FFFFFF"/>
                </a:solidFill>
              </a:rPr>
              <a:t> ha </a:t>
            </a:r>
            <a:r>
              <a:rPr lang="sv-SE" i="1" dirty="0" err="1">
                <a:solidFill>
                  <a:srgbClr val="FFFFFF"/>
                </a:solidFill>
              </a:rPr>
              <a:t>tanwin</a:t>
            </a:r>
            <a:r>
              <a:rPr lang="sv-SE" dirty="0">
                <a:solidFill>
                  <a:srgbClr val="FFFFFF"/>
                </a:solidFill>
              </a:rPr>
              <a:t>.</a:t>
            </a:r>
          </a:p>
          <a:p>
            <a:pPr marL="0" indent="0">
              <a:buNone/>
            </a:pPr>
            <a:r>
              <a:rPr lang="sv-SE" dirty="0">
                <a:solidFill>
                  <a:srgbClr val="FFFFFF"/>
                </a:solidFill>
              </a:rPr>
              <a:t>&gt;</a:t>
            </a:r>
            <a:r>
              <a:rPr lang="ar-SA" dirty="0">
                <a:solidFill>
                  <a:srgbClr val="FFFFFF"/>
                </a:solidFill>
              </a:rPr>
              <a:t>أنا عَطْشا</a:t>
            </a:r>
            <a:r>
              <a:rPr lang="ar-SA" dirty="0"/>
              <a:t>ن</a:t>
            </a:r>
            <a:r>
              <a:rPr lang="ar-SA" dirty="0">
                <a:solidFill>
                  <a:srgbClr val="FFFFFF"/>
                </a:solidFill>
              </a:rPr>
              <a:t>ُ</a:t>
            </a:r>
            <a:r>
              <a:rPr lang="sv-SE" dirty="0">
                <a:solidFill>
                  <a:schemeClr val="bg1"/>
                </a:solidFill>
              </a:rPr>
              <a:t> </a:t>
            </a:r>
            <a:r>
              <a:rPr lang="sv-SE" dirty="0">
                <a:solidFill>
                  <a:schemeClr val="tx1"/>
                </a:solidFill>
              </a:rPr>
              <a:t>–</a:t>
            </a:r>
            <a:r>
              <a:rPr lang="sv-SE" dirty="0">
                <a:solidFill>
                  <a:schemeClr val="bg1"/>
                </a:solidFill>
              </a:rPr>
              <a:t> </a:t>
            </a:r>
            <a:r>
              <a:rPr lang="sv-SE" dirty="0">
                <a:solidFill>
                  <a:srgbClr val="FFFFFF"/>
                </a:solidFill>
              </a:rPr>
              <a:t>Jag är törstig.</a:t>
            </a:r>
          </a:p>
          <a:p>
            <a:pPr marL="0" indent="0">
              <a:buNone/>
            </a:pPr>
            <a:endParaRPr lang="ar-SA" dirty="0">
              <a:solidFill>
                <a:srgbClr val="FFFFFF"/>
              </a:solidFill>
            </a:endParaRPr>
          </a:p>
          <a:p>
            <a:r>
              <a:rPr lang="ar-SA" dirty="0">
                <a:solidFill>
                  <a:srgbClr val="FFFFFF"/>
                </a:solidFill>
              </a:rPr>
              <a:t> الذي</a:t>
            </a:r>
            <a:r>
              <a:rPr lang="sv-SE" dirty="0">
                <a:solidFill>
                  <a:schemeClr val="tx1"/>
                </a:solidFill>
              </a:rPr>
              <a:t>(kallas för </a:t>
            </a:r>
            <a:r>
              <a:rPr lang="ar-SA" dirty="0">
                <a:solidFill>
                  <a:srgbClr val="FFFFFF"/>
                </a:solidFill>
              </a:rPr>
              <a:t>اسم مَوْصول</a:t>
            </a:r>
            <a:r>
              <a:rPr lang="sv-SE" dirty="0">
                <a:solidFill>
                  <a:srgbClr val="FFFFFF"/>
                </a:solidFill>
              </a:rPr>
              <a:t>) betyder ”som”, och binder ihop två ord. </a:t>
            </a:r>
            <a:r>
              <a:rPr lang="ar-SA" dirty="0">
                <a:solidFill>
                  <a:srgbClr val="FFFFFF"/>
                </a:solidFill>
              </a:rPr>
              <a:t>الذي</a:t>
            </a:r>
            <a:r>
              <a:rPr lang="sv-SE" dirty="0">
                <a:solidFill>
                  <a:srgbClr val="FFFFFF"/>
                </a:solidFill>
              </a:rPr>
              <a:t> används för ord som är:</a:t>
            </a:r>
          </a:p>
          <a:p>
            <a:pPr marL="457200" indent="-457200">
              <a:buFont typeface="+mj-lt"/>
              <a:buAutoNum type="arabicPeriod"/>
            </a:pPr>
            <a:r>
              <a:rPr lang="sv-SE" dirty="0">
                <a:solidFill>
                  <a:srgbClr val="FFFFFF"/>
                </a:solidFill>
              </a:rPr>
              <a:t>Singular.</a:t>
            </a:r>
          </a:p>
          <a:p>
            <a:pPr marL="457200" indent="-457200">
              <a:buFont typeface="+mj-lt"/>
              <a:buAutoNum type="arabicPeriod"/>
            </a:pPr>
            <a:r>
              <a:rPr lang="sv-SE" dirty="0">
                <a:solidFill>
                  <a:schemeClr val="tx1"/>
                </a:solidFill>
              </a:rPr>
              <a:t>Maskulin.</a:t>
            </a:r>
          </a:p>
          <a:p>
            <a:pPr marL="457200" indent="-457200">
              <a:buFont typeface="+mj-lt"/>
              <a:buAutoNum type="arabicPeriod"/>
            </a:pPr>
            <a:r>
              <a:rPr lang="sv-SE" dirty="0">
                <a:solidFill>
                  <a:srgbClr val="FFFFFF"/>
                </a:solidFill>
              </a:rPr>
              <a:t>Rationell och icke-rationell.</a:t>
            </a:r>
          </a:p>
          <a:p>
            <a:pPr marL="0" indent="0">
              <a:buNone/>
            </a:pPr>
            <a:endParaRPr lang="sv-SE" dirty="0">
              <a:solidFill>
                <a:srgbClr val="FFFFFF"/>
              </a:solidFill>
            </a:endParaRPr>
          </a:p>
          <a:p>
            <a:pPr marL="0" indent="0">
              <a:buNone/>
            </a:pPr>
            <a:r>
              <a:rPr lang="ar-SA" dirty="0">
                <a:solidFill>
                  <a:srgbClr val="FFFFFF"/>
                </a:solidFill>
              </a:rPr>
              <a:t>التي</a:t>
            </a:r>
            <a:r>
              <a:rPr lang="sv-SE" dirty="0">
                <a:solidFill>
                  <a:srgbClr val="FFFFFF"/>
                </a:solidFill>
              </a:rPr>
              <a:t> används för </a:t>
            </a:r>
            <a:r>
              <a:rPr lang="sv-SE" dirty="0">
                <a:solidFill>
                  <a:srgbClr val="7030A0"/>
                </a:solidFill>
              </a:rPr>
              <a:t>feminina</a:t>
            </a:r>
            <a:r>
              <a:rPr lang="sv-SE" dirty="0">
                <a:solidFill>
                  <a:srgbClr val="FFFFFF"/>
                </a:solidFill>
              </a:rPr>
              <a:t> ord. Båda är mabniyyah.</a:t>
            </a:r>
          </a:p>
        </p:txBody>
      </p:sp>
      <p:sp>
        <p:nvSpPr>
          <p:cNvPr id="4" name="Platshållare för bildnummer 3">
            <a:extLst>
              <a:ext uri="{FF2B5EF4-FFF2-40B4-BE49-F238E27FC236}">
                <a16:creationId xmlns:a16="http://schemas.microsoft.com/office/drawing/2014/main" id="{6BE5498B-9868-40B1-BEA5-9AF4C0ABF669}"/>
              </a:ext>
            </a:extLst>
          </p:cNvPr>
          <p:cNvSpPr>
            <a:spLocks noGrp="1"/>
          </p:cNvSpPr>
          <p:nvPr>
            <p:ph type="sldNum" sz="quarter" idx="12"/>
          </p:nvPr>
        </p:nvSpPr>
        <p:spPr/>
        <p:txBody>
          <a:bodyPr/>
          <a:lstStyle/>
          <a:p>
            <a:fld id="{177D6179-9D4F-9247-ABDE-D082469CF89C}" type="slidenum">
              <a:rPr lang="sv-SE" smtClean="0"/>
              <a:t>59</a:t>
            </a:fld>
            <a:endParaRPr lang="sv-SE"/>
          </a:p>
        </p:txBody>
      </p:sp>
      <p:sp>
        <p:nvSpPr>
          <p:cNvPr id="6" name="Ellips 5">
            <a:extLst>
              <a:ext uri="{FF2B5EF4-FFF2-40B4-BE49-F238E27FC236}">
                <a16:creationId xmlns:a16="http://schemas.microsoft.com/office/drawing/2014/main" id="{35C19301-0E7C-4EEC-99F0-946B8BCB3D20}"/>
              </a:ext>
            </a:extLst>
          </p:cNvPr>
          <p:cNvSpPr/>
          <p:nvPr/>
        </p:nvSpPr>
        <p:spPr>
          <a:xfrm>
            <a:off x="9601599" y="5559050"/>
            <a:ext cx="1910080" cy="985520"/>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a:t>أَسماء</a:t>
            </a:r>
            <a:endParaRPr lang="sv-SE" sz="3600" dirty="0"/>
          </a:p>
        </p:txBody>
      </p:sp>
    </p:spTree>
    <p:extLst>
      <p:ext uri="{BB962C8B-B14F-4D97-AF65-F5344CB8AC3E}">
        <p14:creationId xmlns:p14="http://schemas.microsoft.com/office/powerpoint/2010/main" val="2174886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A7C1FC-D263-4ECB-A37D-7DF715ACF23C}"/>
              </a:ext>
            </a:extLst>
          </p:cNvPr>
          <p:cNvSpPr>
            <a:spLocks noGrp="1"/>
          </p:cNvSpPr>
          <p:nvPr>
            <p:ph type="title"/>
          </p:nvPr>
        </p:nvSpPr>
        <p:spPr/>
        <p:txBody>
          <a:bodyPr/>
          <a:lstStyle/>
          <a:p>
            <a:r>
              <a:rPr lang="sv-SE" dirty="0"/>
              <a:t>Arabiska ord kan delas in i 3 kategorier, (2) </a:t>
            </a:r>
          </a:p>
        </p:txBody>
      </p:sp>
      <p:sp>
        <p:nvSpPr>
          <p:cNvPr id="3" name="Platshållare för innehåll 2">
            <a:extLst>
              <a:ext uri="{FF2B5EF4-FFF2-40B4-BE49-F238E27FC236}">
                <a16:creationId xmlns:a16="http://schemas.microsoft.com/office/drawing/2014/main" id="{79FEAD07-3831-4276-A13B-D0182095EBEE}"/>
              </a:ext>
            </a:extLst>
          </p:cNvPr>
          <p:cNvSpPr>
            <a:spLocks noGrp="1"/>
          </p:cNvSpPr>
          <p:nvPr>
            <p:ph idx="1"/>
          </p:nvPr>
        </p:nvSpPr>
        <p:spPr>
          <a:xfrm>
            <a:off x="182880" y="2092960"/>
            <a:ext cx="11348719" cy="4521200"/>
          </a:xfrm>
        </p:spPr>
        <p:txBody>
          <a:bodyPr>
            <a:normAutofit/>
          </a:bodyPr>
          <a:lstStyle/>
          <a:p>
            <a:pPr marL="0" indent="0">
              <a:buNone/>
            </a:pPr>
            <a:r>
              <a:rPr lang="sv-SE" dirty="0">
                <a:solidFill>
                  <a:srgbClr val="FFFFFF"/>
                </a:solidFill>
              </a:rPr>
              <a:t>Varför är det viktigt att känna till denna kategorisering, och förstå vilket ord som är ett nomen, verb, eller partikel?</a:t>
            </a:r>
          </a:p>
          <a:p>
            <a:pPr marL="0" indent="0">
              <a:buNone/>
            </a:pPr>
            <a:endParaRPr lang="sv-SE" dirty="0">
              <a:solidFill>
                <a:srgbClr val="FFFFFF"/>
              </a:solidFill>
            </a:endParaRPr>
          </a:p>
          <a:p>
            <a:pPr marL="0" indent="0">
              <a:buNone/>
            </a:pPr>
            <a:r>
              <a:rPr lang="sv-SE" dirty="0">
                <a:solidFill>
                  <a:srgbClr val="FFFFFF"/>
                </a:solidFill>
              </a:rPr>
              <a:t>-Jo, för att varje grupp har sina särskilda drag och regler sett till grammatiken. Ett verb behandlas inte som ett nomen eller partikel, och vice versa. Utan var och en av dessa grupper har unika egenskaper, och därför är steg 1 alltid att först identifiera ordet: Är ordet nomen, verb eller en partikel?</a:t>
            </a:r>
          </a:p>
          <a:p>
            <a:pPr marL="0" indent="0">
              <a:buNone/>
            </a:pPr>
            <a:endParaRPr lang="sv-SE" dirty="0"/>
          </a:p>
        </p:txBody>
      </p:sp>
      <p:sp>
        <p:nvSpPr>
          <p:cNvPr id="4" name="Platshållare för bildnummer 3">
            <a:extLst>
              <a:ext uri="{FF2B5EF4-FFF2-40B4-BE49-F238E27FC236}">
                <a16:creationId xmlns:a16="http://schemas.microsoft.com/office/drawing/2014/main" id="{07CB148B-B123-4287-8AFB-331C35886E2B}"/>
              </a:ext>
            </a:extLst>
          </p:cNvPr>
          <p:cNvSpPr>
            <a:spLocks noGrp="1"/>
          </p:cNvSpPr>
          <p:nvPr>
            <p:ph type="sldNum" sz="quarter" idx="12"/>
          </p:nvPr>
        </p:nvSpPr>
        <p:spPr/>
        <p:txBody>
          <a:bodyPr/>
          <a:lstStyle/>
          <a:p>
            <a:fld id="{177D6179-9D4F-9247-ABDE-D082469CF89C}" type="slidenum">
              <a:rPr lang="sv-SE" smtClean="0"/>
              <a:t>6</a:t>
            </a:fld>
            <a:endParaRPr lang="sv-SE"/>
          </a:p>
        </p:txBody>
      </p:sp>
    </p:spTree>
    <p:extLst>
      <p:ext uri="{BB962C8B-B14F-4D97-AF65-F5344CB8AC3E}">
        <p14:creationId xmlns:p14="http://schemas.microsoft.com/office/powerpoint/2010/main" val="8702475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81F19-66E5-450D-9620-E684D6656E01}"/>
              </a:ext>
            </a:extLst>
          </p:cNvPr>
          <p:cNvSpPr>
            <a:spLocks noGrp="1"/>
          </p:cNvSpPr>
          <p:nvPr>
            <p:ph type="title"/>
          </p:nvPr>
        </p:nvSpPr>
        <p:spPr/>
        <p:txBody>
          <a:bodyPr/>
          <a:lstStyle/>
          <a:p>
            <a:r>
              <a:rPr lang="sv-SE" dirty="0"/>
              <a:t>Hos och med</a:t>
            </a:r>
          </a:p>
        </p:txBody>
      </p:sp>
      <p:sp>
        <p:nvSpPr>
          <p:cNvPr id="3" name="Platshållare för innehåll 2">
            <a:extLst>
              <a:ext uri="{FF2B5EF4-FFF2-40B4-BE49-F238E27FC236}">
                <a16:creationId xmlns:a16="http://schemas.microsoft.com/office/drawing/2014/main" id="{9972CEA3-8419-44F7-986E-36B6EAE53F08}"/>
              </a:ext>
            </a:extLst>
          </p:cNvPr>
          <p:cNvSpPr>
            <a:spLocks noGrp="1"/>
          </p:cNvSpPr>
          <p:nvPr>
            <p:ph idx="1"/>
          </p:nvPr>
        </p:nvSpPr>
        <p:spPr>
          <a:xfrm>
            <a:off x="219075" y="2143125"/>
            <a:ext cx="10075107" cy="3793064"/>
          </a:xfrm>
        </p:spPr>
        <p:txBody>
          <a:bodyPr>
            <a:normAutofit/>
          </a:bodyPr>
          <a:lstStyle/>
          <a:p>
            <a:pPr marL="0" indent="0">
              <a:buNone/>
            </a:pPr>
            <a:r>
              <a:rPr lang="ar-SA" dirty="0">
                <a:solidFill>
                  <a:schemeClr val="tx1"/>
                </a:solidFill>
              </a:rPr>
              <a:t>المدرسُ </a:t>
            </a:r>
            <a:r>
              <a:rPr lang="ar-SA" dirty="0"/>
              <a:t>عندَ</a:t>
            </a:r>
            <a:r>
              <a:rPr lang="ar-SA" dirty="0">
                <a:solidFill>
                  <a:schemeClr val="tx1"/>
                </a:solidFill>
              </a:rPr>
              <a:t> المديرِ   </a:t>
            </a:r>
            <a:r>
              <a:rPr lang="sv-SE" dirty="0">
                <a:solidFill>
                  <a:schemeClr val="tx1"/>
                </a:solidFill>
              </a:rPr>
              <a:t> - Läraren är </a:t>
            </a:r>
            <a:r>
              <a:rPr lang="sv-SE" dirty="0"/>
              <a:t>hos</a:t>
            </a:r>
            <a:r>
              <a:rPr lang="sv-SE" dirty="0">
                <a:solidFill>
                  <a:schemeClr val="tx1"/>
                </a:solidFill>
              </a:rPr>
              <a:t> rektorn. </a:t>
            </a:r>
            <a:endParaRPr lang="ar-SA" dirty="0">
              <a:solidFill>
                <a:schemeClr val="tx1"/>
              </a:solidFill>
            </a:endParaRPr>
          </a:p>
          <a:p>
            <a:pPr marL="0" indent="0">
              <a:buNone/>
            </a:pPr>
            <a:r>
              <a:rPr lang="sv-SE" dirty="0">
                <a:solidFill>
                  <a:srgbClr val="FFFFFF"/>
                </a:solidFill>
              </a:rPr>
              <a:t>   </a:t>
            </a:r>
            <a:r>
              <a:rPr lang="ar-SA" dirty="0">
                <a:solidFill>
                  <a:srgbClr val="FFFFFF"/>
                </a:solidFill>
              </a:rPr>
              <a:t>المدرسُ </a:t>
            </a:r>
            <a:r>
              <a:rPr lang="ar-SA" dirty="0">
                <a:solidFill>
                  <a:srgbClr val="FFFF00"/>
                </a:solidFill>
              </a:rPr>
              <a:t>معَ</a:t>
            </a:r>
            <a:r>
              <a:rPr lang="ar-SA" dirty="0">
                <a:solidFill>
                  <a:srgbClr val="FFFFFF"/>
                </a:solidFill>
              </a:rPr>
              <a:t> المديرِ</a:t>
            </a:r>
            <a:r>
              <a:rPr lang="sv-SE" dirty="0">
                <a:solidFill>
                  <a:srgbClr val="FFFFFF"/>
                </a:solidFill>
              </a:rPr>
              <a:t>  - Läraren är </a:t>
            </a:r>
            <a:r>
              <a:rPr lang="sv-SE" dirty="0">
                <a:solidFill>
                  <a:srgbClr val="FFFF00"/>
                </a:solidFill>
              </a:rPr>
              <a:t>med</a:t>
            </a:r>
            <a:r>
              <a:rPr lang="sv-SE" dirty="0">
                <a:solidFill>
                  <a:srgbClr val="FFFFFF"/>
                </a:solidFill>
              </a:rPr>
              <a:t> rektorn.</a:t>
            </a:r>
            <a:endParaRPr lang="ar-SA" dirty="0">
              <a:solidFill>
                <a:srgbClr val="FFFFFF"/>
              </a:solidFill>
            </a:endParaRPr>
          </a:p>
          <a:p>
            <a:pPr marL="0" indent="0">
              <a:buNone/>
            </a:pPr>
            <a:r>
              <a:rPr lang="ar-SA" dirty="0"/>
              <a:t>عند </a:t>
            </a:r>
            <a:r>
              <a:rPr lang="sv-SE" dirty="0">
                <a:solidFill>
                  <a:srgbClr val="FFFFFF"/>
                </a:solidFill>
              </a:rPr>
              <a:t> betyder ”hos</a:t>
            </a:r>
            <a:r>
              <a:rPr lang="sv-SE" dirty="0">
                <a:solidFill>
                  <a:schemeClr val="tx1"/>
                </a:solidFill>
              </a:rPr>
              <a:t>” och </a:t>
            </a:r>
            <a:r>
              <a:rPr lang="ar-SA" dirty="0">
                <a:solidFill>
                  <a:srgbClr val="FFFF00"/>
                </a:solidFill>
              </a:rPr>
              <a:t>مع</a:t>
            </a:r>
            <a:r>
              <a:rPr lang="sv-SE" dirty="0">
                <a:solidFill>
                  <a:schemeClr val="tx1"/>
                </a:solidFill>
              </a:rPr>
              <a:t> betyder ”med”. </a:t>
            </a:r>
          </a:p>
          <a:p>
            <a:pPr marL="0" indent="0">
              <a:buNone/>
            </a:pPr>
            <a:endParaRPr lang="sv-SE" dirty="0">
              <a:solidFill>
                <a:srgbClr val="FFFFFF"/>
              </a:solidFill>
            </a:endParaRPr>
          </a:p>
          <a:p>
            <a:pPr marL="0" indent="0">
              <a:buNone/>
            </a:pPr>
            <a:r>
              <a:rPr lang="sv-SE" u="sng" dirty="0">
                <a:solidFill>
                  <a:srgbClr val="FFFFFF"/>
                </a:solidFill>
              </a:rPr>
              <a:t>Att känna till</a:t>
            </a:r>
            <a:r>
              <a:rPr lang="sv-SE" dirty="0">
                <a:solidFill>
                  <a:srgbClr val="FFFFFF"/>
                </a:solidFill>
              </a:rPr>
              <a:t>:</a:t>
            </a:r>
          </a:p>
          <a:p>
            <a:r>
              <a:rPr lang="sv-SE" dirty="0">
                <a:solidFill>
                  <a:srgbClr val="FFFFFF"/>
                </a:solidFill>
              </a:rPr>
              <a:t>Bägge orden är </a:t>
            </a:r>
            <a:r>
              <a:rPr lang="sv-SE" i="1" dirty="0">
                <a:solidFill>
                  <a:srgbClr val="FFFFFF"/>
                </a:solidFill>
              </a:rPr>
              <a:t>mabniyyah</a:t>
            </a:r>
          </a:p>
          <a:p>
            <a:r>
              <a:rPr lang="sv-SE" dirty="0">
                <a:solidFill>
                  <a:srgbClr val="FFFFFF"/>
                </a:solidFill>
              </a:rPr>
              <a:t>Bägge orden är </a:t>
            </a:r>
            <a:r>
              <a:rPr lang="sv-SE" i="1" dirty="0">
                <a:solidFill>
                  <a:srgbClr val="FFFFFF"/>
                </a:solidFill>
              </a:rPr>
              <a:t>Mudhaf</a:t>
            </a:r>
            <a:r>
              <a:rPr lang="sv-SE" dirty="0">
                <a:solidFill>
                  <a:srgbClr val="FFFFFF"/>
                </a:solidFill>
              </a:rPr>
              <a:t>.</a:t>
            </a:r>
            <a:endParaRPr lang="sv-SE" i="1" dirty="0">
              <a:solidFill>
                <a:srgbClr val="FFFFFF"/>
              </a:solidFill>
            </a:endParaRPr>
          </a:p>
          <a:p>
            <a:r>
              <a:rPr lang="sv-SE" dirty="0">
                <a:solidFill>
                  <a:srgbClr val="FFFFFF"/>
                </a:solidFill>
              </a:rPr>
              <a:t>Skillnad i betydelse.</a:t>
            </a:r>
            <a:endParaRPr lang="ar-SA" dirty="0">
              <a:solidFill>
                <a:srgbClr val="FFFFFF"/>
              </a:solidFill>
            </a:endParaRPr>
          </a:p>
        </p:txBody>
      </p:sp>
      <p:sp>
        <p:nvSpPr>
          <p:cNvPr id="4" name="Platshållare för bildnummer 3">
            <a:extLst>
              <a:ext uri="{FF2B5EF4-FFF2-40B4-BE49-F238E27FC236}">
                <a16:creationId xmlns:a16="http://schemas.microsoft.com/office/drawing/2014/main" id="{55185290-652E-4078-A0D4-166D621DED0C}"/>
              </a:ext>
            </a:extLst>
          </p:cNvPr>
          <p:cNvSpPr>
            <a:spLocks noGrp="1"/>
          </p:cNvSpPr>
          <p:nvPr>
            <p:ph type="sldNum" sz="quarter" idx="12"/>
          </p:nvPr>
        </p:nvSpPr>
        <p:spPr/>
        <p:txBody>
          <a:bodyPr/>
          <a:lstStyle/>
          <a:p>
            <a:fld id="{177D6179-9D4F-9247-ABDE-D082469CF89C}" type="slidenum">
              <a:rPr lang="sv-SE" smtClean="0"/>
              <a:t>60</a:t>
            </a:fld>
            <a:endParaRPr lang="sv-SE"/>
          </a:p>
        </p:txBody>
      </p:sp>
    </p:spTree>
    <p:extLst>
      <p:ext uri="{BB962C8B-B14F-4D97-AF65-F5344CB8AC3E}">
        <p14:creationId xmlns:p14="http://schemas.microsoft.com/office/powerpoint/2010/main" val="32963289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481F19-66E5-450D-9620-E684D6656E01}"/>
              </a:ext>
            </a:extLst>
          </p:cNvPr>
          <p:cNvSpPr>
            <a:spLocks noGrp="1"/>
          </p:cNvSpPr>
          <p:nvPr>
            <p:ph type="title"/>
          </p:nvPr>
        </p:nvSpPr>
        <p:spPr/>
        <p:txBody>
          <a:bodyPr/>
          <a:lstStyle/>
          <a:p>
            <a:r>
              <a:rPr lang="sv-SE" dirty="0"/>
              <a:t>2 extra nyttor</a:t>
            </a:r>
          </a:p>
        </p:txBody>
      </p:sp>
      <p:sp>
        <p:nvSpPr>
          <p:cNvPr id="3" name="Platshållare för innehåll 2">
            <a:extLst>
              <a:ext uri="{FF2B5EF4-FFF2-40B4-BE49-F238E27FC236}">
                <a16:creationId xmlns:a16="http://schemas.microsoft.com/office/drawing/2014/main" id="{9972CEA3-8419-44F7-986E-36B6EAE53F08}"/>
              </a:ext>
            </a:extLst>
          </p:cNvPr>
          <p:cNvSpPr>
            <a:spLocks noGrp="1"/>
          </p:cNvSpPr>
          <p:nvPr>
            <p:ph idx="1"/>
          </p:nvPr>
        </p:nvSpPr>
        <p:spPr>
          <a:xfrm>
            <a:off x="219075" y="2143125"/>
            <a:ext cx="11664531" cy="4533900"/>
          </a:xfrm>
        </p:spPr>
        <p:txBody>
          <a:bodyPr>
            <a:normAutofit/>
          </a:bodyPr>
          <a:lstStyle/>
          <a:p>
            <a:r>
              <a:rPr lang="sv-SE" dirty="0">
                <a:solidFill>
                  <a:srgbClr val="FFFFFF"/>
                </a:solidFill>
              </a:rPr>
              <a:t>När </a:t>
            </a:r>
            <a:r>
              <a:rPr lang="ar-SA" dirty="0">
                <a:solidFill>
                  <a:srgbClr val="FFFFFF"/>
                </a:solidFill>
              </a:rPr>
              <a:t>مِ</a:t>
            </a:r>
            <a:r>
              <a:rPr lang="ar-SA" dirty="0">
                <a:solidFill>
                  <a:srgbClr val="FFFF00"/>
                </a:solidFill>
              </a:rPr>
              <a:t>ن</a:t>
            </a:r>
            <a:r>
              <a:rPr lang="ar-SA" dirty="0">
                <a:solidFill>
                  <a:srgbClr val="FFFFFF"/>
                </a:solidFill>
              </a:rPr>
              <a:t>ْ</a:t>
            </a:r>
            <a:r>
              <a:rPr lang="sv-SE" dirty="0">
                <a:solidFill>
                  <a:srgbClr val="FFFFFF"/>
                </a:solidFill>
              </a:rPr>
              <a:t> (från) ”utsätts” för att två </a:t>
            </a:r>
            <a:r>
              <a:rPr lang="sv-SE" dirty="0" err="1">
                <a:solidFill>
                  <a:srgbClr val="FFFFFF"/>
                </a:solidFill>
              </a:rPr>
              <a:t>sukuun</a:t>
            </a:r>
            <a:r>
              <a:rPr lang="sv-SE" dirty="0">
                <a:solidFill>
                  <a:srgbClr val="FFFFFF"/>
                </a:solidFill>
              </a:rPr>
              <a:t> kolliderar, så övergår dess </a:t>
            </a:r>
            <a:r>
              <a:rPr lang="sv-SE" i="1" dirty="0" err="1">
                <a:solidFill>
                  <a:srgbClr val="FFFF00"/>
                </a:solidFill>
              </a:rPr>
              <a:t>Sukun</a:t>
            </a:r>
            <a:r>
              <a:rPr lang="sv-SE" dirty="0">
                <a:solidFill>
                  <a:srgbClr val="FFFFFF"/>
                </a:solidFill>
              </a:rPr>
              <a:t>  till en </a:t>
            </a:r>
            <a:r>
              <a:rPr lang="sv-SE" i="1" dirty="0" err="1">
                <a:solidFill>
                  <a:srgbClr val="0070C0"/>
                </a:solidFill>
              </a:rPr>
              <a:t>Fathah</a:t>
            </a:r>
            <a:r>
              <a:rPr lang="sv-SE" dirty="0">
                <a:solidFill>
                  <a:srgbClr val="FFFFFF"/>
                </a:solidFill>
              </a:rPr>
              <a:t>: </a:t>
            </a:r>
            <a:r>
              <a:rPr lang="ar-SA" dirty="0">
                <a:solidFill>
                  <a:srgbClr val="FFFFFF"/>
                </a:solidFill>
              </a:rPr>
              <a:t>مِ</a:t>
            </a:r>
            <a:r>
              <a:rPr lang="ar-SA" dirty="0">
                <a:solidFill>
                  <a:srgbClr val="FFFF00"/>
                </a:solidFill>
              </a:rPr>
              <a:t>ن</a:t>
            </a:r>
            <a:r>
              <a:rPr lang="ar-SA" dirty="0">
                <a:solidFill>
                  <a:srgbClr val="FFFFFF"/>
                </a:solidFill>
              </a:rPr>
              <a:t>ْ</a:t>
            </a:r>
            <a:r>
              <a:rPr lang="sv-SE" dirty="0">
                <a:solidFill>
                  <a:srgbClr val="FFFFFF"/>
                </a:solidFill>
              </a:rPr>
              <a:t> &gt; </a:t>
            </a:r>
            <a:r>
              <a:rPr lang="ar-SA" dirty="0">
                <a:solidFill>
                  <a:srgbClr val="FFFFFF"/>
                </a:solidFill>
              </a:rPr>
              <a:t>مِ</a:t>
            </a:r>
            <a:r>
              <a:rPr lang="ar-SA" dirty="0">
                <a:solidFill>
                  <a:srgbClr val="0070C0"/>
                </a:solidFill>
              </a:rPr>
              <a:t>ن</a:t>
            </a:r>
            <a:r>
              <a:rPr lang="ar-SA" dirty="0">
                <a:solidFill>
                  <a:srgbClr val="FFFFFF"/>
                </a:solidFill>
              </a:rPr>
              <a:t>َ الْبيتِ</a:t>
            </a:r>
          </a:p>
          <a:p>
            <a:pPr marL="0" indent="0">
              <a:buNone/>
            </a:pPr>
            <a:r>
              <a:rPr lang="sv-SE" dirty="0">
                <a:solidFill>
                  <a:srgbClr val="FFFFFF"/>
                </a:solidFill>
              </a:rPr>
              <a:t>När </a:t>
            </a:r>
            <a:r>
              <a:rPr lang="ar-SA" dirty="0">
                <a:solidFill>
                  <a:srgbClr val="FFFFFF"/>
                </a:solidFill>
              </a:rPr>
              <a:t>مَ</a:t>
            </a:r>
            <a:r>
              <a:rPr lang="ar-SA" dirty="0">
                <a:solidFill>
                  <a:srgbClr val="FFFF00"/>
                </a:solidFill>
              </a:rPr>
              <a:t>ن</a:t>
            </a:r>
            <a:r>
              <a:rPr lang="ar-SA" dirty="0">
                <a:solidFill>
                  <a:srgbClr val="FFFFFF"/>
                </a:solidFill>
              </a:rPr>
              <a:t>ْ</a:t>
            </a:r>
            <a:r>
              <a:rPr lang="sv-SE" dirty="0">
                <a:solidFill>
                  <a:srgbClr val="FFFFFF"/>
                </a:solidFill>
              </a:rPr>
              <a:t> (vem) ”utsätts” för samma sak, så övergår dess </a:t>
            </a:r>
            <a:r>
              <a:rPr lang="sv-SE" i="1" dirty="0" err="1">
                <a:solidFill>
                  <a:srgbClr val="FFFF00"/>
                </a:solidFill>
              </a:rPr>
              <a:t>Sukun</a:t>
            </a:r>
            <a:r>
              <a:rPr lang="sv-SE" dirty="0">
                <a:solidFill>
                  <a:srgbClr val="FFFFFF"/>
                </a:solidFill>
              </a:rPr>
              <a:t> till en </a:t>
            </a:r>
            <a:r>
              <a:rPr lang="sv-SE" dirty="0">
                <a:solidFill>
                  <a:srgbClr val="0070C0"/>
                </a:solidFill>
              </a:rPr>
              <a:t>Kasrah</a:t>
            </a:r>
            <a:r>
              <a:rPr lang="sv-SE" dirty="0">
                <a:solidFill>
                  <a:srgbClr val="FFFFFF"/>
                </a:solidFill>
              </a:rPr>
              <a:t> istället. </a:t>
            </a:r>
            <a:r>
              <a:rPr lang="ar-SA" dirty="0">
                <a:solidFill>
                  <a:srgbClr val="FFFFFF"/>
                </a:solidFill>
              </a:rPr>
              <a:t>مَ</a:t>
            </a:r>
            <a:r>
              <a:rPr lang="ar-SA" dirty="0">
                <a:solidFill>
                  <a:srgbClr val="FFFF00"/>
                </a:solidFill>
              </a:rPr>
              <a:t>نْ</a:t>
            </a:r>
            <a:r>
              <a:rPr lang="sv-SE" dirty="0">
                <a:solidFill>
                  <a:srgbClr val="FFFFFF"/>
                </a:solidFill>
              </a:rPr>
              <a:t> &gt; </a:t>
            </a:r>
            <a:r>
              <a:rPr lang="ar-SA" dirty="0">
                <a:solidFill>
                  <a:srgbClr val="FFFFFF"/>
                </a:solidFill>
              </a:rPr>
              <a:t>  مَ</a:t>
            </a:r>
            <a:r>
              <a:rPr lang="ar-SA" dirty="0">
                <a:solidFill>
                  <a:srgbClr val="0070C0"/>
                </a:solidFill>
              </a:rPr>
              <a:t>نِ </a:t>
            </a:r>
            <a:r>
              <a:rPr lang="ar-SA" dirty="0">
                <a:solidFill>
                  <a:schemeClr val="tx1"/>
                </a:solidFill>
              </a:rPr>
              <a:t>الْم</a:t>
            </a:r>
            <a:r>
              <a:rPr lang="ar-SA" dirty="0">
                <a:solidFill>
                  <a:srgbClr val="FFFFFF"/>
                </a:solidFill>
              </a:rPr>
              <a:t>ُدَرِّسُ؟</a:t>
            </a:r>
          </a:p>
          <a:p>
            <a:pPr marL="0" indent="0">
              <a:buNone/>
            </a:pPr>
            <a:endParaRPr lang="ar-SA" dirty="0">
              <a:solidFill>
                <a:srgbClr val="FFFFFF"/>
              </a:solidFill>
            </a:endParaRPr>
          </a:p>
          <a:p>
            <a:r>
              <a:rPr lang="sv-SE" dirty="0">
                <a:solidFill>
                  <a:srgbClr val="FFFFFF"/>
                </a:solidFill>
              </a:rPr>
              <a:t>Vi lärde oss att </a:t>
            </a:r>
            <a:r>
              <a:rPr lang="sv-SE" dirty="0" err="1">
                <a:solidFill>
                  <a:srgbClr val="FFFFFF"/>
                </a:solidFill>
              </a:rPr>
              <a:t>na`t</a:t>
            </a:r>
            <a:r>
              <a:rPr lang="sv-SE" dirty="0">
                <a:solidFill>
                  <a:srgbClr val="FFFFFF"/>
                </a:solidFill>
              </a:rPr>
              <a:t> följer al-</a:t>
            </a:r>
            <a:r>
              <a:rPr lang="sv-SE" dirty="0" err="1">
                <a:solidFill>
                  <a:srgbClr val="FFFFFF"/>
                </a:solidFill>
              </a:rPr>
              <a:t>man`ut</a:t>
            </a:r>
            <a:r>
              <a:rPr lang="sv-SE" dirty="0">
                <a:solidFill>
                  <a:srgbClr val="FFFFFF"/>
                </a:solidFill>
              </a:rPr>
              <a:t> inom 4 saker. </a:t>
            </a:r>
            <a:r>
              <a:rPr lang="sv-SE" u="sng" dirty="0">
                <a:solidFill>
                  <a:srgbClr val="FFFFFF"/>
                </a:solidFill>
              </a:rPr>
              <a:t>Om ordet inte följer det inom samtliga av dessa 4 aspekter</a:t>
            </a:r>
            <a:r>
              <a:rPr lang="sv-SE" dirty="0">
                <a:solidFill>
                  <a:srgbClr val="FFFFFF"/>
                </a:solidFill>
              </a:rPr>
              <a:t>, så är det inte </a:t>
            </a:r>
            <a:r>
              <a:rPr lang="sv-SE" dirty="0" err="1">
                <a:solidFill>
                  <a:srgbClr val="FFFFFF"/>
                </a:solidFill>
              </a:rPr>
              <a:t>na`t</a:t>
            </a:r>
            <a:r>
              <a:rPr lang="sv-SE" dirty="0">
                <a:solidFill>
                  <a:srgbClr val="FFFFFF"/>
                </a:solidFill>
              </a:rPr>
              <a:t> och </a:t>
            </a:r>
            <a:r>
              <a:rPr lang="sv-SE" dirty="0" err="1">
                <a:solidFill>
                  <a:srgbClr val="FFFFFF"/>
                </a:solidFill>
              </a:rPr>
              <a:t>man`ut</a:t>
            </a:r>
            <a:r>
              <a:rPr lang="sv-SE" dirty="0">
                <a:solidFill>
                  <a:srgbClr val="FFFFFF"/>
                </a:solidFill>
              </a:rPr>
              <a:t>. Det är något annat, som vi kommer att lära oss på lektion 11.</a:t>
            </a:r>
          </a:p>
          <a:p>
            <a:pPr marL="0" indent="0">
              <a:buNone/>
            </a:pPr>
            <a:r>
              <a:rPr lang="ar-SA" dirty="0">
                <a:solidFill>
                  <a:srgbClr val="FFFFFF"/>
                </a:solidFill>
              </a:rPr>
              <a:t>القلمُ المكسورُ</a:t>
            </a:r>
            <a:r>
              <a:rPr lang="sv-SE" dirty="0">
                <a:solidFill>
                  <a:srgbClr val="FFFFFF"/>
                </a:solidFill>
              </a:rPr>
              <a:t> = </a:t>
            </a:r>
            <a:r>
              <a:rPr lang="sv-SE" dirty="0" err="1">
                <a:solidFill>
                  <a:srgbClr val="FFFFFF"/>
                </a:solidFill>
              </a:rPr>
              <a:t>Na`t</a:t>
            </a:r>
            <a:r>
              <a:rPr lang="sv-SE" dirty="0">
                <a:solidFill>
                  <a:srgbClr val="FFFFFF"/>
                </a:solidFill>
              </a:rPr>
              <a:t> + </a:t>
            </a:r>
            <a:r>
              <a:rPr lang="sv-SE" dirty="0" err="1">
                <a:solidFill>
                  <a:srgbClr val="FFFFFF"/>
                </a:solidFill>
              </a:rPr>
              <a:t>Man`ut</a:t>
            </a:r>
            <a:endParaRPr lang="sv-SE" dirty="0">
              <a:solidFill>
                <a:srgbClr val="FFFFFF"/>
              </a:solidFill>
            </a:endParaRPr>
          </a:p>
          <a:p>
            <a:pPr marL="0" indent="0">
              <a:buNone/>
            </a:pPr>
            <a:r>
              <a:rPr lang="ar-SA" dirty="0">
                <a:solidFill>
                  <a:srgbClr val="FFFFFF"/>
                </a:solidFill>
              </a:rPr>
              <a:t>القلمُ مكسورٌ</a:t>
            </a:r>
            <a:r>
              <a:rPr lang="sv-SE" dirty="0">
                <a:solidFill>
                  <a:srgbClr val="FFFFFF"/>
                </a:solidFill>
              </a:rPr>
              <a:t> = Är något annat eftersom </a:t>
            </a:r>
            <a:r>
              <a:rPr lang="ar-SA" dirty="0">
                <a:solidFill>
                  <a:srgbClr val="FFFFFF"/>
                </a:solidFill>
              </a:rPr>
              <a:t>مكسور</a:t>
            </a:r>
            <a:r>
              <a:rPr lang="sv-SE" dirty="0">
                <a:solidFill>
                  <a:srgbClr val="FFFFFF"/>
                </a:solidFill>
              </a:rPr>
              <a:t> är inte bestämt. </a:t>
            </a:r>
          </a:p>
        </p:txBody>
      </p:sp>
      <p:sp>
        <p:nvSpPr>
          <p:cNvPr id="4" name="Platshållare för bildnummer 3">
            <a:extLst>
              <a:ext uri="{FF2B5EF4-FFF2-40B4-BE49-F238E27FC236}">
                <a16:creationId xmlns:a16="http://schemas.microsoft.com/office/drawing/2014/main" id="{55185290-652E-4078-A0D4-166D621DED0C}"/>
              </a:ext>
            </a:extLst>
          </p:cNvPr>
          <p:cNvSpPr>
            <a:spLocks noGrp="1"/>
          </p:cNvSpPr>
          <p:nvPr>
            <p:ph type="sldNum" sz="quarter" idx="12"/>
          </p:nvPr>
        </p:nvSpPr>
        <p:spPr/>
        <p:txBody>
          <a:bodyPr/>
          <a:lstStyle/>
          <a:p>
            <a:fld id="{177D6179-9D4F-9247-ABDE-D082469CF89C}" type="slidenum">
              <a:rPr lang="sv-SE" smtClean="0"/>
              <a:t>61</a:t>
            </a:fld>
            <a:endParaRPr lang="sv-SE"/>
          </a:p>
        </p:txBody>
      </p:sp>
    </p:spTree>
    <p:extLst>
      <p:ext uri="{BB962C8B-B14F-4D97-AF65-F5344CB8AC3E}">
        <p14:creationId xmlns:p14="http://schemas.microsoft.com/office/powerpoint/2010/main" val="397749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221BF0-9736-4926-8B49-3C35495C1FC4}"/>
              </a:ext>
            </a:extLst>
          </p:cNvPr>
          <p:cNvSpPr>
            <a:spLocks noGrp="1"/>
          </p:cNvSpPr>
          <p:nvPr>
            <p:ph type="ctrTitle"/>
          </p:nvPr>
        </p:nvSpPr>
        <p:spPr/>
        <p:txBody>
          <a:bodyPr/>
          <a:lstStyle/>
          <a:p>
            <a:r>
              <a:rPr lang="sv-SE" dirty="0"/>
              <a:t>Lektion 10</a:t>
            </a:r>
          </a:p>
        </p:txBody>
      </p:sp>
      <p:sp>
        <p:nvSpPr>
          <p:cNvPr id="5" name="Underrubrik 4">
            <a:extLst>
              <a:ext uri="{FF2B5EF4-FFF2-40B4-BE49-F238E27FC236}">
                <a16:creationId xmlns:a16="http://schemas.microsoft.com/office/drawing/2014/main" id="{AB21B408-F40B-4D1A-ACA4-58F2021E3F11}"/>
              </a:ext>
            </a:extLst>
          </p:cNvPr>
          <p:cNvSpPr>
            <a:spLocks noGrp="1"/>
          </p:cNvSpPr>
          <p:nvPr>
            <p:ph type="subTitle" idx="1"/>
          </p:nvPr>
        </p:nvSpPr>
        <p:spPr/>
        <p:txBody>
          <a:bodyPr/>
          <a:lstStyle/>
          <a:p>
            <a:r>
              <a:rPr lang="ar-SA" sz="2800" dirty="0"/>
              <a:t>الضَّمائِر</a:t>
            </a:r>
          </a:p>
          <a:p>
            <a:r>
              <a:rPr lang="ar-SA" dirty="0"/>
              <a:t> </a:t>
            </a:r>
            <a:r>
              <a:rPr lang="sv-SE" dirty="0"/>
              <a:t>Pronomen</a:t>
            </a:r>
          </a:p>
        </p:txBody>
      </p:sp>
      <p:sp>
        <p:nvSpPr>
          <p:cNvPr id="4" name="Platshållare för bildnummer 3">
            <a:extLst>
              <a:ext uri="{FF2B5EF4-FFF2-40B4-BE49-F238E27FC236}">
                <a16:creationId xmlns:a16="http://schemas.microsoft.com/office/drawing/2014/main" id="{A69892BD-BC41-43BC-94FD-EA5C515B4645}"/>
              </a:ext>
            </a:extLst>
          </p:cNvPr>
          <p:cNvSpPr>
            <a:spLocks noGrp="1"/>
          </p:cNvSpPr>
          <p:nvPr>
            <p:ph type="sldNum" sz="quarter" idx="12"/>
          </p:nvPr>
        </p:nvSpPr>
        <p:spPr/>
        <p:txBody>
          <a:bodyPr/>
          <a:lstStyle/>
          <a:p>
            <a:fld id="{177D6179-9D4F-9247-ABDE-D082469CF89C}" type="slidenum">
              <a:rPr lang="sv-SE" smtClean="0"/>
              <a:t>62</a:t>
            </a:fld>
            <a:endParaRPr lang="sv-SE"/>
          </a:p>
        </p:txBody>
      </p:sp>
    </p:spTree>
    <p:extLst>
      <p:ext uri="{BB962C8B-B14F-4D97-AF65-F5344CB8AC3E}">
        <p14:creationId xmlns:p14="http://schemas.microsoft.com/office/powerpoint/2010/main" val="3965082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54FF64-20B7-4B7C-866B-51AE52C23678}"/>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14BA4B83-6539-4A84-ABFE-9CC75B514051}"/>
              </a:ext>
            </a:extLst>
          </p:cNvPr>
          <p:cNvSpPr>
            <a:spLocks noGrp="1"/>
          </p:cNvSpPr>
          <p:nvPr>
            <p:ph idx="1"/>
          </p:nvPr>
        </p:nvSpPr>
        <p:spPr/>
        <p:txBody>
          <a:bodyPr>
            <a:normAutofit/>
          </a:bodyPr>
          <a:lstStyle/>
          <a:p>
            <a:pPr marL="0" indent="0">
              <a:buNone/>
            </a:pPr>
            <a:r>
              <a:rPr lang="sv-SE" dirty="0">
                <a:solidFill>
                  <a:schemeClr val="tx1"/>
                </a:solidFill>
              </a:rPr>
              <a:t>I denna lektion kommer vi huvudsakligen att titta på pronomen och hur de används. Pronomen är ord man använder istället för namn på en person, sak, djur eller växt för att variera språket. Exempel på pronomen är: jag, vi, honom, henne, oss, hon, ni.. Vissa har vi redan lärt oss, och andra lär vi oss nu.</a:t>
            </a:r>
          </a:p>
          <a:p>
            <a:pPr marL="0" indent="0">
              <a:buNone/>
            </a:pPr>
            <a:endParaRPr lang="sv-SE" dirty="0">
              <a:solidFill>
                <a:schemeClr val="tx1"/>
              </a:solidFill>
            </a:endParaRPr>
          </a:p>
          <a:p>
            <a:pPr marL="0" indent="0">
              <a:buNone/>
            </a:pPr>
            <a:r>
              <a:rPr lang="sv-SE" dirty="0">
                <a:solidFill>
                  <a:schemeClr val="tx1"/>
                </a:solidFill>
              </a:rPr>
              <a:t>Vi nämnde i början av kursen att arabiska ord kan delas in i 3 kategorier: Nomen, verb och partiklar. Pronomen räknas som </a:t>
            </a:r>
            <a:r>
              <a:rPr lang="sv-SE" i="1" dirty="0">
                <a:solidFill>
                  <a:schemeClr val="tx1"/>
                </a:solidFill>
              </a:rPr>
              <a:t>nomen </a:t>
            </a:r>
            <a:r>
              <a:rPr lang="sv-SE" dirty="0">
                <a:solidFill>
                  <a:schemeClr val="tx1"/>
                </a:solidFill>
              </a:rPr>
              <a:t>(</a:t>
            </a:r>
            <a:r>
              <a:rPr lang="ar-SA" dirty="0">
                <a:solidFill>
                  <a:schemeClr val="tx1"/>
                </a:solidFill>
              </a:rPr>
              <a:t>اسم</a:t>
            </a:r>
            <a:r>
              <a:rPr lang="sv-SE" dirty="0">
                <a:solidFill>
                  <a:schemeClr val="tx1"/>
                </a:solidFill>
              </a:rPr>
              <a:t>) på arabiska, och är </a:t>
            </a:r>
            <a:r>
              <a:rPr lang="sv-SE" u="sng" dirty="0">
                <a:solidFill>
                  <a:schemeClr val="tx1"/>
                </a:solidFill>
              </a:rPr>
              <a:t>alltid</a:t>
            </a:r>
            <a:r>
              <a:rPr lang="sv-SE" dirty="0">
                <a:solidFill>
                  <a:schemeClr val="tx1"/>
                </a:solidFill>
              </a:rPr>
              <a:t> </a:t>
            </a:r>
            <a:r>
              <a:rPr lang="sv-SE" i="1" dirty="0">
                <a:solidFill>
                  <a:schemeClr val="tx1"/>
                </a:solidFill>
              </a:rPr>
              <a:t>mabniyyah</a:t>
            </a:r>
            <a:r>
              <a:rPr lang="sv-SE" dirty="0">
                <a:solidFill>
                  <a:schemeClr val="tx1"/>
                </a:solidFill>
              </a:rPr>
              <a:t>.</a:t>
            </a:r>
          </a:p>
        </p:txBody>
      </p:sp>
      <p:sp>
        <p:nvSpPr>
          <p:cNvPr id="4" name="Platshållare för bildnummer 3">
            <a:extLst>
              <a:ext uri="{FF2B5EF4-FFF2-40B4-BE49-F238E27FC236}">
                <a16:creationId xmlns:a16="http://schemas.microsoft.com/office/drawing/2014/main" id="{C71501F5-92F8-48F1-9B31-F0B4A8090150}"/>
              </a:ext>
            </a:extLst>
          </p:cNvPr>
          <p:cNvSpPr>
            <a:spLocks noGrp="1"/>
          </p:cNvSpPr>
          <p:nvPr>
            <p:ph type="sldNum" sz="quarter" idx="12"/>
          </p:nvPr>
        </p:nvSpPr>
        <p:spPr/>
        <p:txBody>
          <a:bodyPr/>
          <a:lstStyle/>
          <a:p>
            <a:fld id="{177D6179-9D4F-9247-ABDE-D082469CF89C}" type="slidenum">
              <a:rPr lang="sv-SE" smtClean="0"/>
              <a:t>63</a:t>
            </a:fld>
            <a:endParaRPr lang="sv-SE"/>
          </a:p>
        </p:txBody>
      </p:sp>
    </p:spTree>
    <p:extLst>
      <p:ext uri="{BB962C8B-B14F-4D97-AF65-F5344CB8AC3E}">
        <p14:creationId xmlns:p14="http://schemas.microsoft.com/office/powerpoint/2010/main" val="394992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0FF6E5-A3E1-4592-AACA-DD3F9B99482D}"/>
              </a:ext>
            </a:extLst>
          </p:cNvPr>
          <p:cNvSpPr>
            <a:spLocks noGrp="1"/>
          </p:cNvSpPr>
          <p:nvPr>
            <p:ph type="title"/>
          </p:nvPr>
        </p:nvSpPr>
        <p:spPr/>
        <p:txBody>
          <a:bodyPr/>
          <a:lstStyle/>
          <a:p>
            <a:r>
              <a:rPr lang="ar-SA" dirty="0"/>
              <a:t>الضمائِر</a:t>
            </a:r>
            <a:br>
              <a:rPr lang="ar-SA" dirty="0"/>
            </a:br>
            <a:r>
              <a:rPr lang="sv-SE" dirty="0"/>
              <a:t>En översikt</a:t>
            </a:r>
          </a:p>
        </p:txBody>
      </p:sp>
      <p:sp>
        <p:nvSpPr>
          <p:cNvPr id="3" name="Platshållare för innehåll 2">
            <a:extLst>
              <a:ext uri="{FF2B5EF4-FFF2-40B4-BE49-F238E27FC236}">
                <a16:creationId xmlns:a16="http://schemas.microsoft.com/office/drawing/2014/main" id="{442EB888-F523-42B3-A890-5263E6EADA68}"/>
              </a:ext>
            </a:extLst>
          </p:cNvPr>
          <p:cNvSpPr>
            <a:spLocks noGrp="1"/>
          </p:cNvSpPr>
          <p:nvPr>
            <p:ph idx="1"/>
          </p:nvPr>
        </p:nvSpPr>
        <p:spPr>
          <a:xfrm>
            <a:off x="308394" y="2197725"/>
            <a:ext cx="11638558" cy="4435402"/>
          </a:xfrm>
        </p:spPr>
        <p:txBody>
          <a:bodyPr>
            <a:normAutofit/>
          </a:bodyPr>
          <a:lstStyle/>
          <a:p>
            <a:pPr marL="0" indent="0">
              <a:buNone/>
            </a:pPr>
            <a:r>
              <a:rPr lang="sv-SE" u="sng" dirty="0">
                <a:solidFill>
                  <a:srgbClr val="FFFFFF"/>
                </a:solidFill>
              </a:rPr>
              <a:t>2 typer av pronomen:</a:t>
            </a:r>
          </a:p>
          <a:p>
            <a:pPr marL="457200" indent="-457200">
              <a:buFont typeface="+mj-lt"/>
              <a:buAutoNum type="alphaLcParenR"/>
            </a:pPr>
            <a:r>
              <a:rPr lang="sv-SE" dirty="0">
                <a:solidFill>
                  <a:srgbClr val="FFFFFF"/>
                </a:solidFill>
              </a:rPr>
              <a:t>De pronomen som kopplas med substantiv (</a:t>
            </a:r>
            <a:r>
              <a:rPr lang="ar-SA" dirty="0">
                <a:solidFill>
                  <a:srgbClr val="FFFFFF"/>
                </a:solidFill>
              </a:rPr>
              <a:t>الضمائر المُتَّصِلَة</a:t>
            </a:r>
            <a:r>
              <a:rPr lang="sv-SE" dirty="0">
                <a:solidFill>
                  <a:srgbClr val="FFFFFF"/>
                </a:solidFill>
              </a:rPr>
              <a:t>):</a:t>
            </a:r>
          </a:p>
          <a:p>
            <a:pPr marL="0" indent="0">
              <a:buNone/>
            </a:pPr>
            <a:endParaRPr lang="sv-SE" dirty="0">
              <a:solidFill>
                <a:srgbClr val="FFFFFF"/>
              </a:solidFill>
            </a:endParaRPr>
          </a:p>
          <a:p>
            <a:pPr marL="0" indent="0">
              <a:buNone/>
            </a:pPr>
            <a:endParaRPr lang="sv-SE" sz="300" dirty="0">
              <a:solidFill>
                <a:srgbClr val="FFFFFF"/>
              </a:solidFill>
            </a:endParaRPr>
          </a:p>
          <a:p>
            <a:pPr marL="0" indent="0">
              <a:buNone/>
            </a:pPr>
            <a:r>
              <a:rPr lang="sv-SE" dirty="0">
                <a:solidFill>
                  <a:srgbClr val="FFFFFF"/>
                </a:solidFill>
              </a:rPr>
              <a:t>t.ex. </a:t>
            </a:r>
            <a:r>
              <a:rPr lang="ar-SA" dirty="0">
                <a:solidFill>
                  <a:srgbClr val="FFFFFF"/>
                </a:solidFill>
              </a:rPr>
              <a:t>كتابُك</a:t>
            </a:r>
            <a:r>
              <a:rPr lang="ar-SA" dirty="0"/>
              <a:t>َ</a:t>
            </a:r>
            <a:r>
              <a:rPr lang="sv-SE" dirty="0">
                <a:solidFill>
                  <a:srgbClr val="FFFFFF"/>
                </a:solidFill>
              </a:rPr>
              <a:t> – Din bok.</a:t>
            </a:r>
          </a:p>
          <a:p>
            <a:pPr marL="0" indent="0">
              <a:buNone/>
            </a:pPr>
            <a:endParaRPr lang="ar-SA" sz="1100" dirty="0">
              <a:solidFill>
                <a:srgbClr val="FFFFFF"/>
              </a:solidFill>
            </a:endParaRPr>
          </a:p>
          <a:p>
            <a:pPr marL="0" indent="0">
              <a:buNone/>
            </a:pPr>
            <a:r>
              <a:rPr lang="sv-SE" dirty="0">
                <a:solidFill>
                  <a:srgbClr val="FFFFFF"/>
                </a:solidFill>
              </a:rPr>
              <a:t>b) De pronomen som </a:t>
            </a:r>
            <a:r>
              <a:rPr lang="sv-SE" u="sng" dirty="0">
                <a:solidFill>
                  <a:srgbClr val="FFFFFF"/>
                </a:solidFill>
              </a:rPr>
              <a:t>inte</a:t>
            </a:r>
            <a:r>
              <a:rPr lang="sv-SE" dirty="0">
                <a:solidFill>
                  <a:srgbClr val="FFFFFF"/>
                </a:solidFill>
              </a:rPr>
              <a:t> kan kopplas med substantiv (</a:t>
            </a:r>
            <a:r>
              <a:rPr lang="ar-SA" dirty="0">
                <a:solidFill>
                  <a:srgbClr val="FFFFFF"/>
                </a:solidFill>
              </a:rPr>
              <a:t>     :(الضمائر المُنْفَصِلَة</a:t>
            </a:r>
            <a:endParaRPr lang="sv-SE" dirty="0">
              <a:solidFill>
                <a:srgbClr val="FFFFFF"/>
              </a:solidFill>
            </a:endParaRPr>
          </a:p>
          <a:p>
            <a:pPr marL="0" indent="0">
              <a:buNone/>
            </a:pPr>
            <a:endParaRPr lang="sv-SE" dirty="0">
              <a:solidFill>
                <a:srgbClr val="FFFFFF"/>
              </a:solidFill>
            </a:endParaRPr>
          </a:p>
          <a:p>
            <a:pPr marL="0" indent="0">
              <a:buNone/>
            </a:pPr>
            <a:endParaRPr lang="sv-SE" sz="1200" dirty="0"/>
          </a:p>
          <a:p>
            <a:pPr marL="0" indent="0">
              <a:buNone/>
            </a:pPr>
            <a:r>
              <a:rPr lang="sv-SE" dirty="0">
                <a:solidFill>
                  <a:srgbClr val="FFFFFF"/>
                </a:solidFill>
              </a:rPr>
              <a:t>t.ex. </a:t>
            </a:r>
            <a:r>
              <a:rPr lang="ar-SA" dirty="0">
                <a:solidFill>
                  <a:srgbClr val="FFFFFF"/>
                </a:solidFill>
              </a:rPr>
              <a:t>أَنتَ أَخي</a:t>
            </a:r>
            <a:r>
              <a:rPr lang="sv-SE" dirty="0"/>
              <a:t> </a:t>
            </a:r>
            <a:r>
              <a:rPr lang="sv-SE" dirty="0">
                <a:solidFill>
                  <a:schemeClr val="tx1"/>
                </a:solidFill>
              </a:rPr>
              <a:t>– Du är min broder.</a:t>
            </a:r>
            <a:endParaRPr lang="ar-SA" dirty="0">
              <a:solidFill>
                <a:schemeClr val="tx1"/>
              </a:solidFill>
            </a:endParaRPr>
          </a:p>
          <a:p>
            <a:pPr marL="0" indent="0">
              <a:buNone/>
            </a:pPr>
            <a:endParaRPr lang="sv-SE" dirty="0">
              <a:solidFill>
                <a:srgbClr val="FFFFFF"/>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40DD7A29-D715-4E64-A3E3-E62A67AA9082}"/>
              </a:ext>
            </a:extLst>
          </p:cNvPr>
          <p:cNvSpPr>
            <a:spLocks noGrp="1"/>
          </p:cNvSpPr>
          <p:nvPr>
            <p:ph type="sldNum" sz="quarter" idx="12"/>
          </p:nvPr>
        </p:nvSpPr>
        <p:spPr/>
        <p:txBody>
          <a:bodyPr/>
          <a:lstStyle/>
          <a:p>
            <a:fld id="{177D6179-9D4F-9247-ABDE-D082469CF89C}" type="slidenum">
              <a:rPr lang="sv-SE" smtClean="0"/>
              <a:t>64</a:t>
            </a:fld>
            <a:endParaRPr lang="sv-SE"/>
          </a:p>
        </p:txBody>
      </p:sp>
      <p:sp>
        <p:nvSpPr>
          <p:cNvPr id="6" name="Rektangel: rundade hörn 5">
            <a:extLst>
              <a:ext uri="{FF2B5EF4-FFF2-40B4-BE49-F238E27FC236}">
                <a16:creationId xmlns:a16="http://schemas.microsoft.com/office/drawing/2014/main" id="{D0199CD3-94AA-4441-BFBD-D75DE08FCB03}"/>
              </a:ext>
            </a:extLst>
          </p:cNvPr>
          <p:cNvSpPr/>
          <p:nvPr/>
        </p:nvSpPr>
        <p:spPr>
          <a:xfrm>
            <a:off x="403635" y="5009322"/>
            <a:ext cx="1917971" cy="468000"/>
          </a:xfrm>
          <a:prstGeom prst="roundRect">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ar-SA" sz="2400" dirty="0">
                <a:solidFill>
                  <a:prstClr val="white"/>
                </a:solidFill>
              </a:rPr>
              <a:t>أَن</a:t>
            </a:r>
            <a:r>
              <a:rPr lang="ar-SA" sz="2400" dirty="0">
                <a:solidFill>
                  <a:srgbClr val="0070C0"/>
                </a:solidFill>
              </a:rPr>
              <a:t>ت</a:t>
            </a:r>
            <a:r>
              <a:rPr lang="ar-SA" sz="2400" dirty="0">
                <a:solidFill>
                  <a:prstClr val="white"/>
                </a:solidFill>
              </a:rPr>
              <a:t>َ</a:t>
            </a:r>
            <a:r>
              <a:rPr lang="ar-SA" sz="2400" dirty="0">
                <a:solidFill>
                  <a:srgbClr val="DE28AE"/>
                </a:solidFill>
              </a:rPr>
              <a:t>ِ</a:t>
            </a:r>
            <a:r>
              <a:rPr lang="ar-SA" sz="2400" dirty="0">
                <a:solidFill>
                  <a:prstClr val="white"/>
                </a:solidFill>
              </a:rPr>
              <a:t> أنا هو هي</a:t>
            </a:r>
            <a:endParaRPr lang="sv-SE" sz="2400" dirty="0">
              <a:solidFill>
                <a:prstClr val="white"/>
              </a:solidFill>
            </a:endParaRPr>
          </a:p>
        </p:txBody>
      </p:sp>
      <p:sp>
        <p:nvSpPr>
          <p:cNvPr id="5" name="Rektangel: rundade hörn 4">
            <a:extLst>
              <a:ext uri="{FF2B5EF4-FFF2-40B4-BE49-F238E27FC236}">
                <a16:creationId xmlns:a16="http://schemas.microsoft.com/office/drawing/2014/main" id="{EBDEE2B0-49C6-45EC-A1A1-5CAA01F7599C}"/>
              </a:ext>
            </a:extLst>
          </p:cNvPr>
          <p:cNvSpPr/>
          <p:nvPr/>
        </p:nvSpPr>
        <p:spPr>
          <a:xfrm>
            <a:off x="403635" y="3090862"/>
            <a:ext cx="1629189" cy="467347"/>
          </a:xfrm>
          <a:prstGeom prst="roundRect">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a:solidFill>
                  <a:prstClr val="white"/>
                </a:solidFill>
              </a:rPr>
              <a:t> </a:t>
            </a:r>
            <a:r>
              <a:rPr lang="ar-SA" sz="2400">
                <a:solidFill>
                  <a:srgbClr val="0070C0"/>
                </a:solidFill>
              </a:rPr>
              <a:t>كَ</a:t>
            </a:r>
            <a:r>
              <a:rPr lang="ar-SA" sz="2400">
                <a:solidFill>
                  <a:srgbClr val="DE28AE"/>
                </a:solidFill>
              </a:rPr>
              <a:t>ِ</a:t>
            </a:r>
            <a:r>
              <a:rPr lang="ar-SA" sz="2400">
                <a:solidFill>
                  <a:prstClr val="white"/>
                </a:solidFill>
              </a:rPr>
              <a:t> هُ ها ي </a:t>
            </a:r>
            <a:endParaRPr lang="sv-SE"/>
          </a:p>
        </p:txBody>
      </p:sp>
    </p:spTree>
    <p:custDataLst>
      <p:tags r:id="rId1"/>
    </p:custDataLst>
    <p:extLst>
      <p:ext uri="{BB962C8B-B14F-4D97-AF65-F5344CB8AC3E}">
        <p14:creationId xmlns:p14="http://schemas.microsoft.com/office/powerpoint/2010/main" val="388068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rundade hörn 12">
            <a:extLst>
              <a:ext uri="{FF2B5EF4-FFF2-40B4-BE49-F238E27FC236}">
                <a16:creationId xmlns:a16="http://schemas.microsoft.com/office/drawing/2014/main" id="{5C8CC057-CC62-4D9C-9E4E-CA84DE3A30FD}"/>
              </a:ext>
            </a:extLst>
          </p:cNvPr>
          <p:cNvSpPr/>
          <p:nvPr/>
        </p:nvSpPr>
        <p:spPr>
          <a:xfrm>
            <a:off x="1457723" y="4621790"/>
            <a:ext cx="3904399" cy="1362297"/>
          </a:xfrm>
          <a:prstGeom prst="roundRect">
            <a:avLst/>
          </a:prstGeom>
          <a:solidFill>
            <a:srgbClr val="B22600"/>
          </a:solidFill>
          <a:ln w="28575">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chemeClr val="bg1"/>
                </a:solidFill>
              </a:rPr>
              <a:t>كتابُ</a:t>
            </a:r>
            <a:r>
              <a:rPr lang="ar-SA" sz="2400" dirty="0">
                <a:solidFill>
                  <a:srgbClr val="FFFF00"/>
                </a:solidFill>
              </a:rPr>
              <a:t>هُ</a:t>
            </a:r>
            <a:endParaRPr lang="sv-SE" sz="2400" dirty="0">
              <a:solidFill>
                <a:srgbClr val="FFFF00"/>
              </a:solidFill>
            </a:endParaRPr>
          </a:p>
          <a:p>
            <a:pPr algn="ctr"/>
            <a:endParaRPr lang="sv-SE" sz="2400" dirty="0">
              <a:solidFill>
                <a:srgbClr val="FFFF00"/>
              </a:solidFill>
            </a:endParaRPr>
          </a:p>
          <a:p>
            <a:r>
              <a:rPr lang="sv-SE" sz="2400" dirty="0" err="1">
                <a:solidFill>
                  <a:srgbClr val="FFFF00"/>
                </a:solidFill>
              </a:rPr>
              <a:t>Mudhaf</a:t>
            </a:r>
            <a:r>
              <a:rPr lang="sv-SE" sz="2400" dirty="0">
                <a:solidFill>
                  <a:srgbClr val="FFFF00"/>
                </a:solidFill>
              </a:rPr>
              <a:t> </a:t>
            </a:r>
            <a:r>
              <a:rPr lang="sv-SE" sz="2400" dirty="0" err="1">
                <a:solidFill>
                  <a:srgbClr val="FFFF00"/>
                </a:solidFill>
              </a:rPr>
              <a:t>ilayh</a:t>
            </a:r>
            <a:r>
              <a:rPr lang="sv-SE" sz="2400" dirty="0">
                <a:solidFill>
                  <a:srgbClr val="FFFF00"/>
                </a:solidFill>
              </a:rPr>
              <a:t>    </a:t>
            </a:r>
            <a:r>
              <a:rPr lang="sv-SE" sz="2400" dirty="0" err="1">
                <a:solidFill>
                  <a:schemeClr val="bg1"/>
                </a:solidFill>
              </a:rPr>
              <a:t>Mudhaf</a:t>
            </a:r>
            <a:r>
              <a:rPr lang="sv-SE" sz="2400" dirty="0">
                <a:solidFill>
                  <a:srgbClr val="FFFF00"/>
                </a:solidFill>
              </a:rPr>
              <a:t>  </a:t>
            </a:r>
          </a:p>
          <a:p>
            <a:pPr algn="ctr"/>
            <a:endParaRPr lang="sv-SE" dirty="0"/>
          </a:p>
        </p:txBody>
      </p:sp>
      <p:sp>
        <p:nvSpPr>
          <p:cNvPr id="2" name="Rubrik 1">
            <a:extLst>
              <a:ext uri="{FF2B5EF4-FFF2-40B4-BE49-F238E27FC236}">
                <a16:creationId xmlns:a16="http://schemas.microsoft.com/office/drawing/2014/main" id="{675F5148-202A-4BE7-B121-DEB33C3F5C00}"/>
              </a:ext>
            </a:extLst>
          </p:cNvPr>
          <p:cNvSpPr>
            <a:spLocks noGrp="1"/>
          </p:cNvSpPr>
          <p:nvPr>
            <p:ph type="title"/>
          </p:nvPr>
        </p:nvSpPr>
        <p:spPr/>
        <p:txBody>
          <a:bodyPr/>
          <a:lstStyle/>
          <a:p>
            <a:r>
              <a:rPr lang="sv-SE" dirty="0"/>
              <a:t> </a:t>
            </a:r>
            <a:r>
              <a:rPr lang="ar-SA" dirty="0"/>
              <a:t>الضمائر المتصلة</a:t>
            </a:r>
            <a:r>
              <a:rPr lang="sv-SE" dirty="0"/>
              <a:t> (1)</a:t>
            </a:r>
            <a:br>
              <a:rPr lang="sv-SE" dirty="0"/>
            </a:br>
            <a:r>
              <a:rPr lang="sv-SE" dirty="0"/>
              <a:t>De kopplade pronomen</a:t>
            </a:r>
          </a:p>
        </p:txBody>
      </p:sp>
      <p:sp>
        <p:nvSpPr>
          <p:cNvPr id="4" name="Platshållare för bildnummer 3">
            <a:extLst>
              <a:ext uri="{FF2B5EF4-FFF2-40B4-BE49-F238E27FC236}">
                <a16:creationId xmlns:a16="http://schemas.microsoft.com/office/drawing/2014/main" id="{EEC854CF-9762-4790-A446-5AC797D1EDE2}"/>
              </a:ext>
            </a:extLst>
          </p:cNvPr>
          <p:cNvSpPr>
            <a:spLocks noGrp="1"/>
          </p:cNvSpPr>
          <p:nvPr>
            <p:ph type="sldNum" sz="quarter" idx="12"/>
          </p:nvPr>
        </p:nvSpPr>
        <p:spPr/>
        <p:txBody>
          <a:bodyPr/>
          <a:lstStyle/>
          <a:p>
            <a:fld id="{177D6179-9D4F-9247-ABDE-D082469CF89C}" type="slidenum">
              <a:rPr lang="sv-SE" smtClean="0"/>
              <a:t>65</a:t>
            </a:fld>
            <a:endParaRPr lang="sv-SE"/>
          </a:p>
        </p:txBody>
      </p:sp>
      <p:pic>
        <p:nvPicPr>
          <p:cNvPr id="9" name="Bildobjekt 8">
            <a:extLst>
              <a:ext uri="{FF2B5EF4-FFF2-40B4-BE49-F238E27FC236}">
                <a16:creationId xmlns:a16="http://schemas.microsoft.com/office/drawing/2014/main" id="{A35901CD-F2D1-4367-B4D5-927707FF6EA8}"/>
              </a:ext>
            </a:extLst>
          </p:cNvPr>
          <p:cNvPicPr>
            <a:picLocks noChangeAspect="1"/>
          </p:cNvPicPr>
          <p:nvPr/>
        </p:nvPicPr>
        <p:blipFill>
          <a:blip r:embed="rId4"/>
          <a:stretch>
            <a:fillRect/>
          </a:stretch>
        </p:blipFill>
        <p:spPr>
          <a:xfrm rot="19042312">
            <a:off x="3766225" y="4733248"/>
            <a:ext cx="220801" cy="662400"/>
          </a:xfrm>
          <a:prstGeom prst="rect">
            <a:avLst/>
          </a:prstGeom>
        </p:spPr>
      </p:pic>
      <p:pic>
        <p:nvPicPr>
          <p:cNvPr id="10" name="Bildobjekt 9">
            <a:extLst>
              <a:ext uri="{FF2B5EF4-FFF2-40B4-BE49-F238E27FC236}">
                <a16:creationId xmlns:a16="http://schemas.microsoft.com/office/drawing/2014/main" id="{BF661002-6C71-4873-8635-E55B755537B0}"/>
              </a:ext>
            </a:extLst>
          </p:cNvPr>
          <p:cNvPicPr>
            <a:picLocks noChangeAspect="1"/>
          </p:cNvPicPr>
          <p:nvPr/>
        </p:nvPicPr>
        <p:blipFill>
          <a:blip r:embed="rId4"/>
          <a:stretch>
            <a:fillRect/>
          </a:stretch>
        </p:blipFill>
        <p:spPr>
          <a:xfrm rot="2646579">
            <a:off x="2828257" y="4729447"/>
            <a:ext cx="220744" cy="662232"/>
          </a:xfrm>
          <a:prstGeom prst="rect">
            <a:avLst/>
          </a:prstGeom>
        </p:spPr>
      </p:pic>
      <p:sp>
        <p:nvSpPr>
          <p:cNvPr id="5" name="Rektangel: rundade hörn 4">
            <a:extLst>
              <a:ext uri="{FF2B5EF4-FFF2-40B4-BE49-F238E27FC236}">
                <a16:creationId xmlns:a16="http://schemas.microsoft.com/office/drawing/2014/main" id="{7337CCC7-161F-4BBF-95E4-3ABB4A5C40F7}"/>
              </a:ext>
            </a:extLst>
          </p:cNvPr>
          <p:cNvSpPr/>
          <p:nvPr/>
        </p:nvSpPr>
        <p:spPr>
          <a:xfrm>
            <a:off x="390525" y="2230793"/>
            <a:ext cx="6038796" cy="1869057"/>
          </a:xfrm>
          <a:prstGeom prst="roundRect">
            <a:avLst/>
          </a:prstGeom>
          <a:solidFill>
            <a:srgbClr val="B22600"/>
          </a:solidFill>
          <a:ln w="28575">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ar-SA" sz="2400" dirty="0">
                <a:solidFill>
                  <a:srgbClr val="0070C0"/>
                </a:solidFill>
              </a:rPr>
              <a:t>كَ</a:t>
            </a:r>
            <a:r>
              <a:rPr lang="ar-SA" sz="2400" dirty="0">
                <a:solidFill>
                  <a:srgbClr val="DE28AE"/>
                </a:solidFill>
              </a:rPr>
              <a:t>ِ</a:t>
            </a:r>
            <a:r>
              <a:rPr lang="sv-SE" sz="2400" dirty="0">
                <a:solidFill>
                  <a:prstClr val="white"/>
                </a:solidFill>
              </a:rPr>
              <a:t>  Din</a:t>
            </a:r>
            <a:r>
              <a:rPr lang="ar-SA" sz="2400" dirty="0">
                <a:solidFill>
                  <a:prstClr val="white"/>
                </a:solidFill>
              </a:rPr>
              <a:t> </a:t>
            </a:r>
            <a:r>
              <a:rPr lang="sv-SE" sz="2400" dirty="0">
                <a:solidFill>
                  <a:prstClr val="white"/>
                </a:solidFill>
              </a:rPr>
              <a:t>                            </a:t>
            </a:r>
            <a:r>
              <a:rPr lang="ar-SA" sz="2400" dirty="0">
                <a:solidFill>
                  <a:prstClr val="white"/>
                </a:solidFill>
              </a:rPr>
              <a:t>   </a:t>
            </a:r>
            <a:r>
              <a:rPr lang="sv-SE" sz="2400" dirty="0">
                <a:solidFill>
                  <a:prstClr val="white"/>
                </a:solidFill>
              </a:rPr>
              <a:t>   </a:t>
            </a:r>
            <a:r>
              <a:rPr lang="ar-SA" sz="2400" dirty="0">
                <a:solidFill>
                  <a:schemeClr val="bg1"/>
                </a:solidFill>
              </a:rPr>
              <a:t>كتاب</a:t>
            </a:r>
            <a:r>
              <a:rPr lang="ar-SA" sz="2400" dirty="0">
                <a:solidFill>
                  <a:srgbClr val="FFFFFF"/>
                </a:solidFill>
              </a:rPr>
              <a:t>ُ</a:t>
            </a:r>
            <a:r>
              <a:rPr lang="ar-SA" sz="2400" dirty="0">
                <a:solidFill>
                  <a:srgbClr val="0070C0"/>
                </a:solidFill>
              </a:rPr>
              <a:t>ك</a:t>
            </a:r>
            <a:r>
              <a:rPr lang="ar-SA" sz="2400" dirty="0">
                <a:solidFill>
                  <a:srgbClr val="FFFF00"/>
                </a:solidFill>
              </a:rPr>
              <a:t>َ</a:t>
            </a:r>
            <a:r>
              <a:rPr lang="ar-SA" sz="2400" dirty="0">
                <a:solidFill>
                  <a:srgbClr val="DE28AE"/>
                </a:solidFill>
              </a:rPr>
              <a:t>ِ</a:t>
            </a:r>
            <a:r>
              <a:rPr lang="sv-SE" sz="2400" dirty="0">
                <a:solidFill>
                  <a:prstClr val="white"/>
                </a:solidFill>
              </a:rPr>
              <a:t> </a:t>
            </a:r>
            <a:endParaRPr lang="ar-SA" sz="2400" dirty="0">
              <a:solidFill>
                <a:prstClr val="white"/>
              </a:solidFill>
            </a:endParaRPr>
          </a:p>
          <a:p>
            <a:pPr lvl="0">
              <a:lnSpc>
                <a:spcPct val="90000"/>
              </a:lnSpc>
              <a:spcBef>
                <a:spcPts val="1000"/>
              </a:spcBef>
            </a:pPr>
            <a:r>
              <a:rPr lang="ar-SA" sz="2400" dirty="0">
                <a:solidFill>
                  <a:srgbClr val="FFFF00"/>
                </a:solidFill>
              </a:rPr>
              <a:t>هُ  </a:t>
            </a:r>
            <a:r>
              <a:rPr lang="sv-SE" sz="2400" dirty="0">
                <a:solidFill>
                  <a:prstClr val="white"/>
                </a:solidFill>
              </a:rPr>
              <a:t>   Hans</a:t>
            </a:r>
            <a:r>
              <a:rPr lang="ar-SA" sz="2400" dirty="0">
                <a:solidFill>
                  <a:prstClr val="white"/>
                </a:solidFill>
              </a:rPr>
              <a:t> </a:t>
            </a:r>
            <a:r>
              <a:rPr lang="sv-SE" sz="2400" dirty="0">
                <a:solidFill>
                  <a:prstClr val="white"/>
                </a:solidFill>
              </a:rPr>
              <a:t>                              </a:t>
            </a:r>
            <a:r>
              <a:rPr lang="ar-SA" sz="2400" dirty="0">
                <a:solidFill>
                  <a:prstClr val="white"/>
                </a:solidFill>
              </a:rPr>
              <a:t>  </a:t>
            </a:r>
            <a:r>
              <a:rPr lang="ar-SA" sz="2400" dirty="0">
                <a:solidFill>
                  <a:srgbClr val="FFFF00"/>
                </a:solidFill>
              </a:rPr>
              <a:t> </a:t>
            </a:r>
            <a:r>
              <a:rPr lang="sv-SE" sz="2400" dirty="0">
                <a:solidFill>
                  <a:srgbClr val="FFFF00"/>
                </a:solidFill>
              </a:rPr>
              <a:t> </a:t>
            </a:r>
            <a:r>
              <a:rPr lang="ar-SA" sz="2400" dirty="0">
                <a:solidFill>
                  <a:schemeClr val="bg1"/>
                </a:solidFill>
              </a:rPr>
              <a:t>كتابُ</a:t>
            </a:r>
            <a:r>
              <a:rPr lang="ar-SA" sz="2400" dirty="0">
                <a:solidFill>
                  <a:srgbClr val="FFFF00"/>
                </a:solidFill>
              </a:rPr>
              <a:t>هُ</a:t>
            </a:r>
          </a:p>
          <a:p>
            <a:pPr lvl="0">
              <a:lnSpc>
                <a:spcPct val="90000"/>
              </a:lnSpc>
              <a:spcBef>
                <a:spcPts val="1000"/>
              </a:spcBef>
            </a:pPr>
            <a:r>
              <a:rPr lang="ar-SA" sz="2400" dirty="0">
                <a:solidFill>
                  <a:srgbClr val="FFFF00"/>
                </a:solidFill>
              </a:rPr>
              <a:t>ها  </a:t>
            </a:r>
            <a:r>
              <a:rPr lang="sv-SE" sz="2400" dirty="0">
                <a:solidFill>
                  <a:prstClr val="white"/>
                </a:solidFill>
              </a:rPr>
              <a:t>  Hennes</a:t>
            </a:r>
            <a:r>
              <a:rPr lang="ar-SA" sz="2400" dirty="0">
                <a:solidFill>
                  <a:prstClr val="white"/>
                </a:solidFill>
              </a:rPr>
              <a:t>                 </a:t>
            </a:r>
            <a:r>
              <a:rPr lang="sv-SE" sz="2400" dirty="0">
                <a:solidFill>
                  <a:prstClr val="white"/>
                </a:solidFill>
              </a:rPr>
              <a:t>         </a:t>
            </a:r>
            <a:r>
              <a:rPr lang="ar-SA" sz="2400" dirty="0">
                <a:solidFill>
                  <a:prstClr val="white"/>
                </a:solidFill>
              </a:rPr>
              <a:t>     </a:t>
            </a:r>
            <a:r>
              <a:rPr lang="sv-SE" sz="2400" dirty="0">
                <a:solidFill>
                  <a:prstClr val="white"/>
                </a:solidFill>
              </a:rPr>
              <a:t> </a:t>
            </a:r>
            <a:r>
              <a:rPr lang="ar-SA" sz="2400" dirty="0">
                <a:solidFill>
                  <a:schemeClr val="bg1"/>
                </a:solidFill>
              </a:rPr>
              <a:t>كتابُ</a:t>
            </a:r>
            <a:r>
              <a:rPr lang="ar-SA" sz="2400" dirty="0">
                <a:solidFill>
                  <a:srgbClr val="FFFF00"/>
                </a:solidFill>
              </a:rPr>
              <a:t>ها</a:t>
            </a:r>
          </a:p>
          <a:p>
            <a:pPr lvl="0">
              <a:lnSpc>
                <a:spcPct val="90000"/>
              </a:lnSpc>
              <a:spcBef>
                <a:spcPts val="1000"/>
              </a:spcBef>
            </a:pPr>
            <a:r>
              <a:rPr lang="sv-SE" sz="2400" dirty="0">
                <a:solidFill>
                  <a:prstClr val="white"/>
                </a:solidFill>
              </a:rPr>
              <a:t> </a:t>
            </a:r>
            <a:r>
              <a:rPr lang="ar-SA" sz="2400" dirty="0">
                <a:solidFill>
                  <a:srgbClr val="FFFF00"/>
                </a:solidFill>
              </a:rPr>
              <a:t>ي </a:t>
            </a:r>
            <a:r>
              <a:rPr lang="sv-SE" sz="2400" dirty="0">
                <a:solidFill>
                  <a:prstClr val="white"/>
                </a:solidFill>
              </a:rPr>
              <a:t>  Min                          </a:t>
            </a:r>
            <a:r>
              <a:rPr lang="ar-SA" sz="2400" dirty="0">
                <a:solidFill>
                  <a:prstClr val="white"/>
                </a:solidFill>
              </a:rPr>
              <a:t>   </a:t>
            </a:r>
            <a:r>
              <a:rPr lang="ar-SA" sz="2400" dirty="0">
                <a:solidFill>
                  <a:schemeClr val="bg1"/>
                </a:solidFill>
              </a:rPr>
              <a:t>كتابِ</a:t>
            </a:r>
            <a:r>
              <a:rPr lang="ar-SA" sz="2400" dirty="0">
                <a:solidFill>
                  <a:srgbClr val="FFFF00"/>
                </a:solidFill>
              </a:rPr>
              <a:t>ي</a:t>
            </a:r>
            <a:r>
              <a:rPr lang="ar-SA" sz="2400" dirty="0">
                <a:solidFill>
                  <a:prstClr val="white"/>
                </a:solidFill>
              </a:rPr>
              <a:t>           </a:t>
            </a:r>
            <a:endParaRPr lang="sv-SE" sz="2400" dirty="0">
              <a:solidFill>
                <a:prstClr val="white"/>
              </a:solidFill>
            </a:endParaRPr>
          </a:p>
        </p:txBody>
      </p:sp>
    </p:spTree>
    <p:custDataLst>
      <p:tags r:id="rId1"/>
    </p:custDataLst>
    <p:extLst>
      <p:ext uri="{BB962C8B-B14F-4D97-AF65-F5344CB8AC3E}">
        <p14:creationId xmlns:p14="http://schemas.microsoft.com/office/powerpoint/2010/main" val="1108068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29EA7C-996A-430B-97CE-8AFDC85B6519}"/>
              </a:ext>
            </a:extLst>
          </p:cNvPr>
          <p:cNvSpPr>
            <a:spLocks noGrp="1"/>
          </p:cNvSpPr>
          <p:nvPr>
            <p:ph type="title"/>
          </p:nvPr>
        </p:nvSpPr>
        <p:spPr/>
        <p:txBody>
          <a:bodyPr/>
          <a:lstStyle/>
          <a:p>
            <a:r>
              <a:rPr lang="ar-SA" dirty="0"/>
              <a:t>الضمائر المتصلة</a:t>
            </a:r>
            <a:r>
              <a:rPr lang="sv-SE" dirty="0"/>
              <a:t> (2)</a:t>
            </a:r>
            <a:br>
              <a:rPr lang="sv-SE" dirty="0"/>
            </a:br>
            <a:r>
              <a:rPr lang="sv-SE" dirty="0"/>
              <a:t>De</a:t>
            </a:r>
            <a:r>
              <a:rPr lang="ar-SA" dirty="0"/>
              <a:t> </a:t>
            </a:r>
            <a:r>
              <a:rPr lang="sv-SE" dirty="0"/>
              <a:t>kopplade pronomen</a:t>
            </a:r>
          </a:p>
        </p:txBody>
      </p:sp>
      <p:sp>
        <p:nvSpPr>
          <p:cNvPr id="3" name="Platshållare för innehåll 2">
            <a:extLst>
              <a:ext uri="{FF2B5EF4-FFF2-40B4-BE49-F238E27FC236}">
                <a16:creationId xmlns:a16="http://schemas.microsoft.com/office/drawing/2014/main" id="{CC72BA3F-AE89-415B-BB1E-FB387002775D}"/>
              </a:ext>
            </a:extLst>
          </p:cNvPr>
          <p:cNvSpPr>
            <a:spLocks noGrp="1"/>
          </p:cNvSpPr>
          <p:nvPr>
            <p:ph idx="1"/>
          </p:nvPr>
        </p:nvSpPr>
        <p:spPr>
          <a:xfrm>
            <a:off x="348974" y="2042160"/>
            <a:ext cx="11574668" cy="4704079"/>
          </a:xfrm>
        </p:spPr>
        <p:txBody>
          <a:bodyPr>
            <a:normAutofit/>
          </a:bodyPr>
          <a:lstStyle/>
          <a:p>
            <a:pPr marL="0" indent="0">
              <a:buNone/>
            </a:pPr>
            <a:r>
              <a:rPr lang="sv-SE" sz="2000" u="sng" dirty="0">
                <a:solidFill>
                  <a:srgbClr val="FFFFFF"/>
                </a:solidFill>
              </a:rPr>
              <a:t>Undantag</a:t>
            </a:r>
            <a:r>
              <a:rPr lang="sv-SE" sz="2000" dirty="0">
                <a:solidFill>
                  <a:srgbClr val="FFFFFF"/>
                </a:solidFill>
              </a:rPr>
              <a:t> </a:t>
            </a:r>
          </a:p>
          <a:p>
            <a:pPr marL="0" indent="0">
              <a:lnSpc>
                <a:spcPct val="100000"/>
              </a:lnSpc>
              <a:buNone/>
            </a:pPr>
            <a:r>
              <a:rPr lang="sv-SE" sz="2000" dirty="0">
                <a:solidFill>
                  <a:srgbClr val="FFFFFF"/>
                </a:solidFill>
              </a:rPr>
              <a:t>Det finns 5 nomen i det arabiska språket som inte böjs på samma sätt som i exemplen. Dessa kallas för </a:t>
            </a:r>
            <a:r>
              <a:rPr lang="ar-SA" dirty="0">
                <a:solidFill>
                  <a:srgbClr val="FFFFFF"/>
                </a:solidFill>
              </a:rPr>
              <a:t>الأسماءُ الخمسة</a:t>
            </a:r>
            <a:r>
              <a:rPr lang="sv-SE" sz="2000" dirty="0">
                <a:solidFill>
                  <a:srgbClr val="FFFFFF"/>
                </a:solidFill>
              </a:rPr>
              <a:t> (de 5 substantiven) och vi kommer att lära oss </a:t>
            </a:r>
            <a:r>
              <a:rPr lang="sv-SE" sz="2000" dirty="0"/>
              <a:t>två</a:t>
            </a:r>
            <a:r>
              <a:rPr lang="sv-SE" sz="2000" dirty="0">
                <a:solidFill>
                  <a:srgbClr val="FFFFFF"/>
                </a:solidFill>
              </a:rPr>
              <a:t> av dem i denna kurs.</a:t>
            </a:r>
          </a:p>
          <a:p>
            <a:pPr marL="0" indent="0">
              <a:buNone/>
            </a:pPr>
            <a:r>
              <a:rPr lang="ar-SA" sz="2600" dirty="0">
                <a:solidFill>
                  <a:schemeClr val="tx1"/>
                </a:solidFill>
              </a:rPr>
              <a:t>أَبٌ</a:t>
            </a:r>
            <a:r>
              <a:rPr lang="ar-SA" sz="2600" dirty="0"/>
              <a:t>          </a:t>
            </a:r>
            <a:r>
              <a:rPr lang="sv-SE" sz="2600" dirty="0">
                <a:solidFill>
                  <a:srgbClr val="FFFFFF"/>
                </a:solidFill>
              </a:rPr>
              <a:t> </a:t>
            </a:r>
            <a:r>
              <a:rPr lang="sv-SE" sz="2000" dirty="0">
                <a:solidFill>
                  <a:srgbClr val="FFFFFF"/>
                </a:solidFill>
              </a:rPr>
              <a:t>och</a:t>
            </a:r>
            <a:r>
              <a:rPr lang="sv-SE" sz="2600" dirty="0">
                <a:solidFill>
                  <a:srgbClr val="FFFFFF"/>
                </a:solidFill>
              </a:rPr>
              <a:t> </a:t>
            </a:r>
            <a:r>
              <a:rPr lang="ar-SA" sz="2600" dirty="0">
                <a:solidFill>
                  <a:srgbClr val="FFFFFF"/>
                </a:solidFill>
              </a:rPr>
              <a:t>أَخٌ</a:t>
            </a:r>
          </a:p>
          <a:p>
            <a:pPr marL="0" indent="0">
              <a:buNone/>
            </a:pPr>
            <a:r>
              <a:rPr lang="sv-SE" sz="2000" dirty="0">
                <a:solidFill>
                  <a:srgbClr val="FFFFFF"/>
                </a:solidFill>
              </a:rPr>
              <a:t>					  ….och inte </a:t>
            </a:r>
            <a:r>
              <a:rPr lang="ar-SA" dirty="0">
                <a:solidFill>
                  <a:srgbClr val="FFFFFF"/>
                </a:solidFill>
              </a:rPr>
              <a:t>أبُكَ وأخُكَ</a:t>
            </a:r>
            <a:r>
              <a:rPr lang="sv-SE" dirty="0">
                <a:solidFill>
                  <a:srgbClr val="FFFFFF"/>
                </a:solidFill>
              </a:rPr>
              <a:t>.         </a:t>
            </a:r>
            <a:endParaRPr lang="ar-SA" sz="2600" dirty="0">
              <a:solidFill>
                <a:srgbClr val="FFFFFF"/>
              </a:solidFill>
            </a:endParaRPr>
          </a:p>
          <a:p>
            <a:pPr marL="0" indent="0">
              <a:buNone/>
            </a:pPr>
            <a:r>
              <a:rPr lang="sv-SE" sz="2000" dirty="0">
                <a:solidFill>
                  <a:srgbClr val="FFFFFF"/>
                </a:solidFill>
              </a:rPr>
              <a:t>						</a:t>
            </a:r>
          </a:p>
          <a:p>
            <a:pPr marL="0" indent="0">
              <a:buNone/>
            </a:pPr>
            <a:endParaRPr lang="sv-SE" sz="2000" dirty="0">
              <a:solidFill>
                <a:srgbClr val="FFFFFF"/>
              </a:solidFill>
            </a:endParaRPr>
          </a:p>
          <a:p>
            <a:pPr marL="0" indent="0">
              <a:buNone/>
            </a:pPr>
            <a:r>
              <a:rPr lang="sv-SE" sz="2000" dirty="0">
                <a:solidFill>
                  <a:srgbClr val="FFFFFF"/>
                </a:solidFill>
              </a:rPr>
              <a:t>			                         ....fortfarande mudhaf.</a:t>
            </a:r>
            <a:endParaRPr lang="ar-SA" sz="2000" dirty="0">
              <a:solidFill>
                <a:srgbClr val="FFFFFF"/>
              </a:solidFill>
            </a:endParaRPr>
          </a:p>
          <a:p>
            <a:pPr marL="0" indent="0">
              <a:buNone/>
            </a:pPr>
            <a:endParaRPr lang="ar-SA" sz="1050" dirty="0">
              <a:solidFill>
                <a:srgbClr val="FFFFFF"/>
              </a:solidFill>
            </a:endParaRPr>
          </a:p>
          <a:p>
            <a:pPr marL="0" indent="0">
              <a:buNone/>
            </a:pPr>
            <a:r>
              <a:rPr lang="ar-SA" sz="2600" dirty="0"/>
              <a:t>أبو</a:t>
            </a:r>
            <a:r>
              <a:rPr lang="ar-SA" sz="2600" dirty="0">
                <a:solidFill>
                  <a:srgbClr val="FFFFFF"/>
                </a:solidFill>
              </a:rPr>
              <a:t> </a:t>
            </a:r>
            <a:r>
              <a:rPr lang="ar-SA" sz="2600" dirty="0">
                <a:solidFill>
                  <a:srgbClr val="FFFF00"/>
                </a:solidFill>
              </a:rPr>
              <a:t>محمدٍ</a:t>
            </a:r>
            <a:r>
              <a:rPr lang="ar-SA" sz="2600" dirty="0">
                <a:solidFill>
                  <a:srgbClr val="FFFFFF"/>
                </a:solidFill>
              </a:rPr>
              <a:t> في الدكانِ.</a:t>
            </a:r>
            <a:endParaRPr lang="sv-SE" sz="2600" dirty="0">
              <a:solidFill>
                <a:srgbClr val="FFFFFF"/>
              </a:solidFill>
            </a:endParaRPr>
          </a:p>
          <a:p>
            <a:pPr marL="0" indent="0">
              <a:buNone/>
            </a:pPr>
            <a:r>
              <a:rPr lang="sv-SE" sz="2000" dirty="0">
                <a:solidFill>
                  <a:srgbClr val="FFFFFF"/>
                </a:solidFill>
              </a:rPr>
              <a:t>Muhammeds pappa är i butiken.</a:t>
            </a:r>
          </a:p>
          <a:p>
            <a:pPr marL="0" indent="0">
              <a:buNone/>
            </a:pPr>
            <a:endParaRPr lang="sv-SE" dirty="0">
              <a:solidFill>
                <a:srgbClr val="FFFFFF"/>
              </a:solidFill>
            </a:endParaRPr>
          </a:p>
          <a:p>
            <a:pPr marL="0" indent="0">
              <a:buNone/>
            </a:pPr>
            <a:endParaRPr lang="sv-SE" dirty="0">
              <a:solidFill>
                <a:srgbClr val="FFFFFF"/>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B8EE9257-868E-4E79-93AD-A9D32F2EC85F}"/>
              </a:ext>
            </a:extLst>
          </p:cNvPr>
          <p:cNvSpPr>
            <a:spLocks noGrp="1"/>
          </p:cNvSpPr>
          <p:nvPr>
            <p:ph type="sldNum" sz="quarter" idx="12"/>
          </p:nvPr>
        </p:nvSpPr>
        <p:spPr/>
        <p:txBody>
          <a:bodyPr/>
          <a:lstStyle/>
          <a:p>
            <a:fld id="{177D6179-9D4F-9247-ABDE-D082469CF89C}" type="slidenum">
              <a:rPr lang="sv-SE" smtClean="0"/>
              <a:t>66</a:t>
            </a:fld>
            <a:endParaRPr lang="sv-SE"/>
          </a:p>
        </p:txBody>
      </p:sp>
      <p:sp>
        <p:nvSpPr>
          <p:cNvPr id="5" name="Rektangel: rundade hörn 4">
            <a:extLst>
              <a:ext uri="{FF2B5EF4-FFF2-40B4-BE49-F238E27FC236}">
                <a16:creationId xmlns:a16="http://schemas.microsoft.com/office/drawing/2014/main" id="{649229CB-0CDF-430E-B6FA-4737096A603B}"/>
              </a:ext>
            </a:extLst>
          </p:cNvPr>
          <p:cNvSpPr/>
          <p:nvPr/>
        </p:nvSpPr>
        <p:spPr>
          <a:xfrm rot="10800000" flipH="1" flipV="1">
            <a:off x="462390" y="3726153"/>
            <a:ext cx="3016305" cy="1869576"/>
          </a:xfrm>
          <a:prstGeom prst="roundRect">
            <a:avLst/>
          </a:prstGeom>
          <a:solidFill>
            <a:srgbClr val="B22600"/>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ar-SA" sz="2400" dirty="0">
                <a:solidFill>
                  <a:prstClr val="white"/>
                </a:solidFill>
              </a:rPr>
              <a:t>ك</a:t>
            </a:r>
            <a:r>
              <a:rPr lang="sv-SE" sz="2400" dirty="0">
                <a:solidFill>
                  <a:prstClr val="white"/>
                </a:solidFill>
              </a:rPr>
              <a:t>          </a:t>
            </a:r>
            <a:r>
              <a:rPr lang="ar-SA" sz="2400" dirty="0">
                <a:solidFill>
                  <a:schemeClr val="bg1"/>
                </a:solidFill>
              </a:rPr>
              <a:t>أبو</a:t>
            </a:r>
            <a:r>
              <a:rPr lang="ar-SA" sz="2400" dirty="0">
                <a:solidFill>
                  <a:srgbClr val="FFFF00"/>
                </a:solidFill>
              </a:rPr>
              <a:t>ك</a:t>
            </a:r>
            <a:r>
              <a:rPr lang="ar-SA" sz="2400" dirty="0">
                <a:solidFill>
                  <a:prstClr val="white"/>
                </a:solidFill>
              </a:rPr>
              <a:t> و</a:t>
            </a:r>
            <a:r>
              <a:rPr lang="ar-SA" sz="2400" dirty="0">
                <a:solidFill>
                  <a:schemeClr val="bg1"/>
                </a:solidFill>
              </a:rPr>
              <a:t>أخو</a:t>
            </a:r>
            <a:r>
              <a:rPr lang="ar-SA" sz="2400" dirty="0">
                <a:solidFill>
                  <a:srgbClr val="FFFF00"/>
                </a:solidFill>
              </a:rPr>
              <a:t>ك</a:t>
            </a:r>
            <a:endParaRPr lang="ar-SA" sz="2600" dirty="0">
              <a:solidFill>
                <a:prstClr val="white"/>
              </a:solidFill>
            </a:endParaRPr>
          </a:p>
          <a:p>
            <a:pPr lvl="0">
              <a:lnSpc>
                <a:spcPct val="90000"/>
              </a:lnSpc>
              <a:spcBef>
                <a:spcPts val="1000"/>
              </a:spcBef>
            </a:pPr>
            <a:r>
              <a:rPr lang="ar-SA" sz="2400" dirty="0">
                <a:solidFill>
                  <a:prstClr val="white"/>
                </a:solidFill>
              </a:rPr>
              <a:t>ه</a:t>
            </a:r>
            <a:r>
              <a:rPr lang="sv-SE" sz="2400" dirty="0">
                <a:solidFill>
                  <a:prstClr val="white"/>
                </a:solidFill>
              </a:rPr>
              <a:t>             </a:t>
            </a:r>
            <a:r>
              <a:rPr lang="ar-SA" sz="2400" dirty="0">
                <a:solidFill>
                  <a:prstClr val="white"/>
                </a:solidFill>
              </a:rPr>
              <a:t>    </a:t>
            </a:r>
            <a:r>
              <a:rPr lang="ar-SA" sz="2400" dirty="0">
                <a:solidFill>
                  <a:schemeClr val="bg1"/>
                </a:solidFill>
              </a:rPr>
              <a:t>أبو</a:t>
            </a:r>
            <a:r>
              <a:rPr lang="ar-SA" sz="2400" dirty="0">
                <a:solidFill>
                  <a:srgbClr val="FFFF00"/>
                </a:solidFill>
              </a:rPr>
              <a:t>ه</a:t>
            </a:r>
            <a:r>
              <a:rPr lang="ar-SA" sz="2400" dirty="0">
                <a:solidFill>
                  <a:prstClr val="white"/>
                </a:solidFill>
              </a:rPr>
              <a:t> و</a:t>
            </a:r>
            <a:r>
              <a:rPr lang="ar-SA" sz="2400" dirty="0">
                <a:solidFill>
                  <a:schemeClr val="bg1"/>
                </a:solidFill>
              </a:rPr>
              <a:t>أخو</a:t>
            </a:r>
            <a:r>
              <a:rPr lang="ar-SA" sz="2400" dirty="0">
                <a:solidFill>
                  <a:srgbClr val="FFFF00"/>
                </a:solidFill>
              </a:rPr>
              <a:t>ه</a:t>
            </a:r>
            <a:r>
              <a:rPr lang="sv-SE" sz="2400" dirty="0">
                <a:solidFill>
                  <a:srgbClr val="FFFF00"/>
                </a:solidFill>
              </a:rPr>
              <a:t> </a:t>
            </a:r>
            <a:endParaRPr lang="ar-SA" sz="2400" dirty="0">
              <a:solidFill>
                <a:prstClr val="white"/>
              </a:solidFill>
            </a:endParaRPr>
          </a:p>
          <a:p>
            <a:pPr lvl="0">
              <a:lnSpc>
                <a:spcPct val="90000"/>
              </a:lnSpc>
              <a:spcBef>
                <a:spcPts val="1000"/>
              </a:spcBef>
            </a:pPr>
            <a:r>
              <a:rPr lang="ar-SA" sz="2400" dirty="0">
                <a:solidFill>
                  <a:prstClr val="white"/>
                </a:solidFill>
              </a:rPr>
              <a:t>ها</a:t>
            </a:r>
            <a:r>
              <a:rPr lang="sv-SE" sz="2400" dirty="0">
                <a:solidFill>
                  <a:prstClr val="white"/>
                </a:solidFill>
              </a:rPr>
              <a:t>         </a:t>
            </a:r>
            <a:r>
              <a:rPr lang="ar-SA" sz="2400" dirty="0">
                <a:solidFill>
                  <a:schemeClr val="bg1"/>
                </a:solidFill>
              </a:rPr>
              <a:t>أبو</a:t>
            </a:r>
            <a:r>
              <a:rPr lang="ar-SA" sz="2400" dirty="0">
                <a:solidFill>
                  <a:srgbClr val="FFFF00"/>
                </a:solidFill>
              </a:rPr>
              <a:t>ها</a:t>
            </a:r>
            <a:r>
              <a:rPr lang="ar-SA" sz="2400" dirty="0">
                <a:solidFill>
                  <a:prstClr val="white"/>
                </a:solidFill>
              </a:rPr>
              <a:t> و</a:t>
            </a:r>
            <a:r>
              <a:rPr lang="ar-SA" sz="2400" dirty="0">
                <a:solidFill>
                  <a:schemeClr val="bg1"/>
                </a:solidFill>
              </a:rPr>
              <a:t>أخو</a:t>
            </a:r>
            <a:r>
              <a:rPr lang="ar-SA" sz="2400" dirty="0">
                <a:solidFill>
                  <a:srgbClr val="FFFF00"/>
                </a:solidFill>
              </a:rPr>
              <a:t>ها</a:t>
            </a:r>
          </a:p>
          <a:p>
            <a:pPr lvl="0">
              <a:lnSpc>
                <a:spcPct val="90000"/>
              </a:lnSpc>
              <a:spcBef>
                <a:spcPts val="1000"/>
              </a:spcBef>
            </a:pPr>
            <a:r>
              <a:rPr lang="ar-SA" sz="2400" dirty="0">
                <a:solidFill>
                  <a:prstClr val="white"/>
                </a:solidFill>
              </a:rPr>
              <a:t>ي</a:t>
            </a:r>
            <a:r>
              <a:rPr lang="sv-SE" sz="2400" dirty="0">
                <a:solidFill>
                  <a:prstClr val="white"/>
                </a:solidFill>
              </a:rPr>
              <a:t>             </a:t>
            </a:r>
            <a:r>
              <a:rPr lang="ar-SA" sz="2400" dirty="0">
                <a:solidFill>
                  <a:schemeClr val="bg1"/>
                </a:solidFill>
              </a:rPr>
              <a:t>أب</a:t>
            </a:r>
            <a:r>
              <a:rPr lang="ar-SA" sz="2400" dirty="0">
                <a:solidFill>
                  <a:srgbClr val="FFFF00"/>
                </a:solidFill>
              </a:rPr>
              <a:t>ي</a:t>
            </a:r>
            <a:r>
              <a:rPr lang="ar-SA" sz="2400" dirty="0">
                <a:solidFill>
                  <a:prstClr val="white"/>
                </a:solidFill>
              </a:rPr>
              <a:t> و</a:t>
            </a:r>
            <a:r>
              <a:rPr lang="ar-SA" sz="2400" dirty="0">
                <a:solidFill>
                  <a:schemeClr val="bg1"/>
                </a:solidFill>
              </a:rPr>
              <a:t>أخ</a:t>
            </a:r>
            <a:r>
              <a:rPr lang="ar-SA" sz="2400" dirty="0">
                <a:solidFill>
                  <a:srgbClr val="FFFF00"/>
                </a:solidFill>
              </a:rPr>
              <a:t>ي</a:t>
            </a:r>
            <a:endParaRPr lang="ar-SA" sz="2000" dirty="0">
              <a:solidFill>
                <a:prstClr val="white"/>
              </a:solidFill>
            </a:endParaRPr>
          </a:p>
        </p:txBody>
      </p:sp>
    </p:spTree>
    <p:custDataLst>
      <p:tags r:id="rId1"/>
    </p:custDataLst>
    <p:extLst>
      <p:ext uri="{BB962C8B-B14F-4D97-AF65-F5344CB8AC3E}">
        <p14:creationId xmlns:p14="http://schemas.microsoft.com/office/powerpoint/2010/main" val="2386362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A80CC421-3927-470F-BC4E-2B1920394D8C}"/>
              </a:ext>
            </a:extLst>
          </p:cNvPr>
          <p:cNvSpPr/>
          <p:nvPr/>
        </p:nvSpPr>
        <p:spPr>
          <a:xfrm>
            <a:off x="8577470" y="3150705"/>
            <a:ext cx="3279913" cy="2604053"/>
          </a:xfrm>
          <a:prstGeom prst="roundRect">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ar-SA" sz="2400" dirty="0">
                <a:solidFill>
                  <a:prstClr val="white"/>
                </a:solidFill>
              </a:rPr>
              <a:t>عندي</a:t>
            </a:r>
            <a:r>
              <a:rPr lang="sv-SE" sz="2400" dirty="0">
                <a:solidFill>
                  <a:prstClr val="white"/>
                </a:solidFill>
              </a:rPr>
              <a:t> </a:t>
            </a:r>
            <a:r>
              <a:rPr lang="sv-SE" sz="2000" dirty="0">
                <a:solidFill>
                  <a:prstClr val="white"/>
                </a:solidFill>
              </a:rPr>
              <a:t>används endast till objekt:</a:t>
            </a:r>
          </a:p>
          <a:p>
            <a:pPr lvl="0">
              <a:lnSpc>
                <a:spcPct val="90000"/>
              </a:lnSpc>
              <a:spcBef>
                <a:spcPts val="1000"/>
              </a:spcBef>
            </a:pPr>
            <a:r>
              <a:rPr lang="ar-SA" sz="2400" dirty="0">
                <a:solidFill>
                  <a:prstClr val="white"/>
                </a:solidFill>
              </a:rPr>
              <a:t>عندي كتاب.</a:t>
            </a:r>
            <a:endParaRPr lang="sv-SE" sz="2000" dirty="0">
              <a:solidFill>
                <a:prstClr val="white"/>
              </a:solidFill>
            </a:endParaRPr>
          </a:p>
          <a:p>
            <a:pPr marL="228600" lvl="0" indent="-228600">
              <a:lnSpc>
                <a:spcPct val="90000"/>
              </a:lnSpc>
              <a:spcBef>
                <a:spcPts val="1000"/>
              </a:spcBef>
              <a:buFont typeface="Arial" panose="020B0604020202020204" pitchFamily="34" charset="0"/>
              <a:buChar char="•"/>
            </a:pPr>
            <a:r>
              <a:rPr lang="ar-SA" sz="2400" dirty="0">
                <a:solidFill>
                  <a:prstClr val="white"/>
                </a:solidFill>
              </a:rPr>
              <a:t>لي </a:t>
            </a:r>
            <a:r>
              <a:rPr lang="sv-SE" sz="2400" dirty="0">
                <a:solidFill>
                  <a:prstClr val="white"/>
                </a:solidFill>
              </a:rPr>
              <a:t> </a:t>
            </a:r>
            <a:r>
              <a:rPr lang="sv-SE" sz="2000" dirty="0">
                <a:solidFill>
                  <a:prstClr val="white"/>
                </a:solidFill>
              </a:rPr>
              <a:t>används för både människor, och objekt:</a:t>
            </a:r>
          </a:p>
          <a:p>
            <a:pPr lvl="0">
              <a:lnSpc>
                <a:spcPct val="90000"/>
              </a:lnSpc>
              <a:spcBef>
                <a:spcPts val="1000"/>
              </a:spcBef>
            </a:pPr>
            <a:r>
              <a:rPr lang="ar-SA" sz="2000" dirty="0">
                <a:solidFill>
                  <a:prstClr val="white"/>
                </a:solidFill>
              </a:rPr>
              <a:t>   </a:t>
            </a:r>
            <a:r>
              <a:rPr lang="ar-SA" sz="2400" dirty="0">
                <a:solidFill>
                  <a:prstClr val="white"/>
                </a:solidFill>
              </a:rPr>
              <a:t>لي ابن\أخ\كتاب</a:t>
            </a:r>
            <a:r>
              <a:rPr lang="ar-SA" sz="2000" dirty="0">
                <a:solidFill>
                  <a:prstClr val="white"/>
                </a:solidFill>
              </a:rPr>
              <a:t>..</a:t>
            </a:r>
          </a:p>
        </p:txBody>
      </p:sp>
      <p:sp>
        <p:nvSpPr>
          <p:cNvPr id="2" name="Rubrik 1">
            <a:extLst>
              <a:ext uri="{FF2B5EF4-FFF2-40B4-BE49-F238E27FC236}">
                <a16:creationId xmlns:a16="http://schemas.microsoft.com/office/drawing/2014/main" id="{61F4DB6C-F8AE-41B2-8B0F-683D74946DE0}"/>
              </a:ext>
            </a:extLst>
          </p:cNvPr>
          <p:cNvSpPr>
            <a:spLocks noGrp="1"/>
          </p:cNvSpPr>
          <p:nvPr>
            <p:ph type="title"/>
          </p:nvPr>
        </p:nvSpPr>
        <p:spPr/>
        <p:txBody>
          <a:bodyPr/>
          <a:lstStyle/>
          <a:p>
            <a:r>
              <a:rPr lang="ar-SA" dirty="0"/>
              <a:t>عِنْدَ</a:t>
            </a:r>
            <a:r>
              <a:rPr lang="sv-SE" dirty="0"/>
              <a:t> och </a:t>
            </a:r>
            <a:r>
              <a:rPr lang="ar-SA" dirty="0"/>
              <a:t>لِ</a:t>
            </a:r>
            <a:endParaRPr lang="sv-SE" dirty="0"/>
          </a:p>
        </p:txBody>
      </p:sp>
      <p:sp>
        <p:nvSpPr>
          <p:cNvPr id="3" name="Platshållare för innehåll 2">
            <a:extLst>
              <a:ext uri="{FF2B5EF4-FFF2-40B4-BE49-F238E27FC236}">
                <a16:creationId xmlns:a16="http://schemas.microsoft.com/office/drawing/2014/main" id="{9775AB5A-F499-43CA-8763-E75E839A86E2}"/>
              </a:ext>
            </a:extLst>
          </p:cNvPr>
          <p:cNvSpPr>
            <a:spLocks noGrp="1"/>
          </p:cNvSpPr>
          <p:nvPr>
            <p:ph idx="1"/>
          </p:nvPr>
        </p:nvSpPr>
        <p:spPr>
          <a:xfrm>
            <a:off x="316123" y="2026246"/>
            <a:ext cx="8261347" cy="4623032"/>
          </a:xfrm>
        </p:spPr>
        <p:txBody>
          <a:bodyPr>
            <a:normAutofit lnSpcReduction="10000"/>
          </a:bodyPr>
          <a:lstStyle/>
          <a:p>
            <a:pPr marL="0" indent="0">
              <a:lnSpc>
                <a:spcPct val="120000"/>
              </a:lnSpc>
              <a:buNone/>
            </a:pPr>
            <a:r>
              <a:rPr lang="sv-SE" dirty="0">
                <a:solidFill>
                  <a:srgbClr val="FFFFFF"/>
                </a:solidFill>
              </a:rPr>
              <a:t>Vi lärde oss tidigare att </a:t>
            </a:r>
            <a:r>
              <a:rPr lang="ar-SA" sz="2800" dirty="0">
                <a:solidFill>
                  <a:srgbClr val="FFFFFF"/>
                </a:solidFill>
              </a:rPr>
              <a:t>عِنْدَ</a:t>
            </a:r>
            <a:r>
              <a:rPr lang="sv-SE" dirty="0">
                <a:solidFill>
                  <a:srgbClr val="FFFFFF"/>
                </a:solidFill>
              </a:rPr>
              <a:t> betyder ”hos</a:t>
            </a:r>
            <a:r>
              <a:rPr lang="sv-SE" dirty="0">
                <a:solidFill>
                  <a:schemeClr val="tx1"/>
                </a:solidFill>
              </a:rPr>
              <a:t>”, men det kan också betyda ”</a:t>
            </a:r>
            <a:r>
              <a:rPr lang="sv-SE" dirty="0">
                <a:solidFill>
                  <a:srgbClr val="FFFFFF"/>
                </a:solidFill>
              </a:rPr>
              <a:t>har”. </a:t>
            </a:r>
            <a:r>
              <a:rPr lang="ar-SA" sz="2800" dirty="0">
                <a:solidFill>
                  <a:srgbClr val="FFFFFF"/>
                </a:solidFill>
              </a:rPr>
              <a:t>عند</a:t>
            </a:r>
            <a:r>
              <a:rPr lang="sv-SE" dirty="0">
                <a:solidFill>
                  <a:srgbClr val="FFFFFF"/>
                </a:solidFill>
              </a:rPr>
              <a:t> kan också böjas tillsammans med pronomen:</a:t>
            </a:r>
            <a:endParaRPr lang="ar-SA" dirty="0">
              <a:solidFill>
                <a:srgbClr val="FFFFFF"/>
              </a:solidFill>
            </a:endParaRPr>
          </a:p>
          <a:p>
            <a:pPr marL="0" indent="0">
              <a:buNone/>
            </a:pPr>
            <a:r>
              <a:rPr lang="ar-SA" sz="2800" dirty="0">
                <a:solidFill>
                  <a:srgbClr val="FFFFFF"/>
                </a:solidFill>
              </a:rPr>
              <a:t>عندَهُ قلم.</a:t>
            </a:r>
            <a:r>
              <a:rPr lang="sv-SE" sz="2800" dirty="0">
                <a:solidFill>
                  <a:srgbClr val="FFFFFF"/>
                </a:solidFill>
              </a:rPr>
              <a:t> – </a:t>
            </a:r>
            <a:r>
              <a:rPr lang="sv-SE" dirty="0">
                <a:solidFill>
                  <a:srgbClr val="FFFFFF"/>
                </a:solidFill>
              </a:rPr>
              <a:t>Han har en penna.</a:t>
            </a:r>
          </a:p>
          <a:p>
            <a:pPr marL="0" indent="0">
              <a:buNone/>
            </a:pPr>
            <a:r>
              <a:rPr lang="ar-SA" dirty="0">
                <a:solidFill>
                  <a:srgbClr val="FFFFFF"/>
                </a:solidFill>
              </a:rPr>
              <a:t>عندَها سيارة.</a:t>
            </a:r>
            <a:r>
              <a:rPr lang="sv-SE" dirty="0">
                <a:solidFill>
                  <a:srgbClr val="FFFFFF"/>
                </a:solidFill>
              </a:rPr>
              <a:t> – Hon har en bil.</a:t>
            </a:r>
            <a:endParaRPr lang="ar-SA" dirty="0">
              <a:solidFill>
                <a:srgbClr val="FFFFFF"/>
              </a:solidFill>
            </a:endParaRPr>
          </a:p>
          <a:p>
            <a:pPr marL="0" indent="0">
              <a:buNone/>
            </a:pPr>
            <a:r>
              <a:rPr lang="ar-SA" dirty="0">
                <a:solidFill>
                  <a:srgbClr val="FFFFFF"/>
                </a:solidFill>
              </a:rPr>
              <a:t>عِندِي مفتاح.</a:t>
            </a:r>
            <a:r>
              <a:rPr lang="sv-SE" dirty="0">
                <a:solidFill>
                  <a:srgbClr val="FFFFFF"/>
                </a:solidFill>
              </a:rPr>
              <a:t> – Jag har en nyckel.</a:t>
            </a:r>
          </a:p>
          <a:p>
            <a:pPr marL="0" indent="0">
              <a:buNone/>
            </a:pPr>
            <a:endParaRPr lang="ar-SA" dirty="0">
              <a:solidFill>
                <a:srgbClr val="FFFFFF"/>
              </a:solidFill>
            </a:endParaRPr>
          </a:p>
          <a:p>
            <a:pPr marL="0" indent="0">
              <a:buNone/>
            </a:pPr>
            <a:r>
              <a:rPr lang="sv-SE" dirty="0">
                <a:solidFill>
                  <a:srgbClr val="FFFFFF"/>
                </a:solidFill>
              </a:rPr>
              <a:t>Tänk på att: bara för att man ”har” något, så behöver det inte betyda att man äger det.</a:t>
            </a:r>
          </a:p>
          <a:p>
            <a:pPr marL="0" indent="0">
              <a:buNone/>
            </a:pPr>
            <a:r>
              <a:rPr lang="ar-SA" dirty="0">
                <a:solidFill>
                  <a:srgbClr val="FFFFFF"/>
                </a:solidFill>
              </a:rPr>
              <a:t>لِ</a:t>
            </a:r>
            <a:r>
              <a:rPr lang="sv-SE" dirty="0">
                <a:solidFill>
                  <a:srgbClr val="FFFFFF"/>
                </a:solidFill>
              </a:rPr>
              <a:t> däremot tyder på ägande och kan också böjas tillsammans med pronomen </a:t>
            </a:r>
            <a:r>
              <a:rPr lang="ar-SA" dirty="0">
                <a:solidFill>
                  <a:srgbClr val="FFFFFF"/>
                </a:solidFill>
              </a:rPr>
              <a:t>(لي له لها لك)</a:t>
            </a:r>
            <a:r>
              <a:rPr lang="sv-SE" dirty="0">
                <a:solidFill>
                  <a:srgbClr val="FFFFFF"/>
                </a:solidFill>
              </a:rPr>
              <a:t> osv. </a:t>
            </a:r>
          </a:p>
        </p:txBody>
      </p:sp>
      <p:sp>
        <p:nvSpPr>
          <p:cNvPr id="4" name="Platshållare för bildnummer 3">
            <a:extLst>
              <a:ext uri="{FF2B5EF4-FFF2-40B4-BE49-F238E27FC236}">
                <a16:creationId xmlns:a16="http://schemas.microsoft.com/office/drawing/2014/main" id="{E53D3C48-AD98-419D-B675-6D7B60BAA62F}"/>
              </a:ext>
            </a:extLst>
          </p:cNvPr>
          <p:cNvSpPr>
            <a:spLocks noGrp="1"/>
          </p:cNvSpPr>
          <p:nvPr>
            <p:ph type="sldNum" sz="quarter" idx="12"/>
          </p:nvPr>
        </p:nvSpPr>
        <p:spPr/>
        <p:txBody>
          <a:bodyPr/>
          <a:lstStyle/>
          <a:p>
            <a:fld id="{177D6179-9D4F-9247-ABDE-D082469CF89C}" type="slidenum">
              <a:rPr lang="sv-SE" smtClean="0"/>
              <a:t>67</a:t>
            </a:fld>
            <a:endParaRPr lang="sv-SE"/>
          </a:p>
        </p:txBody>
      </p:sp>
    </p:spTree>
    <p:custDataLst>
      <p:tags r:id="rId1"/>
    </p:custDataLst>
    <p:extLst>
      <p:ext uri="{BB962C8B-B14F-4D97-AF65-F5344CB8AC3E}">
        <p14:creationId xmlns:p14="http://schemas.microsoft.com/office/powerpoint/2010/main" val="3942142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4D2C1-AE0E-4541-8E66-F3609AC374A3}"/>
              </a:ext>
            </a:extLst>
          </p:cNvPr>
          <p:cNvSpPr>
            <a:spLocks noGrp="1"/>
          </p:cNvSpPr>
          <p:nvPr>
            <p:ph type="title"/>
          </p:nvPr>
        </p:nvSpPr>
        <p:spPr/>
        <p:txBody>
          <a:bodyPr/>
          <a:lstStyle/>
          <a:p>
            <a:r>
              <a:rPr lang="ar-SA" dirty="0"/>
              <a:t>الفِعْلُ الماضي</a:t>
            </a:r>
            <a:br>
              <a:rPr lang="sv-SE" dirty="0"/>
            </a:br>
            <a:r>
              <a:rPr lang="sv-SE" dirty="0"/>
              <a:t>Verb i imperfekt (dåtid)</a:t>
            </a:r>
          </a:p>
        </p:txBody>
      </p:sp>
      <p:sp>
        <p:nvSpPr>
          <p:cNvPr id="3" name="Platshållare för innehåll 2">
            <a:extLst>
              <a:ext uri="{FF2B5EF4-FFF2-40B4-BE49-F238E27FC236}">
                <a16:creationId xmlns:a16="http://schemas.microsoft.com/office/drawing/2014/main" id="{9B7EAC91-F6C4-4010-9D1E-02811BA9F444}"/>
              </a:ext>
            </a:extLst>
          </p:cNvPr>
          <p:cNvSpPr>
            <a:spLocks noGrp="1"/>
          </p:cNvSpPr>
          <p:nvPr>
            <p:ph idx="1"/>
          </p:nvPr>
        </p:nvSpPr>
        <p:spPr>
          <a:xfrm>
            <a:off x="375920" y="2156792"/>
            <a:ext cx="10736027" cy="4520234"/>
          </a:xfrm>
        </p:spPr>
        <p:txBody>
          <a:bodyPr>
            <a:normAutofit/>
          </a:bodyPr>
          <a:lstStyle/>
          <a:p>
            <a:pPr marL="0" indent="0">
              <a:buNone/>
            </a:pPr>
            <a:r>
              <a:rPr lang="sv-SE" dirty="0">
                <a:solidFill>
                  <a:srgbClr val="FFFFFF"/>
                </a:solidFill>
              </a:rPr>
              <a:t>I Madinah bok 1 finns ingen särskild introduktion till verb, utan detta är något, som kommer att studeras i nästa nivå. Dessa är några av de verb som har nämnts i boken.</a:t>
            </a:r>
          </a:p>
          <a:p>
            <a:pPr marL="0" indent="0">
              <a:buNone/>
            </a:pPr>
            <a:endParaRPr lang="sv-SE" sz="2800" dirty="0">
              <a:solidFill>
                <a:srgbClr val="FFFF00"/>
              </a:solidFill>
            </a:endParaRPr>
          </a:p>
          <a:p>
            <a:pPr marL="0" indent="0">
              <a:buNone/>
            </a:pPr>
            <a:endParaRPr lang="sv-SE" sz="2800" dirty="0">
              <a:solidFill>
                <a:srgbClr val="FFFF00"/>
              </a:solidFill>
            </a:endParaRPr>
          </a:p>
          <a:p>
            <a:pPr marL="0" indent="0">
              <a:buNone/>
            </a:pPr>
            <a:endParaRPr lang="sv-SE" sz="2800" dirty="0">
              <a:solidFill>
                <a:srgbClr val="FFFF00"/>
              </a:solidFill>
            </a:endParaRPr>
          </a:p>
          <a:p>
            <a:pPr marL="0" indent="0">
              <a:buNone/>
            </a:pPr>
            <a:endParaRPr lang="sv-SE" sz="2800" dirty="0">
              <a:solidFill>
                <a:srgbClr val="FFFF00"/>
              </a:solidFill>
            </a:endParaRPr>
          </a:p>
          <a:p>
            <a:pPr marL="0" indent="0">
              <a:buNone/>
            </a:pPr>
            <a:r>
              <a:rPr lang="sv-SE" sz="2800" dirty="0">
                <a:solidFill>
                  <a:srgbClr val="FFFF00"/>
                </a:solidFill>
              </a:rPr>
              <a:t>    </a:t>
            </a:r>
          </a:p>
          <a:p>
            <a:pPr marL="0" indent="0">
              <a:buNone/>
            </a:pPr>
            <a:r>
              <a:rPr lang="sv-SE" sz="2800" dirty="0">
                <a:solidFill>
                  <a:srgbClr val="FFFF00"/>
                </a:solidFill>
              </a:rPr>
              <a:t>   </a:t>
            </a:r>
          </a:p>
          <a:p>
            <a:pPr marL="0" indent="0">
              <a:buNone/>
            </a:pPr>
            <a:endParaRPr lang="sv-SE" dirty="0"/>
          </a:p>
        </p:txBody>
      </p:sp>
      <p:sp>
        <p:nvSpPr>
          <p:cNvPr id="4" name="Platshållare för bildnummer 3">
            <a:extLst>
              <a:ext uri="{FF2B5EF4-FFF2-40B4-BE49-F238E27FC236}">
                <a16:creationId xmlns:a16="http://schemas.microsoft.com/office/drawing/2014/main" id="{6A02F90D-1E01-47C9-B273-B5D2A365FEEB}"/>
              </a:ext>
            </a:extLst>
          </p:cNvPr>
          <p:cNvSpPr>
            <a:spLocks noGrp="1"/>
          </p:cNvSpPr>
          <p:nvPr>
            <p:ph type="sldNum" sz="quarter" idx="12"/>
          </p:nvPr>
        </p:nvSpPr>
        <p:spPr/>
        <p:txBody>
          <a:bodyPr/>
          <a:lstStyle/>
          <a:p>
            <a:fld id="{177D6179-9D4F-9247-ABDE-D082469CF89C}" type="slidenum">
              <a:rPr lang="sv-SE" smtClean="0"/>
              <a:t>68</a:t>
            </a:fld>
            <a:endParaRPr lang="sv-SE"/>
          </a:p>
        </p:txBody>
      </p:sp>
      <p:sp>
        <p:nvSpPr>
          <p:cNvPr id="5" name="Rektangel: rundade hörn 4">
            <a:extLst>
              <a:ext uri="{FF2B5EF4-FFF2-40B4-BE49-F238E27FC236}">
                <a16:creationId xmlns:a16="http://schemas.microsoft.com/office/drawing/2014/main" id="{1FEC109C-DD73-44A6-BD62-E6E3CF88E7DC}"/>
              </a:ext>
            </a:extLst>
          </p:cNvPr>
          <p:cNvSpPr/>
          <p:nvPr/>
        </p:nvSpPr>
        <p:spPr>
          <a:xfrm>
            <a:off x="554824" y="3429000"/>
            <a:ext cx="8191610" cy="2032000"/>
          </a:xfrm>
          <a:prstGeom prst="roundRect">
            <a:avLst/>
          </a:prstGeom>
          <a:solidFill>
            <a:srgbClr val="B22600"/>
          </a:solidFill>
          <a:ln>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sv-SE" sz="2400" dirty="0">
                <a:solidFill>
                  <a:schemeClr val="tx1"/>
                </a:solidFill>
              </a:rPr>
              <a:t>     </a:t>
            </a:r>
            <a:r>
              <a:rPr lang="sv-SE" sz="2400" u="sng" dirty="0">
                <a:solidFill>
                  <a:schemeClr val="tx1"/>
                </a:solidFill>
              </a:rPr>
              <a:t>Han gick ut</a:t>
            </a:r>
            <a:r>
              <a:rPr lang="sv-SE" sz="2400" dirty="0">
                <a:solidFill>
                  <a:schemeClr val="tx1"/>
                </a:solidFill>
              </a:rPr>
              <a:t>     </a:t>
            </a:r>
            <a:r>
              <a:rPr lang="sv-SE" sz="2400" u="sng" dirty="0">
                <a:solidFill>
                  <a:schemeClr val="tx1"/>
                </a:solidFill>
              </a:rPr>
              <a:t>Hon gick ut</a:t>
            </a:r>
            <a:r>
              <a:rPr lang="sv-SE" sz="2400" dirty="0">
                <a:solidFill>
                  <a:schemeClr val="tx1"/>
                </a:solidFill>
              </a:rPr>
              <a:t>     </a:t>
            </a:r>
            <a:r>
              <a:rPr lang="sv-SE" sz="2400" u="sng" dirty="0">
                <a:solidFill>
                  <a:schemeClr val="tx1"/>
                </a:solidFill>
              </a:rPr>
              <a:t>Jag gick ut</a:t>
            </a:r>
            <a:r>
              <a:rPr lang="ar-SA" sz="2400" dirty="0">
                <a:solidFill>
                  <a:schemeClr val="tx1"/>
                </a:solidFill>
              </a:rPr>
              <a:t> </a:t>
            </a:r>
            <a:r>
              <a:rPr lang="sv-SE" sz="2400" dirty="0">
                <a:solidFill>
                  <a:schemeClr val="tx1"/>
                </a:solidFill>
              </a:rPr>
              <a:t>    </a:t>
            </a:r>
            <a:r>
              <a:rPr lang="sv-SE" sz="2400" u="sng" dirty="0">
                <a:solidFill>
                  <a:schemeClr val="tx1"/>
                </a:solidFill>
              </a:rPr>
              <a:t>Du gick ut</a:t>
            </a:r>
          </a:p>
          <a:p>
            <a:pPr lvl="0">
              <a:lnSpc>
                <a:spcPct val="90000"/>
              </a:lnSpc>
              <a:spcBef>
                <a:spcPts val="1000"/>
              </a:spcBef>
            </a:pPr>
            <a:r>
              <a:rPr lang="sv-SE" sz="2800" dirty="0">
                <a:solidFill>
                  <a:schemeClr val="tx1"/>
                </a:solidFill>
              </a:rPr>
              <a:t>          </a:t>
            </a:r>
            <a:r>
              <a:rPr lang="ar-SA" sz="2800" dirty="0">
                <a:solidFill>
                  <a:schemeClr val="tx1"/>
                </a:solidFill>
              </a:rPr>
              <a:t>خَرَجَ</a:t>
            </a:r>
            <a:r>
              <a:rPr lang="sv-SE" sz="2800" dirty="0">
                <a:solidFill>
                  <a:schemeClr val="tx1"/>
                </a:solidFill>
              </a:rPr>
              <a:t>           </a:t>
            </a:r>
            <a:r>
              <a:rPr lang="ar-SA" sz="2800" dirty="0">
                <a:solidFill>
                  <a:schemeClr val="tx1"/>
                </a:solidFill>
              </a:rPr>
              <a:t>خَرَجَتْ</a:t>
            </a:r>
            <a:r>
              <a:rPr lang="sv-SE" sz="2800" dirty="0">
                <a:solidFill>
                  <a:schemeClr val="tx1"/>
                </a:solidFill>
              </a:rPr>
              <a:t>           </a:t>
            </a:r>
            <a:r>
              <a:rPr lang="ar-SA" sz="2800" dirty="0">
                <a:solidFill>
                  <a:schemeClr val="tx1"/>
                </a:solidFill>
              </a:rPr>
              <a:t>خَرَجْتُ</a:t>
            </a:r>
            <a:r>
              <a:rPr lang="sv-SE" sz="2800" dirty="0">
                <a:solidFill>
                  <a:schemeClr val="tx1"/>
                </a:solidFill>
              </a:rPr>
              <a:t>       </a:t>
            </a:r>
            <a:r>
              <a:rPr lang="ar-SA" sz="2800" dirty="0">
                <a:solidFill>
                  <a:schemeClr val="tx1"/>
                </a:solidFill>
              </a:rPr>
              <a:t>خَرَجْتَ</a:t>
            </a:r>
            <a:r>
              <a:rPr lang="ar-SA" sz="3600" dirty="0">
                <a:solidFill>
                  <a:schemeClr val="tx1"/>
                </a:solidFill>
              </a:rPr>
              <a:t>ِ</a:t>
            </a:r>
          </a:p>
          <a:p>
            <a:pPr lvl="0">
              <a:lnSpc>
                <a:spcPct val="90000"/>
              </a:lnSpc>
              <a:spcBef>
                <a:spcPts val="1000"/>
              </a:spcBef>
            </a:pPr>
            <a:r>
              <a:rPr lang="sv-SE" sz="2800" dirty="0">
                <a:solidFill>
                  <a:schemeClr val="tx1"/>
                </a:solidFill>
              </a:rPr>
              <a:t>          </a:t>
            </a:r>
            <a:r>
              <a:rPr lang="ar-SA" sz="2800" dirty="0">
                <a:solidFill>
                  <a:schemeClr val="tx1"/>
                </a:solidFill>
              </a:rPr>
              <a:t>ذَهَبَ</a:t>
            </a:r>
            <a:r>
              <a:rPr lang="sv-SE" sz="2800" dirty="0">
                <a:solidFill>
                  <a:schemeClr val="tx1"/>
                </a:solidFill>
              </a:rPr>
              <a:t>             </a:t>
            </a:r>
            <a:r>
              <a:rPr lang="ar-SA" sz="2800" dirty="0">
                <a:solidFill>
                  <a:schemeClr val="tx1"/>
                </a:solidFill>
              </a:rPr>
              <a:t>ذَهَبَتْ</a:t>
            </a:r>
            <a:r>
              <a:rPr lang="sv-SE" sz="2800" dirty="0">
                <a:solidFill>
                  <a:schemeClr val="tx1"/>
                </a:solidFill>
              </a:rPr>
              <a:t>             </a:t>
            </a:r>
            <a:r>
              <a:rPr lang="ar-SA" sz="2800" dirty="0">
                <a:solidFill>
                  <a:schemeClr val="tx1"/>
                </a:solidFill>
              </a:rPr>
              <a:t>ذَهَبْتُ</a:t>
            </a:r>
            <a:r>
              <a:rPr lang="sv-SE" sz="2800" dirty="0">
                <a:solidFill>
                  <a:schemeClr val="tx1"/>
                </a:solidFill>
              </a:rPr>
              <a:t>        </a:t>
            </a:r>
            <a:r>
              <a:rPr lang="ar-SA" sz="2800" dirty="0">
                <a:solidFill>
                  <a:schemeClr val="tx1"/>
                </a:solidFill>
              </a:rPr>
              <a:t>ذَهَبْتَ</a:t>
            </a:r>
            <a:r>
              <a:rPr lang="ar-SA" sz="3600" dirty="0">
                <a:solidFill>
                  <a:schemeClr val="tx1"/>
                </a:solidFill>
              </a:rPr>
              <a:t>ِ</a:t>
            </a:r>
            <a:endParaRPr lang="sv-SE" dirty="0">
              <a:solidFill>
                <a:schemeClr val="tx1"/>
              </a:solidFill>
            </a:endParaRPr>
          </a:p>
        </p:txBody>
      </p:sp>
    </p:spTree>
    <p:custDataLst>
      <p:tags r:id="rId1"/>
    </p:custDataLst>
    <p:extLst>
      <p:ext uri="{BB962C8B-B14F-4D97-AF65-F5344CB8AC3E}">
        <p14:creationId xmlns:p14="http://schemas.microsoft.com/office/powerpoint/2010/main" val="4106430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9057AB-5298-43CD-BAFA-94C06F878A18}"/>
              </a:ext>
            </a:extLst>
          </p:cNvPr>
          <p:cNvSpPr>
            <a:spLocks noGrp="1"/>
          </p:cNvSpPr>
          <p:nvPr>
            <p:ph type="title"/>
          </p:nvPr>
        </p:nvSpPr>
        <p:spPr/>
        <p:txBody>
          <a:bodyPr/>
          <a:lstStyle/>
          <a:p>
            <a:r>
              <a:rPr lang="ar-SA" dirty="0"/>
              <a:t>ما عندي سيارة</a:t>
            </a:r>
            <a:br>
              <a:rPr lang="ar-SA" dirty="0"/>
            </a:br>
            <a:r>
              <a:rPr lang="sv-SE" sz="2800" dirty="0"/>
              <a:t>Jag har ingen bil</a:t>
            </a:r>
            <a:endParaRPr lang="sv-SE" dirty="0"/>
          </a:p>
        </p:txBody>
      </p:sp>
      <p:sp>
        <p:nvSpPr>
          <p:cNvPr id="3" name="Platshållare för innehåll 2">
            <a:extLst>
              <a:ext uri="{FF2B5EF4-FFF2-40B4-BE49-F238E27FC236}">
                <a16:creationId xmlns:a16="http://schemas.microsoft.com/office/drawing/2014/main" id="{B9A4237E-645F-424B-AB46-0873FBD75277}"/>
              </a:ext>
            </a:extLst>
          </p:cNvPr>
          <p:cNvSpPr>
            <a:spLocks noGrp="1"/>
          </p:cNvSpPr>
          <p:nvPr>
            <p:ph idx="1"/>
          </p:nvPr>
        </p:nvSpPr>
        <p:spPr>
          <a:xfrm>
            <a:off x="123825" y="2095500"/>
            <a:ext cx="11991975" cy="4686300"/>
          </a:xfrm>
        </p:spPr>
        <p:txBody>
          <a:bodyPr>
            <a:normAutofit/>
          </a:bodyPr>
          <a:lstStyle/>
          <a:p>
            <a:pPr marL="0" indent="0">
              <a:lnSpc>
                <a:spcPct val="100000"/>
              </a:lnSpc>
              <a:buNone/>
            </a:pPr>
            <a:r>
              <a:rPr lang="sv-SE" dirty="0">
                <a:solidFill>
                  <a:srgbClr val="FFFFFF"/>
                </a:solidFill>
              </a:rPr>
              <a:t>Vi har tidigare lärt oss att </a:t>
            </a:r>
            <a:r>
              <a:rPr lang="ar-SA" dirty="0">
                <a:solidFill>
                  <a:srgbClr val="FFFFFF"/>
                </a:solidFill>
              </a:rPr>
              <a:t>ما</a:t>
            </a:r>
            <a:r>
              <a:rPr lang="sv-SE" dirty="0">
                <a:solidFill>
                  <a:srgbClr val="FFFFFF"/>
                </a:solidFill>
              </a:rPr>
              <a:t> betyder ”vad” som t.ex.</a:t>
            </a:r>
          </a:p>
          <a:p>
            <a:pPr marL="0" indent="0">
              <a:lnSpc>
                <a:spcPct val="100000"/>
              </a:lnSpc>
              <a:buNone/>
            </a:pPr>
            <a:r>
              <a:rPr lang="sv-SE" dirty="0">
                <a:solidFill>
                  <a:srgbClr val="FFFFFF"/>
                </a:solidFill>
              </a:rPr>
              <a:t> </a:t>
            </a:r>
            <a:r>
              <a:rPr lang="ar-SA" dirty="0">
                <a:solidFill>
                  <a:srgbClr val="FFFFFF"/>
                </a:solidFill>
              </a:rPr>
              <a:t> ما هذا؟</a:t>
            </a:r>
            <a:r>
              <a:rPr lang="sv-SE" dirty="0">
                <a:solidFill>
                  <a:srgbClr val="FFFFFF"/>
                </a:solidFill>
              </a:rPr>
              <a:t>- Vad är det här?</a:t>
            </a:r>
          </a:p>
          <a:p>
            <a:pPr marL="0" indent="0">
              <a:lnSpc>
                <a:spcPct val="100000"/>
              </a:lnSpc>
              <a:buNone/>
            </a:pPr>
            <a:r>
              <a:rPr lang="ar-SA" dirty="0">
                <a:solidFill>
                  <a:srgbClr val="FFFFFF"/>
                </a:solidFill>
              </a:rPr>
              <a:t>ما </a:t>
            </a:r>
            <a:r>
              <a:rPr lang="sv-SE" dirty="0">
                <a:solidFill>
                  <a:srgbClr val="FFFFFF"/>
                </a:solidFill>
              </a:rPr>
              <a:t> används också som en </a:t>
            </a:r>
            <a:r>
              <a:rPr lang="sv-SE" i="1" dirty="0">
                <a:solidFill>
                  <a:srgbClr val="FFFFFF"/>
                </a:solidFill>
              </a:rPr>
              <a:t>negativ partikel</a:t>
            </a:r>
            <a:r>
              <a:rPr lang="sv-SE" dirty="0">
                <a:solidFill>
                  <a:srgbClr val="FFFFFF"/>
                </a:solidFill>
              </a:rPr>
              <a:t>, dvs att den gör meningen negerande.</a:t>
            </a:r>
          </a:p>
          <a:p>
            <a:pPr marL="0" indent="0">
              <a:lnSpc>
                <a:spcPct val="100000"/>
              </a:lnSpc>
              <a:buNone/>
            </a:pPr>
            <a:r>
              <a:rPr lang="ar-SA" dirty="0">
                <a:solidFill>
                  <a:srgbClr val="FFFFFF"/>
                </a:solidFill>
              </a:rPr>
              <a:t> </a:t>
            </a:r>
            <a:r>
              <a:rPr lang="sv-SE" dirty="0">
                <a:solidFill>
                  <a:srgbClr val="FFFFFF"/>
                </a:solidFill>
              </a:rPr>
              <a:t>  </a:t>
            </a:r>
            <a:r>
              <a:rPr lang="ar-SA" dirty="0">
                <a:solidFill>
                  <a:srgbClr val="FFFFFF"/>
                </a:solidFill>
              </a:rPr>
              <a:t>  </a:t>
            </a:r>
            <a:endParaRPr lang="sv-SE" dirty="0">
              <a:solidFill>
                <a:srgbClr val="FFFFFF"/>
              </a:solidFill>
            </a:endParaRPr>
          </a:p>
          <a:p>
            <a:pPr marL="0" indent="0">
              <a:lnSpc>
                <a:spcPct val="100000"/>
              </a:lnSpc>
              <a:buNone/>
            </a:pPr>
            <a:r>
              <a:rPr lang="sv-SE" dirty="0">
                <a:solidFill>
                  <a:srgbClr val="FFFFFF"/>
                </a:solidFill>
              </a:rPr>
              <a:t> </a:t>
            </a:r>
            <a:r>
              <a:rPr lang="sv-SE" u="sng" dirty="0">
                <a:solidFill>
                  <a:srgbClr val="FFFFFF"/>
                </a:solidFill>
              </a:rPr>
              <a:t>Vi har alltså 2 sorter </a:t>
            </a:r>
            <a:r>
              <a:rPr lang="ar-SA" u="sng" dirty="0">
                <a:solidFill>
                  <a:srgbClr val="FFFFFF"/>
                </a:solidFill>
              </a:rPr>
              <a:t>ما</a:t>
            </a:r>
            <a:r>
              <a:rPr lang="sv-SE" u="sng" dirty="0">
                <a:solidFill>
                  <a:srgbClr val="FFFFFF"/>
                </a:solidFill>
              </a:rPr>
              <a:t>:</a:t>
            </a:r>
            <a:endParaRPr lang="sv-SE" dirty="0">
              <a:solidFill>
                <a:srgbClr val="FFFFFF"/>
              </a:solidFill>
            </a:endParaRPr>
          </a:p>
          <a:p>
            <a:pPr marL="0" indent="0">
              <a:lnSpc>
                <a:spcPct val="100000"/>
              </a:lnSpc>
              <a:buNone/>
            </a:pPr>
            <a:r>
              <a:rPr lang="sv-SE" dirty="0">
                <a:solidFill>
                  <a:schemeClr val="tx1"/>
                </a:solidFill>
              </a:rPr>
              <a:t>1. </a:t>
            </a:r>
            <a:r>
              <a:rPr lang="ar-SA" dirty="0">
                <a:solidFill>
                  <a:schemeClr val="tx1"/>
                </a:solidFill>
              </a:rPr>
              <a:t>ما</a:t>
            </a:r>
            <a:r>
              <a:rPr lang="sv-SE" dirty="0">
                <a:solidFill>
                  <a:schemeClr val="tx1"/>
                </a:solidFill>
              </a:rPr>
              <a:t> som betyder ”vad”, och denna </a:t>
            </a:r>
            <a:r>
              <a:rPr lang="ar-SA" dirty="0">
                <a:solidFill>
                  <a:schemeClr val="tx1"/>
                </a:solidFill>
              </a:rPr>
              <a:t>ما</a:t>
            </a:r>
            <a:r>
              <a:rPr lang="sv-SE" dirty="0">
                <a:solidFill>
                  <a:schemeClr val="tx1"/>
                </a:solidFill>
              </a:rPr>
              <a:t> är en </a:t>
            </a:r>
            <a:r>
              <a:rPr lang="ar-SA" dirty="0">
                <a:solidFill>
                  <a:schemeClr val="tx1"/>
                </a:solidFill>
              </a:rPr>
              <a:t>اسم</a:t>
            </a:r>
            <a:r>
              <a:rPr lang="sv-SE" dirty="0">
                <a:solidFill>
                  <a:schemeClr val="tx1"/>
                </a:solidFill>
              </a:rPr>
              <a:t>.</a:t>
            </a:r>
            <a:endParaRPr lang="ar-SA" dirty="0">
              <a:solidFill>
                <a:schemeClr val="tx1"/>
              </a:solidFill>
            </a:endParaRPr>
          </a:p>
          <a:p>
            <a:pPr marL="0" indent="0">
              <a:lnSpc>
                <a:spcPct val="100000"/>
              </a:lnSpc>
              <a:buNone/>
            </a:pPr>
            <a:r>
              <a:rPr lang="ar-SA" dirty="0">
                <a:solidFill>
                  <a:schemeClr val="tx1"/>
                </a:solidFill>
              </a:rPr>
              <a:t>2</a:t>
            </a:r>
            <a:r>
              <a:rPr lang="sv-SE" dirty="0">
                <a:solidFill>
                  <a:schemeClr val="tx1"/>
                </a:solidFill>
              </a:rPr>
              <a:t>. </a:t>
            </a:r>
            <a:r>
              <a:rPr lang="ar-SA" dirty="0">
                <a:solidFill>
                  <a:schemeClr val="tx1"/>
                </a:solidFill>
              </a:rPr>
              <a:t>ما</a:t>
            </a:r>
            <a:r>
              <a:rPr lang="sv-SE" dirty="0">
                <a:solidFill>
                  <a:schemeClr val="tx1"/>
                </a:solidFill>
              </a:rPr>
              <a:t> som gör meningen negerande, och detta är en </a:t>
            </a:r>
            <a:r>
              <a:rPr lang="ar-SA" dirty="0">
                <a:solidFill>
                  <a:schemeClr val="tx1"/>
                </a:solidFill>
              </a:rPr>
              <a:t>حرف</a:t>
            </a:r>
            <a:r>
              <a:rPr lang="sv-SE" dirty="0">
                <a:solidFill>
                  <a:schemeClr val="tx1"/>
                </a:solidFill>
              </a:rPr>
              <a:t>.</a:t>
            </a:r>
            <a:endParaRPr lang="sv-SE" dirty="0">
              <a:solidFill>
                <a:srgbClr val="FFFFFF"/>
              </a:solidFill>
            </a:endParaRPr>
          </a:p>
          <a:p>
            <a:pPr>
              <a:lnSpc>
                <a:spcPct val="100000"/>
              </a:lnSpc>
            </a:pPr>
            <a:r>
              <a:rPr lang="ar-SA" dirty="0">
                <a:solidFill>
                  <a:srgbClr val="FFFFFF"/>
                </a:solidFill>
              </a:rPr>
              <a:t>عندي سيارةٌ</a:t>
            </a:r>
            <a:r>
              <a:rPr lang="sv-SE" dirty="0">
                <a:solidFill>
                  <a:srgbClr val="FFFFFF"/>
                </a:solidFill>
              </a:rPr>
              <a:t> – Jag har en bil.</a:t>
            </a:r>
            <a:endParaRPr lang="ar-SA" dirty="0">
              <a:solidFill>
                <a:srgbClr val="FFFFFF"/>
              </a:solidFill>
            </a:endParaRPr>
          </a:p>
          <a:p>
            <a:pPr>
              <a:lnSpc>
                <a:spcPct val="100000"/>
              </a:lnSpc>
            </a:pPr>
            <a:r>
              <a:rPr lang="ar-SA" dirty="0">
                <a:solidFill>
                  <a:schemeClr val="tx1"/>
                </a:solidFill>
              </a:rPr>
              <a:t>ما عندي سيارةٌ</a:t>
            </a:r>
            <a:r>
              <a:rPr lang="sv-SE" dirty="0">
                <a:solidFill>
                  <a:schemeClr val="tx1"/>
                </a:solidFill>
              </a:rPr>
              <a:t>   /   </a:t>
            </a:r>
            <a:r>
              <a:rPr lang="ar-SA" dirty="0">
                <a:solidFill>
                  <a:schemeClr val="tx1"/>
                </a:solidFill>
              </a:rPr>
              <a:t>ما لي أخٌ</a:t>
            </a:r>
            <a:r>
              <a:rPr lang="sv-SE" dirty="0">
                <a:solidFill>
                  <a:schemeClr val="tx1"/>
                </a:solidFill>
              </a:rPr>
              <a:t>    -    Jag har ingen bil  / Jag har ingen bror.</a:t>
            </a:r>
            <a:endParaRPr lang="ar-SA" dirty="0">
              <a:solidFill>
                <a:schemeClr val="tx1"/>
              </a:solidFill>
            </a:endParaRPr>
          </a:p>
        </p:txBody>
      </p:sp>
      <p:sp>
        <p:nvSpPr>
          <p:cNvPr id="4" name="Platshållare för bildnummer 3">
            <a:extLst>
              <a:ext uri="{FF2B5EF4-FFF2-40B4-BE49-F238E27FC236}">
                <a16:creationId xmlns:a16="http://schemas.microsoft.com/office/drawing/2014/main" id="{2BC52AB3-606B-4164-BFDF-03385C74F8E1}"/>
              </a:ext>
            </a:extLst>
          </p:cNvPr>
          <p:cNvSpPr>
            <a:spLocks noGrp="1"/>
          </p:cNvSpPr>
          <p:nvPr>
            <p:ph type="sldNum" sz="quarter" idx="12"/>
          </p:nvPr>
        </p:nvSpPr>
        <p:spPr/>
        <p:txBody>
          <a:bodyPr/>
          <a:lstStyle/>
          <a:p>
            <a:fld id="{177D6179-9D4F-9247-ABDE-D082469CF89C}" type="slidenum">
              <a:rPr lang="sv-SE" smtClean="0"/>
              <a:t>69</a:t>
            </a:fld>
            <a:endParaRPr lang="sv-SE"/>
          </a:p>
        </p:txBody>
      </p:sp>
    </p:spTree>
    <p:extLst>
      <p:ext uri="{BB962C8B-B14F-4D97-AF65-F5344CB8AC3E}">
        <p14:creationId xmlns:p14="http://schemas.microsoft.com/office/powerpoint/2010/main" val="2463967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a:t>Demonstrativa pronomen</a:t>
            </a:r>
            <a:br>
              <a:rPr lang="sv-SE"/>
            </a:br>
            <a:r>
              <a:rPr lang="sv-SE"/>
              <a:t> </a:t>
            </a:r>
            <a:r>
              <a:rPr lang="ar-SA"/>
              <a:t>أسماء الإشارة</a:t>
            </a:r>
            <a:r>
              <a:rPr lang="sv-SE"/>
              <a:t> </a:t>
            </a:r>
            <a:br>
              <a:rPr lang="sv-SE"/>
            </a:br>
            <a:endParaRPr lang="sv-SE" dirty="0"/>
          </a:p>
        </p:txBody>
      </p:sp>
      <p:sp>
        <p:nvSpPr>
          <p:cNvPr id="3" name="Platshållare för innehåll 2"/>
          <p:cNvSpPr>
            <a:spLocks noGrp="1"/>
          </p:cNvSpPr>
          <p:nvPr>
            <p:ph idx="1"/>
          </p:nvPr>
        </p:nvSpPr>
        <p:spPr>
          <a:xfrm>
            <a:off x="223520" y="2143760"/>
            <a:ext cx="11125199" cy="4572000"/>
          </a:xfrm>
        </p:spPr>
        <p:txBody>
          <a:bodyPr/>
          <a:lstStyle/>
          <a:p>
            <a:pPr marL="0" indent="0">
              <a:buNone/>
            </a:pPr>
            <a:r>
              <a:rPr lang="sv-SE" dirty="0">
                <a:solidFill>
                  <a:srgbClr val="FFFFFF"/>
                </a:solidFill>
              </a:rPr>
              <a:t>Vad är ett </a:t>
            </a:r>
            <a:r>
              <a:rPr lang="sv-SE" i="1" dirty="0">
                <a:solidFill>
                  <a:srgbClr val="FFFFFF"/>
                </a:solidFill>
              </a:rPr>
              <a:t>demonstrativt pronomen?</a:t>
            </a:r>
          </a:p>
          <a:p>
            <a:pPr marL="0" indent="0">
              <a:buNone/>
            </a:pPr>
            <a:r>
              <a:rPr lang="sv-SE" i="1" dirty="0">
                <a:solidFill>
                  <a:srgbClr val="FFFFFF"/>
                </a:solidFill>
              </a:rPr>
              <a:t>-</a:t>
            </a:r>
            <a:r>
              <a:rPr lang="sv-SE" dirty="0">
                <a:solidFill>
                  <a:srgbClr val="FFFFFF"/>
                </a:solidFill>
              </a:rPr>
              <a:t>Ett demonstrativt pronomen är ett ord som används istället för substantiv för att peka ut eller visa upp något, som t.ex. : Den/det, de, dessa, den där etc.</a:t>
            </a:r>
          </a:p>
          <a:p>
            <a:pPr marL="0" indent="0">
              <a:buNone/>
            </a:pPr>
            <a:endParaRPr lang="sv-SE" dirty="0">
              <a:solidFill>
                <a:srgbClr val="FFFFFF"/>
              </a:solidFill>
            </a:endParaRPr>
          </a:p>
          <a:p>
            <a:pPr marL="0" indent="0">
              <a:buNone/>
            </a:pPr>
            <a:r>
              <a:rPr lang="sv-SE" dirty="0">
                <a:solidFill>
                  <a:schemeClr val="tx1"/>
                </a:solidFill>
              </a:rPr>
              <a:t> Bilen är stor &gt;</a:t>
            </a:r>
            <a:r>
              <a:rPr lang="ar-SA" dirty="0">
                <a:solidFill>
                  <a:schemeClr val="tx1"/>
                </a:solidFill>
              </a:rPr>
              <a:t> </a:t>
            </a:r>
            <a:r>
              <a:rPr lang="sv-SE" dirty="0">
                <a:solidFill>
                  <a:schemeClr val="tx1"/>
                </a:solidFill>
              </a:rPr>
              <a:t>Den är stor.</a:t>
            </a:r>
          </a:p>
          <a:p>
            <a:pPr marL="0" indent="0">
              <a:buNone/>
            </a:pPr>
            <a:endParaRPr lang="sv-SE" dirty="0">
              <a:solidFill>
                <a:srgbClr val="FFFFFF"/>
              </a:solidFill>
            </a:endParaRPr>
          </a:p>
          <a:p>
            <a:pPr marL="0" indent="0">
              <a:buNone/>
            </a:pPr>
            <a:endParaRPr lang="sv-SE" dirty="0">
              <a:solidFill>
                <a:srgbClr val="FFFFFF"/>
              </a:solidFill>
            </a:endParaRPr>
          </a:p>
          <a:p>
            <a:pPr marL="0" indent="0">
              <a:buNone/>
            </a:pPr>
            <a:endParaRPr lang="sv-SE" dirty="0">
              <a:solidFill>
                <a:srgbClr val="FFFFFF"/>
              </a:solidFill>
            </a:endParaRPr>
          </a:p>
          <a:p>
            <a:pPr marL="0" indent="0">
              <a:buNone/>
            </a:pPr>
            <a:endParaRPr lang="sv-SE" dirty="0">
              <a:solidFill>
                <a:srgbClr val="FFFFFF"/>
              </a:solidFill>
            </a:endParaRPr>
          </a:p>
          <a:p>
            <a:pPr marL="0" indent="0">
              <a:buNone/>
            </a:pPr>
            <a:r>
              <a:rPr lang="sv-SE" dirty="0">
                <a:solidFill>
                  <a:srgbClr val="FFFFFF"/>
                </a:solidFill>
              </a:rPr>
              <a:t>                                         …Så hur uttrycks detta på arabiska? Se nästa sida!</a:t>
            </a:r>
          </a:p>
        </p:txBody>
      </p:sp>
      <p:sp>
        <p:nvSpPr>
          <p:cNvPr id="4" name="Platshållare för bildnummer 3">
            <a:extLst>
              <a:ext uri="{FF2B5EF4-FFF2-40B4-BE49-F238E27FC236}">
                <a16:creationId xmlns:a16="http://schemas.microsoft.com/office/drawing/2014/main" id="{C4AAEB47-9EC0-47EB-B4FC-1F796432392D}"/>
              </a:ext>
            </a:extLst>
          </p:cNvPr>
          <p:cNvSpPr>
            <a:spLocks noGrp="1"/>
          </p:cNvSpPr>
          <p:nvPr>
            <p:ph type="sldNum" sz="quarter" idx="12"/>
          </p:nvPr>
        </p:nvSpPr>
        <p:spPr/>
        <p:txBody>
          <a:bodyPr/>
          <a:lstStyle/>
          <a:p>
            <a:fld id="{177D6179-9D4F-9247-ABDE-D082469CF89C}" type="slidenum">
              <a:rPr lang="sv-SE" smtClean="0"/>
              <a:t>7</a:t>
            </a:fld>
            <a:endParaRPr lang="sv-SE"/>
          </a:p>
        </p:txBody>
      </p:sp>
      <p:cxnSp>
        <p:nvCxnSpPr>
          <p:cNvPr id="7" name="Rak pilkoppling 6">
            <a:extLst>
              <a:ext uri="{FF2B5EF4-FFF2-40B4-BE49-F238E27FC236}">
                <a16:creationId xmlns:a16="http://schemas.microsoft.com/office/drawing/2014/main" id="{75CC2BA1-3FF4-458F-9673-2E4A883654CF}"/>
              </a:ext>
            </a:extLst>
          </p:cNvPr>
          <p:cNvCxnSpPr>
            <a:cxnSpLocks/>
          </p:cNvCxnSpPr>
          <p:nvPr/>
        </p:nvCxnSpPr>
        <p:spPr>
          <a:xfrm>
            <a:off x="731319" y="4328160"/>
            <a:ext cx="101999" cy="5486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Rak pilkoppling 7">
            <a:extLst>
              <a:ext uri="{FF2B5EF4-FFF2-40B4-BE49-F238E27FC236}">
                <a16:creationId xmlns:a16="http://schemas.microsoft.com/office/drawing/2014/main" id="{C30049A7-2F5D-4889-BE9B-1B077E91AB6F}"/>
              </a:ext>
            </a:extLst>
          </p:cNvPr>
          <p:cNvCxnSpPr>
            <a:cxnSpLocks/>
          </p:cNvCxnSpPr>
          <p:nvPr/>
        </p:nvCxnSpPr>
        <p:spPr>
          <a:xfrm>
            <a:off x="2641600" y="4328160"/>
            <a:ext cx="152400" cy="5486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Ellips 8">
            <a:extLst>
              <a:ext uri="{FF2B5EF4-FFF2-40B4-BE49-F238E27FC236}">
                <a16:creationId xmlns:a16="http://schemas.microsoft.com/office/drawing/2014/main" id="{358C33A3-A8DC-45D9-A4CC-0F49DB9D1232}"/>
              </a:ext>
            </a:extLst>
          </p:cNvPr>
          <p:cNvSpPr/>
          <p:nvPr/>
        </p:nvSpPr>
        <p:spPr>
          <a:xfrm>
            <a:off x="223520" y="5081381"/>
            <a:ext cx="1790689" cy="647477"/>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Substantiv</a:t>
            </a:r>
          </a:p>
        </p:txBody>
      </p:sp>
      <p:sp>
        <p:nvSpPr>
          <p:cNvPr id="10" name="Ellips 9">
            <a:extLst>
              <a:ext uri="{FF2B5EF4-FFF2-40B4-BE49-F238E27FC236}">
                <a16:creationId xmlns:a16="http://schemas.microsoft.com/office/drawing/2014/main" id="{9237753A-D506-46A4-B1F7-FF2E3BE2E75B}"/>
              </a:ext>
            </a:extLst>
          </p:cNvPr>
          <p:cNvSpPr/>
          <p:nvPr/>
        </p:nvSpPr>
        <p:spPr>
          <a:xfrm>
            <a:off x="2166609" y="5008880"/>
            <a:ext cx="1866898" cy="719977"/>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Dem. pronomen</a:t>
            </a:r>
          </a:p>
        </p:txBody>
      </p:sp>
    </p:spTree>
    <p:extLst>
      <p:ext uri="{BB962C8B-B14F-4D97-AF65-F5344CB8AC3E}">
        <p14:creationId xmlns:p14="http://schemas.microsoft.com/office/powerpoint/2010/main" val="111779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31C82-C01E-4272-98C5-A16C1D57B783}"/>
              </a:ext>
            </a:extLst>
          </p:cNvPr>
          <p:cNvSpPr>
            <a:spLocks noGrp="1"/>
          </p:cNvSpPr>
          <p:nvPr>
            <p:ph type="title"/>
          </p:nvPr>
        </p:nvSpPr>
        <p:spPr/>
        <p:txBody>
          <a:bodyPr/>
          <a:lstStyle/>
          <a:p>
            <a:r>
              <a:rPr lang="sv-SE" dirty="0"/>
              <a:t>Ett till </a:t>
            </a:r>
            <a:r>
              <a:rPr lang="ar-SA" dirty="0"/>
              <a:t>حرف الجر</a:t>
            </a:r>
            <a:br>
              <a:rPr lang="ar-SA" dirty="0"/>
            </a:br>
            <a:r>
              <a:rPr lang="ar-SA" dirty="0"/>
              <a:t>بِ</a:t>
            </a:r>
            <a:endParaRPr lang="sv-SE" dirty="0"/>
          </a:p>
        </p:txBody>
      </p:sp>
      <p:sp>
        <p:nvSpPr>
          <p:cNvPr id="3" name="Content Placeholder 2">
            <a:extLst>
              <a:ext uri="{FF2B5EF4-FFF2-40B4-BE49-F238E27FC236}">
                <a16:creationId xmlns:a16="http://schemas.microsoft.com/office/drawing/2014/main" id="{4AB34D18-8513-435D-BC59-4E1BCD40FAC5}"/>
              </a:ext>
            </a:extLst>
          </p:cNvPr>
          <p:cNvSpPr>
            <a:spLocks noGrp="1"/>
          </p:cNvSpPr>
          <p:nvPr>
            <p:ph idx="1"/>
          </p:nvPr>
        </p:nvSpPr>
        <p:spPr>
          <a:xfrm>
            <a:off x="101601" y="2062480"/>
            <a:ext cx="11782006" cy="4643119"/>
          </a:xfrm>
        </p:spPr>
        <p:txBody>
          <a:bodyPr>
            <a:normAutofit/>
          </a:bodyPr>
          <a:lstStyle/>
          <a:p>
            <a:pPr marL="0" indent="0">
              <a:buNone/>
            </a:pPr>
            <a:r>
              <a:rPr lang="sv-SE" dirty="0">
                <a:solidFill>
                  <a:srgbClr val="FFFFFF"/>
                </a:solidFill>
              </a:rPr>
              <a:t>Vi har tidigare lärt oss olika </a:t>
            </a:r>
            <a:r>
              <a:rPr lang="ar-SA" dirty="0">
                <a:solidFill>
                  <a:srgbClr val="FFFFFF"/>
                </a:solidFill>
              </a:rPr>
              <a:t>حروف الجر</a:t>
            </a:r>
            <a:r>
              <a:rPr lang="sv-SE" dirty="0">
                <a:solidFill>
                  <a:srgbClr val="FFFFFF"/>
                </a:solidFill>
              </a:rPr>
              <a:t> som t.ex. </a:t>
            </a:r>
            <a:r>
              <a:rPr lang="ar-SA" dirty="0">
                <a:solidFill>
                  <a:srgbClr val="FFFFFF"/>
                </a:solidFill>
              </a:rPr>
              <a:t>مِن</a:t>
            </a:r>
            <a:r>
              <a:rPr lang="sv-SE" dirty="0">
                <a:solidFill>
                  <a:srgbClr val="FFFFFF"/>
                </a:solidFill>
              </a:rPr>
              <a:t>, </a:t>
            </a:r>
            <a:r>
              <a:rPr lang="ar-SA" dirty="0">
                <a:solidFill>
                  <a:srgbClr val="FFFFFF"/>
                </a:solidFill>
              </a:rPr>
              <a:t>إلى</a:t>
            </a:r>
            <a:r>
              <a:rPr lang="sv-SE" dirty="0">
                <a:solidFill>
                  <a:srgbClr val="FFFFFF"/>
                </a:solidFill>
              </a:rPr>
              <a:t>, </a:t>
            </a:r>
            <a:r>
              <a:rPr lang="ar-SA" dirty="0">
                <a:solidFill>
                  <a:srgbClr val="FFFFFF"/>
                </a:solidFill>
              </a:rPr>
              <a:t>في</a:t>
            </a:r>
            <a:r>
              <a:rPr lang="sv-SE" dirty="0">
                <a:solidFill>
                  <a:srgbClr val="FFFFFF"/>
                </a:solidFill>
              </a:rPr>
              <a:t>, och nu lär vi oss ett till: </a:t>
            </a:r>
            <a:r>
              <a:rPr lang="ar-SA" dirty="0">
                <a:solidFill>
                  <a:srgbClr val="FFFFFF"/>
                </a:solidFill>
              </a:rPr>
              <a:t>بِ</a:t>
            </a:r>
            <a:r>
              <a:rPr lang="sv-SE" dirty="0">
                <a:solidFill>
                  <a:srgbClr val="FFFFFF"/>
                </a:solidFill>
              </a:rPr>
              <a:t>.</a:t>
            </a:r>
            <a:endParaRPr lang="ar-SA" dirty="0">
              <a:solidFill>
                <a:srgbClr val="FFFFFF"/>
              </a:solidFill>
            </a:endParaRPr>
          </a:p>
          <a:p>
            <a:pPr marL="0" indent="0">
              <a:buNone/>
            </a:pPr>
            <a:r>
              <a:rPr lang="ar-SA" dirty="0">
                <a:solidFill>
                  <a:srgbClr val="FFFFFF"/>
                </a:solidFill>
              </a:rPr>
              <a:t>بِ </a:t>
            </a:r>
            <a:r>
              <a:rPr lang="sv-SE" dirty="0">
                <a:solidFill>
                  <a:srgbClr val="FFFFFF"/>
                </a:solidFill>
              </a:rPr>
              <a:t> kan ha massor olika betydelser beroende på kontexten, men i Arabiska nivå 1 nöjer vi oss med en betydelse:</a:t>
            </a:r>
          </a:p>
          <a:p>
            <a:endParaRPr lang="sv-SE" dirty="0">
              <a:solidFill>
                <a:srgbClr val="FFFFFF"/>
              </a:solidFill>
            </a:endParaRPr>
          </a:p>
          <a:p>
            <a:r>
              <a:rPr lang="ar-SA" dirty="0">
                <a:solidFill>
                  <a:schemeClr val="tx1"/>
                </a:solidFill>
              </a:rPr>
              <a:t>أنا طالبٌ بالجامع</a:t>
            </a:r>
            <a:r>
              <a:rPr lang="ar-SA" dirty="0"/>
              <a:t>ة</a:t>
            </a:r>
            <a:r>
              <a:rPr lang="ar-SA" dirty="0">
                <a:solidFill>
                  <a:schemeClr val="tx1"/>
                </a:solidFill>
              </a:rPr>
              <a:t>ِ</a:t>
            </a:r>
          </a:p>
          <a:p>
            <a:pPr marL="0" indent="0">
              <a:buNone/>
            </a:pPr>
            <a:r>
              <a:rPr lang="sv-SE" dirty="0">
                <a:solidFill>
                  <a:schemeClr val="tx1"/>
                </a:solidFill>
              </a:rPr>
              <a:t>Jag är en student (som pluggar) på universitet.</a:t>
            </a:r>
          </a:p>
          <a:p>
            <a:pPr marL="0" indent="0">
              <a:buNone/>
            </a:pPr>
            <a:endParaRPr lang="sv-SE" dirty="0">
              <a:solidFill>
                <a:schemeClr val="tx1"/>
              </a:solidFill>
            </a:endParaRPr>
          </a:p>
          <a:p>
            <a:pPr marL="0" indent="0">
              <a:buNone/>
            </a:pPr>
            <a:r>
              <a:rPr lang="sv-SE" dirty="0">
                <a:solidFill>
                  <a:schemeClr val="tx1"/>
                </a:solidFill>
              </a:rPr>
              <a:t>I detta fall betyder </a:t>
            </a:r>
            <a:r>
              <a:rPr lang="ar-SA" dirty="0">
                <a:solidFill>
                  <a:schemeClr val="tx1"/>
                </a:solidFill>
              </a:rPr>
              <a:t>بِ</a:t>
            </a:r>
            <a:r>
              <a:rPr lang="sv-SE" dirty="0">
                <a:solidFill>
                  <a:schemeClr val="tx1"/>
                </a:solidFill>
              </a:rPr>
              <a:t> samma som </a:t>
            </a:r>
            <a:r>
              <a:rPr lang="ar-SA" dirty="0">
                <a:solidFill>
                  <a:schemeClr val="tx1"/>
                </a:solidFill>
              </a:rPr>
              <a:t>في</a:t>
            </a:r>
            <a:r>
              <a:rPr lang="sv-SE" dirty="0">
                <a:solidFill>
                  <a:schemeClr val="tx1"/>
                </a:solidFill>
              </a:rPr>
              <a:t>, men vi översätter till ”på” just i detta fall så att det passar svenskan.</a:t>
            </a:r>
          </a:p>
          <a:p>
            <a:pPr marL="0" indent="0">
              <a:buNone/>
            </a:pPr>
            <a:r>
              <a:rPr lang="sv-SE" dirty="0">
                <a:solidFill>
                  <a:schemeClr val="tx1"/>
                </a:solidFill>
              </a:rPr>
              <a:t> Ordet efter blir – som vanligt - </a:t>
            </a:r>
            <a:r>
              <a:rPr lang="ar-SA" dirty="0">
                <a:solidFill>
                  <a:schemeClr val="tx1"/>
                </a:solidFill>
              </a:rPr>
              <a:t>اسم مجرور</a:t>
            </a:r>
            <a:r>
              <a:rPr lang="sv-SE" dirty="0">
                <a:solidFill>
                  <a:schemeClr val="tx1"/>
                </a:solidFill>
              </a:rPr>
              <a:t>.</a:t>
            </a:r>
          </a:p>
          <a:p>
            <a:endParaRPr lang="sv-SE" dirty="0">
              <a:solidFill>
                <a:srgbClr val="FFFFFF"/>
              </a:solidFill>
            </a:endParaRPr>
          </a:p>
          <a:p>
            <a:endParaRPr lang="sv-SE" dirty="0">
              <a:solidFill>
                <a:srgbClr val="FFFFFF"/>
              </a:solidFill>
            </a:endParaRPr>
          </a:p>
          <a:p>
            <a:endParaRPr lang="sv-SE" dirty="0"/>
          </a:p>
        </p:txBody>
      </p:sp>
      <p:sp>
        <p:nvSpPr>
          <p:cNvPr id="4" name="Slide Number Placeholder 3">
            <a:extLst>
              <a:ext uri="{FF2B5EF4-FFF2-40B4-BE49-F238E27FC236}">
                <a16:creationId xmlns:a16="http://schemas.microsoft.com/office/drawing/2014/main" id="{D4AF2261-2E94-4536-A65F-DA7CF1D957BA}"/>
              </a:ext>
            </a:extLst>
          </p:cNvPr>
          <p:cNvSpPr>
            <a:spLocks noGrp="1"/>
          </p:cNvSpPr>
          <p:nvPr>
            <p:ph type="sldNum" sz="quarter" idx="12"/>
          </p:nvPr>
        </p:nvSpPr>
        <p:spPr/>
        <p:txBody>
          <a:bodyPr/>
          <a:lstStyle/>
          <a:p>
            <a:fld id="{177D6179-9D4F-9247-ABDE-D082469CF89C}" type="slidenum">
              <a:rPr lang="sv-SE" smtClean="0"/>
              <a:t>70</a:t>
            </a:fld>
            <a:endParaRPr lang="sv-SE"/>
          </a:p>
        </p:txBody>
      </p:sp>
    </p:spTree>
    <p:extLst>
      <p:ext uri="{BB962C8B-B14F-4D97-AF65-F5344CB8AC3E}">
        <p14:creationId xmlns:p14="http://schemas.microsoft.com/office/powerpoint/2010/main" val="362466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860E-4E8F-4C82-A051-7D4D4A3E5ABF}"/>
              </a:ext>
            </a:extLst>
          </p:cNvPr>
          <p:cNvSpPr>
            <a:spLocks noGrp="1"/>
          </p:cNvSpPr>
          <p:nvPr>
            <p:ph type="title"/>
          </p:nvPr>
        </p:nvSpPr>
        <p:spPr/>
        <p:txBody>
          <a:bodyPr/>
          <a:lstStyle/>
          <a:p>
            <a:r>
              <a:rPr lang="ar-SA" dirty="0"/>
              <a:t>مع </a:t>
            </a:r>
            <a:r>
              <a:rPr lang="sv-SE" dirty="0"/>
              <a:t> + pronomen</a:t>
            </a:r>
          </a:p>
        </p:txBody>
      </p:sp>
      <p:sp>
        <p:nvSpPr>
          <p:cNvPr id="3" name="Content Placeholder 2">
            <a:extLst>
              <a:ext uri="{FF2B5EF4-FFF2-40B4-BE49-F238E27FC236}">
                <a16:creationId xmlns:a16="http://schemas.microsoft.com/office/drawing/2014/main" id="{2DC94965-4689-4E48-A0A8-F7E91963A13E}"/>
              </a:ext>
            </a:extLst>
          </p:cNvPr>
          <p:cNvSpPr>
            <a:spLocks noGrp="1"/>
          </p:cNvSpPr>
          <p:nvPr>
            <p:ph idx="1"/>
          </p:nvPr>
        </p:nvSpPr>
        <p:spPr/>
        <p:txBody>
          <a:bodyPr/>
          <a:lstStyle/>
          <a:p>
            <a:pPr marL="0" indent="0">
              <a:buNone/>
            </a:pPr>
            <a:r>
              <a:rPr lang="sv-SE" dirty="0">
                <a:solidFill>
                  <a:srgbClr val="FFFFFF"/>
                </a:solidFill>
              </a:rPr>
              <a:t>Vi har tidigare lärt oss </a:t>
            </a:r>
            <a:r>
              <a:rPr lang="ar-SA" dirty="0">
                <a:solidFill>
                  <a:srgbClr val="FFFFFF"/>
                </a:solidFill>
              </a:rPr>
              <a:t>مع</a:t>
            </a:r>
            <a:r>
              <a:rPr lang="sv-SE" dirty="0">
                <a:solidFill>
                  <a:srgbClr val="FFFFFF"/>
                </a:solidFill>
              </a:rPr>
              <a:t> (med), och nu lär vi oss att </a:t>
            </a:r>
            <a:r>
              <a:rPr lang="ar-SA" dirty="0">
                <a:solidFill>
                  <a:srgbClr val="FFFFFF"/>
                </a:solidFill>
              </a:rPr>
              <a:t>مع</a:t>
            </a:r>
            <a:r>
              <a:rPr lang="sv-SE" dirty="0">
                <a:solidFill>
                  <a:srgbClr val="FFFFFF"/>
                </a:solidFill>
              </a:rPr>
              <a:t> också kan kopplas till pronomen:</a:t>
            </a:r>
          </a:p>
          <a:p>
            <a:pPr marL="457200" indent="-457200">
              <a:buFont typeface="+mj-lt"/>
              <a:buAutoNum type="arabicPeriod"/>
            </a:pPr>
            <a:r>
              <a:rPr lang="sv-SE" dirty="0">
                <a:solidFill>
                  <a:srgbClr val="FFFFFF"/>
                </a:solidFill>
              </a:rPr>
              <a:t>Jag är med honom</a:t>
            </a:r>
            <a:r>
              <a:rPr lang="ar-SA" dirty="0">
                <a:solidFill>
                  <a:srgbClr val="FFFFFF"/>
                </a:solidFill>
              </a:rPr>
              <a:t> </a:t>
            </a:r>
            <a:r>
              <a:rPr lang="sv-SE" dirty="0">
                <a:solidFill>
                  <a:srgbClr val="FFFFFF"/>
                </a:solidFill>
              </a:rPr>
              <a:t>=  </a:t>
            </a:r>
            <a:r>
              <a:rPr lang="ar-SA" dirty="0">
                <a:solidFill>
                  <a:srgbClr val="FFFFFF"/>
                </a:solidFill>
              </a:rPr>
              <a:t>أنا مَعَهُ</a:t>
            </a:r>
            <a:endParaRPr lang="sv-SE" dirty="0">
              <a:solidFill>
                <a:srgbClr val="FFFFFF"/>
              </a:solidFill>
            </a:endParaRPr>
          </a:p>
          <a:p>
            <a:pPr marL="457200" indent="-457200">
              <a:buFont typeface="+mj-lt"/>
              <a:buAutoNum type="arabicPeriod"/>
            </a:pPr>
            <a:r>
              <a:rPr lang="sv-SE" dirty="0">
                <a:solidFill>
                  <a:schemeClr val="tx1"/>
                </a:solidFill>
              </a:rPr>
              <a:t>Min kvinnliga student har sitt skrivblock med sig = </a:t>
            </a:r>
            <a:r>
              <a:rPr lang="ar-SA" dirty="0">
                <a:solidFill>
                  <a:schemeClr val="tx1"/>
                </a:solidFill>
              </a:rPr>
              <a:t>طالبتي معها دَفْتَرٌ </a:t>
            </a:r>
            <a:endParaRPr lang="sv-SE" dirty="0">
              <a:solidFill>
                <a:schemeClr val="tx1"/>
              </a:solidFill>
            </a:endParaRPr>
          </a:p>
          <a:p>
            <a:pPr marL="0" indent="0">
              <a:buNone/>
            </a:pPr>
            <a:endParaRPr lang="sv-SE" dirty="0">
              <a:solidFill>
                <a:srgbClr val="FFFFFF"/>
              </a:solidFill>
            </a:endParaRPr>
          </a:p>
          <a:p>
            <a:pPr marL="0" indent="0">
              <a:buNone/>
            </a:pPr>
            <a:r>
              <a:rPr lang="sv-SE" dirty="0">
                <a:solidFill>
                  <a:srgbClr val="FFFFFF"/>
                </a:solidFill>
              </a:rPr>
              <a:t>För fler exempel, se boken!</a:t>
            </a:r>
          </a:p>
        </p:txBody>
      </p:sp>
      <p:sp>
        <p:nvSpPr>
          <p:cNvPr id="4" name="Slide Number Placeholder 3">
            <a:extLst>
              <a:ext uri="{FF2B5EF4-FFF2-40B4-BE49-F238E27FC236}">
                <a16:creationId xmlns:a16="http://schemas.microsoft.com/office/drawing/2014/main" id="{11BE336E-0559-43F9-995D-07763F256638}"/>
              </a:ext>
            </a:extLst>
          </p:cNvPr>
          <p:cNvSpPr>
            <a:spLocks noGrp="1"/>
          </p:cNvSpPr>
          <p:nvPr>
            <p:ph type="sldNum" sz="quarter" idx="12"/>
          </p:nvPr>
        </p:nvSpPr>
        <p:spPr/>
        <p:txBody>
          <a:bodyPr/>
          <a:lstStyle/>
          <a:p>
            <a:fld id="{177D6179-9D4F-9247-ABDE-D082469CF89C}" type="slidenum">
              <a:rPr lang="sv-SE" smtClean="0"/>
              <a:t>71</a:t>
            </a:fld>
            <a:endParaRPr lang="sv-SE"/>
          </a:p>
        </p:txBody>
      </p:sp>
    </p:spTree>
    <p:extLst>
      <p:ext uri="{BB962C8B-B14F-4D97-AF65-F5344CB8AC3E}">
        <p14:creationId xmlns:p14="http://schemas.microsoft.com/office/powerpoint/2010/main" val="1882134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481D5285-1773-4A91-AEBE-0B234A64311B}"/>
              </a:ext>
            </a:extLst>
          </p:cNvPr>
          <p:cNvSpPr>
            <a:spLocks noGrp="1"/>
          </p:cNvSpPr>
          <p:nvPr>
            <p:ph type="ctrTitle"/>
          </p:nvPr>
        </p:nvSpPr>
        <p:spPr/>
        <p:txBody>
          <a:bodyPr/>
          <a:lstStyle/>
          <a:p>
            <a:r>
              <a:rPr lang="sv-SE" dirty="0"/>
              <a:t>Lektion 11</a:t>
            </a:r>
          </a:p>
        </p:txBody>
      </p:sp>
      <p:sp>
        <p:nvSpPr>
          <p:cNvPr id="8" name="Underrubrik 7">
            <a:extLst>
              <a:ext uri="{FF2B5EF4-FFF2-40B4-BE49-F238E27FC236}">
                <a16:creationId xmlns:a16="http://schemas.microsoft.com/office/drawing/2014/main" id="{4414A8EE-5F29-4791-BE80-1758CDE660AF}"/>
              </a:ext>
            </a:extLst>
          </p:cNvPr>
          <p:cNvSpPr>
            <a:spLocks noGrp="1"/>
          </p:cNvSpPr>
          <p:nvPr>
            <p:ph type="subTitle" idx="1"/>
          </p:nvPr>
        </p:nvSpPr>
        <p:spPr/>
        <p:txBody>
          <a:bodyPr>
            <a:normAutofit fontScale="92500" lnSpcReduction="20000"/>
          </a:bodyPr>
          <a:lstStyle/>
          <a:p>
            <a:r>
              <a:rPr lang="sv-SE" dirty="0"/>
              <a:t>”Början och dess information”</a:t>
            </a:r>
            <a:r>
              <a:rPr lang="ar-SA" dirty="0"/>
              <a:t> </a:t>
            </a:r>
            <a:r>
              <a:rPr lang="ar-SA" sz="2600" dirty="0"/>
              <a:t>المُبْتَدَأُ والخَبَرُ </a:t>
            </a:r>
            <a:endParaRPr lang="sv-SE" dirty="0"/>
          </a:p>
          <a:p>
            <a:r>
              <a:rPr lang="sv-SE" dirty="0"/>
              <a:t>Subjekt och direkt objekt </a:t>
            </a:r>
            <a:r>
              <a:rPr lang="ar-SA" sz="2600" dirty="0"/>
              <a:t>الفاعِلُ والمَفْعُوْلُ بِهِ</a:t>
            </a:r>
            <a:endParaRPr lang="ar-SA" dirty="0"/>
          </a:p>
          <a:p>
            <a:r>
              <a:rPr lang="ar-SA" dirty="0"/>
              <a:t> </a:t>
            </a:r>
            <a:r>
              <a:rPr lang="sv-SE" dirty="0"/>
              <a:t>   </a:t>
            </a:r>
          </a:p>
        </p:txBody>
      </p:sp>
      <p:sp>
        <p:nvSpPr>
          <p:cNvPr id="4" name="Platshållare för bildnummer 3">
            <a:extLst>
              <a:ext uri="{FF2B5EF4-FFF2-40B4-BE49-F238E27FC236}">
                <a16:creationId xmlns:a16="http://schemas.microsoft.com/office/drawing/2014/main" id="{B10CEF47-559C-40A1-9AF5-3553CF332E7A}"/>
              </a:ext>
            </a:extLst>
          </p:cNvPr>
          <p:cNvSpPr>
            <a:spLocks noGrp="1"/>
          </p:cNvSpPr>
          <p:nvPr>
            <p:ph type="sldNum" sz="quarter" idx="12"/>
          </p:nvPr>
        </p:nvSpPr>
        <p:spPr/>
        <p:txBody>
          <a:bodyPr/>
          <a:lstStyle/>
          <a:p>
            <a:fld id="{177D6179-9D4F-9247-ABDE-D082469CF89C}" type="slidenum">
              <a:rPr lang="sv-SE" smtClean="0"/>
              <a:t>72</a:t>
            </a:fld>
            <a:endParaRPr lang="sv-SE"/>
          </a:p>
        </p:txBody>
      </p:sp>
    </p:spTree>
    <p:extLst>
      <p:ext uri="{BB962C8B-B14F-4D97-AF65-F5344CB8AC3E}">
        <p14:creationId xmlns:p14="http://schemas.microsoft.com/office/powerpoint/2010/main" val="9279717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5D0A07-D05C-4054-AFB4-DBA342ACC700}"/>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27843778-83D7-4DCF-96A9-043C3302F2DF}"/>
              </a:ext>
            </a:extLst>
          </p:cNvPr>
          <p:cNvSpPr>
            <a:spLocks noGrp="1"/>
          </p:cNvSpPr>
          <p:nvPr>
            <p:ph idx="1"/>
          </p:nvPr>
        </p:nvSpPr>
        <p:spPr>
          <a:xfrm>
            <a:off x="289796" y="2223843"/>
            <a:ext cx="11593810" cy="4434132"/>
          </a:xfrm>
        </p:spPr>
        <p:txBody>
          <a:bodyPr>
            <a:normAutofit/>
          </a:bodyPr>
          <a:lstStyle/>
          <a:p>
            <a:pPr marL="0" indent="0">
              <a:buNone/>
            </a:pPr>
            <a:r>
              <a:rPr lang="sv-SE" dirty="0">
                <a:solidFill>
                  <a:srgbClr val="FFFFFF"/>
                </a:solidFill>
              </a:rPr>
              <a:t>I denna lektion kommer vi prata om konceptet </a:t>
            </a:r>
            <a:r>
              <a:rPr lang="ar-SA" dirty="0">
                <a:solidFill>
                  <a:srgbClr val="FFFFFF"/>
                </a:solidFill>
              </a:rPr>
              <a:t>المبتدأ والخبر</a:t>
            </a:r>
            <a:r>
              <a:rPr lang="sv-SE" dirty="0">
                <a:solidFill>
                  <a:srgbClr val="FFFFFF"/>
                </a:solidFill>
              </a:rPr>
              <a:t>, vilket handlar om meningens struktur, och grammatik. Detta är en av de viktigaste grunderna inom </a:t>
            </a:r>
            <a:r>
              <a:rPr lang="sv-SE" i="1" dirty="0">
                <a:solidFill>
                  <a:srgbClr val="FFFFFF"/>
                </a:solidFill>
              </a:rPr>
              <a:t>nahw (</a:t>
            </a:r>
            <a:r>
              <a:rPr lang="sv-SE" dirty="0">
                <a:solidFill>
                  <a:srgbClr val="FFFFFF"/>
                </a:solidFill>
              </a:rPr>
              <a:t>grammatik</a:t>
            </a:r>
            <a:r>
              <a:rPr lang="sv-SE" i="1" dirty="0">
                <a:solidFill>
                  <a:srgbClr val="FFFFFF"/>
                </a:solidFill>
              </a:rPr>
              <a:t>)</a:t>
            </a:r>
            <a:r>
              <a:rPr lang="sv-SE" dirty="0">
                <a:solidFill>
                  <a:srgbClr val="FFFFFF"/>
                </a:solidFill>
              </a:rPr>
              <a:t>, men vars koncept tyvärr inte betonats i Madinah bok 1, utan det kommer i nästa bok. I denna lektion kommer eleven få en </a:t>
            </a:r>
            <a:r>
              <a:rPr lang="sv-SE" i="1" dirty="0">
                <a:solidFill>
                  <a:srgbClr val="FFFFFF"/>
                </a:solidFill>
              </a:rPr>
              <a:t>förenklad</a:t>
            </a:r>
            <a:r>
              <a:rPr lang="sv-SE" dirty="0">
                <a:solidFill>
                  <a:srgbClr val="FFFFFF"/>
                </a:solidFill>
              </a:rPr>
              <a:t> introduktion till ämnet.</a:t>
            </a:r>
          </a:p>
          <a:p>
            <a:endParaRPr lang="sv-SE" dirty="0">
              <a:solidFill>
                <a:srgbClr val="FFFFFF"/>
              </a:solidFill>
            </a:endParaRPr>
          </a:p>
          <a:p>
            <a:pPr marL="0" indent="0">
              <a:buNone/>
            </a:pPr>
            <a:r>
              <a:rPr lang="sv-SE" dirty="0">
                <a:solidFill>
                  <a:srgbClr val="FFFFFF"/>
                </a:solidFill>
              </a:rPr>
              <a:t>Vi kommer även prata om subjekt och direkt objekt, som också utgör en av de viktigaste grunderna, men först</a:t>
            </a:r>
            <a:r>
              <a:rPr lang="sv-SE" dirty="0"/>
              <a:t> </a:t>
            </a:r>
            <a:r>
              <a:rPr lang="sv-SE" dirty="0">
                <a:solidFill>
                  <a:schemeClr val="tx1"/>
                </a:solidFill>
              </a:rPr>
              <a:t>kommer vi lägga till en liten detaljering om pronomen.</a:t>
            </a:r>
          </a:p>
        </p:txBody>
      </p:sp>
      <p:sp>
        <p:nvSpPr>
          <p:cNvPr id="4" name="Platshållare för bildnummer 3">
            <a:extLst>
              <a:ext uri="{FF2B5EF4-FFF2-40B4-BE49-F238E27FC236}">
                <a16:creationId xmlns:a16="http://schemas.microsoft.com/office/drawing/2014/main" id="{B7D90C37-A24C-42C4-8EE0-24A0512C5433}"/>
              </a:ext>
            </a:extLst>
          </p:cNvPr>
          <p:cNvSpPr>
            <a:spLocks noGrp="1"/>
          </p:cNvSpPr>
          <p:nvPr>
            <p:ph type="sldNum" sz="quarter" idx="12"/>
          </p:nvPr>
        </p:nvSpPr>
        <p:spPr/>
        <p:txBody>
          <a:bodyPr/>
          <a:lstStyle/>
          <a:p>
            <a:fld id="{177D6179-9D4F-9247-ABDE-D082469CF89C}" type="slidenum">
              <a:rPr lang="sv-SE" smtClean="0"/>
              <a:t>73</a:t>
            </a:fld>
            <a:endParaRPr lang="sv-SE"/>
          </a:p>
        </p:txBody>
      </p:sp>
    </p:spTree>
    <p:extLst>
      <p:ext uri="{BB962C8B-B14F-4D97-AF65-F5344CB8AC3E}">
        <p14:creationId xmlns:p14="http://schemas.microsoft.com/office/powerpoint/2010/main" val="1825771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635CF-32B2-40BB-A0CF-FC3B5AD5CA83}"/>
              </a:ext>
            </a:extLst>
          </p:cNvPr>
          <p:cNvSpPr>
            <a:spLocks noGrp="1"/>
          </p:cNvSpPr>
          <p:nvPr>
            <p:ph type="title"/>
          </p:nvPr>
        </p:nvSpPr>
        <p:spPr/>
        <p:txBody>
          <a:bodyPr/>
          <a:lstStyle/>
          <a:p>
            <a:r>
              <a:rPr lang="sv-SE" dirty="0"/>
              <a:t>Hur man kategoriserar pronomen</a:t>
            </a:r>
          </a:p>
        </p:txBody>
      </p:sp>
      <p:graphicFrame>
        <p:nvGraphicFramePr>
          <p:cNvPr id="5" name="Platshållare för innehåll 4">
            <a:extLst>
              <a:ext uri="{FF2B5EF4-FFF2-40B4-BE49-F238E27FC236}">
                <a16:creationId xmlns:a16="http://schemas.microsoft.com/office/drawing/2014/main" id="{90BF6C0E-AC32-4689-BAF2-04E45CA70D5E}"/>
              </a:ext>
            </a:extLst>
          </p:cNvPr>
          <p:cNvGraphicFramePr>
            <a:graphicFrameLocks noGrp="1"/>
          </p:cNvGraphicFramePr>
          <p:nvPr>
            <p:ph idx="1"/>
            <p:extLst>
              <p:ext uri="{D42A27DB-BD31-4B8C-83A1-F6EECF244321}">
                <p14:modId xmlns:p14="http://schemas.microsoft.com/office/powerpoint/2010/main" val="3945160172"/>
              </p:ext>
            </p:extLst>
          </p:nvPr>
        </p:nvGraphicFramePr>
        <p:xfrm>
          <a:off x="102317" y="1532536"/>
          <a:ext cx="11489608" cy="5144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bildnummer 3">
            <a:extLst>
              <a:ext uri="{FF2B5EF4-FFF2-40B4-BE49-F238E27FC236}">
                <a16:creationId xmlns:a16="http://schemas.microsoft.com/office/drawing/2014/main" id="{FA2670C4-D161-439C-8243-34ABD3A20337}"/>
              </a:ext>
            </a:extLst>
          </p:cNvPr>
          <p:cNvSpPr>
            <a:spLocks noGrp="1"/>
          </p:cNvSpPr>
          <p:nvPr>
            <p:ph type="sldNum" sz="quarter" idx="12"/>
          </p:nvPr>
        </p:nvSpPr>
        <p:spPr/>
        <p:txBody>
          <a:bodyPr/>
          <a:lstStyle/>
          <a:p>
            <a:fld id="{177D6179-9D4F-9247-ABDE-D082469CF89C}" type="slidenum">
              <a:rPr lang="sv-SE" smtClean="0"/>
              <a:t>74</a:t>
            </a:fld>
            <a:endParaRPr lang="sv-SE"/>
          </a:p>
        </p:txBody>
      </p:sp>
      <p:sp>
        <p:nvSpPr>
          <p:cNvPr id="3" name="Ellips 2">
            <a:extLst>
              <a:ext uri="{FF2B5EF4-FFF2-40B4-BE49-F238E27FC236}">
                <a16:creationId xmlns:a16="http://schemas.microsoft.com/office/drawing/2014/main" id="{205EE3EB-97C9-4C20-880D-EF7C7BFED846}"/>
              </a:ext>
            </a:extLst>
          </p:cNvPr>
          <p:cNvSpPr/>
          <p:nvPr/>
        </p:nvSpPr>
        <p:spPr>
          <a:xfrm>
            <a:off x="7009882" y="2241903"/>
            <a:ext cx="4727883" cy="1287074"/>
          </a:xfrm>
          <a:prstGeom prst="ellipse">
            <a:avLst/>
          </a:prstGeom>
          <a:solidFill>
            <a:schemeClr val="accent1">
              <a:lumMod val="75000"/>
            </a:schemeClr>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rPr>
              <a:t>الضمائر المتصلة</a:t>
            </a:r>
            <a:r>
              <a:rPr lang="sv-SE" sz="2400" dirty="0">
                <a:solidFill>
                  <a:srgbClr val="FF0000"/>
                </a:solidFill>
              </a:rPr>
              <a:t> = Röd färg</a:t>
            </a:r>
          </a:p>
          <a:p>
            <a:pPr algn="ctr"/>
            <a:r>
              <a:rPr lang="ar-SA" sz="2400" dirty="0">
                <a:solidFill>
                  <a:srgbClr val="00B0F0"/>
                </a:solidFill>
              </a:rPr>
              <a:t>الضمائر المنفصلة</a:t>
            </a:r>
            <a:r>
              <a:rPr lang="sv-SE" sz="2400" dirty="0">
                <a:solidFill>
                  <a:srgbClr val="00B0F0"/>
                </a:solidFill>
              </a:rPr>
              <a:t> = Blå färg</a:t>
            </a:r>
          </a:p>
        </p:txBody>
      </p:sp>
    </p:spTree>
    <p:extLst>
      <p:ext uri="{BB962C8B-B14F-4D97-AF65-F5344CB8AC3E}">
        <p14:creationId xmlns:p14="http://schemas.microsoft.com/office/powerpoint/2010/main" val="2673032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D367D1-2C9C-47C9-88E9-8C15AC01995F}"/>
              </a:ext>
            </a:extLst>
          </p:cNvPr>
          <p:cNvSpPr>
            <a:spLocks noGrp="1"/>
          </p:cNvSpPr>
          <p:nvPr>
            <p:ph type="title"/>
          </p:nvPr>
        </p:nvSpPr>
        <p:spPr/>
        <p:txBody>
          <a:bodyPr/>
          <a:lstStyle/>
          <a:p>
            <a:r>
              <a:rPr lang="ar-SA" dirty="0"/>
              <a:t>المبتدأ والخبر</a:t>
            </a:r>
            <a:r>
              <a:rPr lang="sv-SE" dirty="0"/>
              <a:t> (1)</a:t>
            </a:r>
          </a:p>
        </p:txBody>
      </p:sp>
      <p:sp>
        <p:nvSpPr>
          <p:cNvPr id="3" name="Platshållare för innehåll 2">
            <a:extLst>
              <a:ext uri="{FF2B5EF4-FFF2-40B4-BE49-F238E27FC236}">
                <a16:creationId xmlns:a16="http://schemas.microsoft.com/office/drawing/2014/main" id="{BC2FEDAC-8110-4310-A34F-0560CBA74D2C}"/>
              </a:ext>
            </a:extLst>
          </p:cNvPr>
          <p:cNvSpPr>
            <a:spLocks noGrp="1"/>
          </p:cNvSpPr>
          <p:nvPr>
            <p:ph idx="1"/>
          </p:nvPr>
        </p:nvSpPr>
        <p:spPr>
          <a:xfrm>
            <a:off x="680321" y="2336872"/>
            <a:ext cx="9613861" cy="4267127"/>
          </a:xfrm>
        </p:spPr>
        <p:txBody>
          <a:bodyPr>
            <a:normAutofit lnSpcReduction="10000"/>
          </a:bodyPr>
          <a:lstStyle/>
          <a:p>
            <a:pPr marL="0" indent="0">
              <a:buNone/>
            </a:pPr>
            <a:r>
              <a:rPr lang="sv-SE" dirty="0">
                <a:solidFill>
                  <a:srgbClr val="FFFFFF"/>
                </a:solidFill>
              </a:rPr>
              <a:t>Vad är </a:t>
            </a:r>
            <a:r>
              <a:rPr lang="sv-SE" i="1" dirty="0">
                <a:solidFill>
                  <a:srgbClr val="FFFFFF"/>
                </a:solidFill>
              </a:rPr>
              <a:t>mubtada</a:t>
            </a:r>
            <a:r>
              <a:rPr lang="sv-SE" dirty="0">
                <a:solidFill>
                  <a:srgbClr val="FFFFFF"/>
                </a:solidFill>
              </a:rPr>
              <a:t> respektive </a:t>
            </a:r>
            <a:r>
              <a:rPr lang="sv-SE" i="1" dirty="0">
                <a:solidFill>
                  <a:srgbClr val="FFFFFF"/>
                </a:solidFill>
              </a:rPr>
              <a:t>khabar</a:t>
            </a:r>
            <a:r>
              <a:rPr lang="sv-SE" dirty="0">
                <a:solidFill>
                  <a:srgbClr val="FFFFFF"/>
                </a:solidFill>
              </a:rPr>
              <a:t>?</a:t>
            </a:r>
          </a:p>
          <a:p>
            <a:endParaRPr lang="sv-SE" dirty="0">
              <a:solidFill>
                <a:srgbClr val="FFFFFF"/>
              </a:solidFill>
            </a:endParaRPr>
          </a:p>
          <a:p>
            <a:pPr marL="0" indent="0">
              <a:buNone/>
            </a:pPr>
            <a:r>
              <a:rPr lang="sv-SE" i="1" u="sng" dirty="0"/>
              <a:t>Mubtada</a:t>
            </a:r>
            <a:r>
              <a:rPr lang="sv-SE" dirty="0">
                <a:solidFill>
                  <a:srgbClr val="FFFFFF"/>
                </a:solidFill>
              </a:rPr>
              <a:t>:                                  </a:t>
            </a:r>
            <a:r>
              <a:rPr lang="sv-SE" i="1" u="sng" dirty="0">
                <a:solidFill>
                  <a:srgbClr val="FFFF00"/>
                </a:solidFill>
              </a:rPr>
              <a:t>Khabar</a:t>
            </a:r>
          </a:p>
          <a:p>
            <a:pPr marL="457200" indent="-457200">
              <a:buFont typeface="+mj-lt"/>
              <a:buAutoNum type="arabicPeriod"/>
            </a:pPr>
            <a:r>
              <a:rPr lang="sv-SE" dirty="0">
                <a:solidFill>
                  <a:srgbClr val="FFFFFF"/>
                </a:solidFill>
              </a:rPr>
              <a:t>Är ett nomen.                       1. Är ett nomen. </a:t>
            </a:r>
          </a:p>
          <a:p>
            <a:pPr marL="457200" indent="-457200">
              <a:buFont typeface="+mj-lt"/>
              <a:buAutoNum type="arabicPeriod"/>
            </a:pPr>
            <a:r>
              <a:rPr lang="sv-SE" i="1" dirty="0">
                <a:solidFill>
                  <a:srgbClr val="FFFFFF"/>
                </a:solidFill>
              </a:rPr>
              <a:t>Marfo’.                                 2. Marfo’(grunden).</a:t>
            </a:r>
          </a:p>
          <a:p>
            <a:pPr marL="457200" indent="-457200">
              <a:buFont typeface="+mj-lt"/>
              <a:buAutoNum type="arabicPeriod"/>
            </a:pPr>
            <a:r>
              <a:rPr lang="sv-SE" dirty="0">
                <a:solidFill>
                  <a:schemeClr val="tx1"/>
                </a:solidFill>
              </a:rPr>
              <a:t>I början av meningen           3. I slutet av meningen</a:t>
            </a:r>
          </a:p>
          <a:p>
            <a:pPr marL="0" indent="0">
              <a:buNone/>
            </a:pPr>
            <a:r>
              <a:rPr lang="sv-SE" dirty="0">
                <a:solidFill>
                  <a:srgbClr val="FFFFFF"/>
                </a:solidFill>
              </a:rPr>
              <a:t>      (grunden).                                (grunden).</a:t>
            </a:r>
          </a:p>
          <a:p>
            <a:pPr marL="0" indent="0">
              <a:buNone/>
            </a:pPr>
            <a:r>
              <a:rPr lang="sv-SE" dirty="0">
                <a:solidFill>
                  <a:srgbClr val="FFFFFF"/>
                </a:solidFill>
              </a:rPr>
              <a:t>4. I bestämd form.                    4. Refererar till </a:t>
            </a:r>
            <a:r>
              <a:rPr lang="sv-SE" i="1" dirty="0">
                <a:solidFill>
                  <a:schemeClr val="tx1"/>
                </a:solidFill>
              </a:rPr>
              <a:t>Mubtada</a:t>
            </a:r>
            <a:r>
              <a:rPr lang="sv-SE" dirty="0">
                <a:solidFill>
                  <a:srgbClr val="FFFFFF"/>
                </a:solidFill>
              </a:rPr>
              <a:t> och,</a:t>
            </a:r>
          </a:p>
          <a:p>
            <a:pPr marL="0" indent="0">
              <a:buNone/>
            </a:pPr>
            <a:r>
              <a:rPr lang="sv-SE" dirty="0">
                <a:solidFill>
                  <a:srgbClr val="FFFFFF"/>
                </a:solidFill>
              </a:rPr>
              <a:t>                                               bildar en funktionell mening.</a:t>
            </a:r>
          </a:p>
          <a:p>
            <a:pPr marL="0" indent="0">
              <a:buNone/>
            </a:pPr>
            <a:r>
              <a:rPr lang="ar-SA" dirty="0"/>
              <a:t>الْقَلَمُ</a:t>
            </a:r>
            <a:r>
              <a:rPr lang="ar-SA" dirty="0">
                <a:solidFill>
                  <a:srgbClr val="FFFFFF"/>
                </a:solidFill>
              </a:rPr>
              <a:t> </a:t>
            </a:r>
            <a:r>
              <a:rPr lang="ar-SA" dirty="0">
                <a:solidFill>
                  <a:srgbClr val="FFFF00"/>
                </a:solidFill>
              </a:rPr>
              <a:t>مَكْسورٌ</a:t>
            </a:r>
            <a:r>
              <a:rPr lang="ar-SA" dirty="0">
                <a:solidFill>
                  <a:srgbClr val="FFFFFF"/>
                </a:solidFill>
              </a:rPr>
              <a:t>                                </a:t>
            </a:r>
            <a:endParaRPr lang="sv-SE" dirty="0">
              <a:solidFill>
                <a:srgbClr val="FFFFFF"/>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205F4632-2ACA-430A-9D59-6185945FA75B}"/>
              </a:ext>
            </a:extLst>
          </p:cNvPr>
          <p:cNvSpPr>
            <a:spLocks noGrp="1"/>
          </p:cNvSpPr>
          <p:nvPr>
            <p:ph type="sldNum" sz="quarter" idx="12"/>
          </p:nvPr>
        </p:nvSpPr>
        <p:spPr/>
        <p:txBody>
          <a:bodyPr/>
          <a:lstStyle/>
          <a:p>
            <a:fld id="{177D6179-9D4F-9247-ABDE-D082469CF89C}" type="slidenum">
              <a:rPr lang="sv-SE" smtClean="0"/>
              <a:t>75</a:t>
            </a:fld>
            <a:endParaRPr lang="sv-SE"/>
          </a:p>
        </p:txBody>
      </p:sp>
      <p:sp>
        <p:nvSpPr>
          <p:cNvPr id="5" name="Pil: vänster 4">
            <a:extLst>
              <a:ext uri="{FF2B5EF4-FFF2-40B4-BE49-F238E27FC236}">
                <a16:creationId xmlns:a16="http://schemas.microsoft.com/office/drawing/2014/main" id="{840F3C8C-1640-4FED-A32E-A6E0ED103C0F}"/>
              </a:ext>
            </a:extLst>
          </p:cNvPr>
          <p:cNvSpPr/>
          <p:nvPr/>
        </p:nvSpPr>
        <p:spPr>
          <a:xfrm>
            <a:off x="4718755" y="5969306"/>
            <a:ext cx="1241777" cy="499227"/>
          </a:xfrm>
          <a:prstGeom prst="leftArrow">
            <a:avLst/>
          </a:prstGeom>
          <a:solidFill>
            <a:srgbClr val="B226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i="1" dirty="0">
                <a:solidFill>
                  <a:schemeClr val="bg1"/>
                </a:solidFill>
              </a:rPr>
              <a:t>Mubtada</a:t>
            </a:r>
          </a:p>
        </p:txBody>
      </p:sp>
      <p:sp>
        <p:nvSpPr>
          <p:cNvPr id="6" name="Pil: höger 5">
            <a:extLst>
              <a:ext uri="{FF2B5EF4-FFF2-40B4-BE49-F238E27FC236}">
                <a16:creationId xmlns:a16="http://schemas.microsoft.com/office/drawing/2014/main" id="{55A207E9-5544-45EE-8C41-DF9462F12ABA}"/>
              </a:ext>
            </a:extLst>
          </p:cNvPr>
          <p:cNvSpPr/>
          <p:nvPr/>
        </p:nvSpPr>
        <p:spPr>
          <a:xfrm>
            <a:off x="2111023" y="5969306"/>
            <a:ext cx="1241777" cy="499227"/>
          </a:xfrm>
          <a:prstGeom prst="rightArrow">
            <a:avLst/>
          </a:prstGeom>
          <a:solidFill>
            <a:srgbClr val="B226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i="1" dirty="0" err="1">
                <a:solidFill>
                  <a:srgbClr val="FFFF00"/>
                </a:solidFill>
              </a:rPr>
              <a:t>Khabr</a:t>
            </a:r>
            <a:endParaRPr lang="sv-SE" i="1" dirty="0">
              <a:solidFill>
                <a:srgbClr val="FFFF00"/>
              </a:solidFill>
            </a:endParaRPr>
          </a:p>
        </p:txBody>
      </p:sp>
      <p:sp>
        <p:nvSpPr>
          <p:cNvPr id="7" name="Ellips 6">
            <a:extLst>
              <a:ext uri="{FF2B5EF4-FFF2-40B4-BE49-F238E27FC236}">
                <a16:creationId xmlns:a16="http://schemas.microsoft.com/office/drawing/2014/main" id="{8D743B6E-2636-4ED0-9CFB-7FCAE1C24F36}"/>
              </a:ext>
            </a:extLst>
          </p:cNvPr>
          <p:cNvSpPr/>
          <p:nvPr/>
        </p:nvSpPr>
        <p:spPr>
          <a:xfrm>
            <a:off x="9519868" y="4157337"/>
            <a:ext cx="2211338" cy="1374377"/>
          </a:xfrm>
          <a:prstGeom prst="ellipse">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Grundmodell</a:t>
            </a:r>
          </a:p>
        </p:txBody>
      </p:sp>
      <p:sp>
        <p:nvSpPr>
          <p:cNvPr id="8" name="Ellips 7">
            <a:extLst>
              <a:ext uri="{FF2B5EF4-FFF2-40B4-BE49-F238E27FC236}">
                <a16:creationId xmlns:a16="http://schemas.microsoft.com/office/drawing/2014/main" id="{D93F2AA5-8CCA-4D13-8113-240FA9532E15}"/>
              </a:ext>
            </a:extLst>
          </p:cNvPr>
          <p:cNvSpPr/>
          <p:nvPr/>
        </p:nvSpPr>
        <p:spPr>
          <a:xfrm>
            <a:off x="7876044" y="2364953"/>
            <a:ext cx="3430486" cy="1737360"/>
          </a:xfrm>
          <a:prstGeom prst="ellipse">
            <a:avLst/>
          </a:prstGeom>
          <a:solidFill>
            <a:srgbClr val="B22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i="1" dirty="0"/>
              <a:t>Mubtada</a:t>
            </a:r>
            <a:r>
              <a:rPr lang="sv-SE" dirty="0"/>
              <a:t>, och </a:t>
            </a:r>
            <a:r>
              <a:rPr lang="sv-SE" i="1" dirty="0"/>
              <a:t>khabar</a:t>
            </a:r>
            <a:r>
              <a:rPr lang="sv-SE" dirty="0"/>
              <a:t> förekommer i meningar </a:t>
            </a:r>
            <a:r>
              <a:rPr lang="sv-SE" u="sng" dirty="0">
                <a:solidFill>
                  <a:srgbClr val="FFFFFF"/>
                </a:solidFill>
              </a:rPr>
              <a:t>som inte börjar med</a:t>
            </a:r>
            <a:r>
              <a:rPr lang="sv-SE" dirty="0"/>
              <a:t> verb.</a:t>
            </a:r>
          </a:p>
        </p:txBody>
      </p:sp>
    </p:spTree>
    <p:extLst>
      <p:ext uri="{BB962C8B-B14F-4D97-AF65-F5344CB8AC3E}">
        <p14:creationId xmlns:p14="http://schemas.microsoft.com/office/powerpoint/2010/main" val="2056948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FBB42-B7E4-4FC0-BC84-5A7A5E1868BA}"/>
              </a:ext>
            </a:extLst>
          </p:cNvPr>
          <p:cNvSpPr>
            <a:spLocks noGrp="1"/>
          </p:cNvSpPr>
          <p:nvPr>
            <p:ph type="title"/>
          </p:nvPr>
        </p:nvSpPr>
        <p:spPr/>
        <p:txBody>
          <a:bodyPr/>
          <a:lstStyle/>
          <a:p>
            <a:r>
              <a:rPr lang="ar-SA" dirty="0"/>
              <a:t> المبتدأ والخبر</a:t>
            </a:r>
            <a:r>
              <a:rPr lang="sv-SE" dirty="0"/>
              <a:t>(2)</a:t>
            </a:r>
          </a:p>
        </p:txBody>
      </p:sp>
      <p:sp>
        <p:nvSpPr>
          <p:cNvPr id="3" name="Platshållare för innehåll 2">
            <a:extLst>
              <a:ext uri="{FF2B5EF4-FFF2-40B4-BE49-F238E27FC236}">
                <a16:creationId xmlns:a16="http://schemas.microsoft.com/office/drawing/2014/main" id="{204CBA70-5038-420C-BF99-93714D57181E}"/>
              </a:ext>
            </a:extLst>
          </p:cNvPr>
          <p:cNvSpPr>
            <a:spLocks noGrp="1"/>
          </p:cNvSpPr>
          <p:nvPr>
            <p:ph idx="1"/>
          </p:nvPr>
        </p:nvSpPr>
        <p:spPr>
          <a:xfrm>
            <a:off x="337930" y="2146853"/>
            <a:ext cx="11469757" cy="4432852"/>
          </a:xfrm>
        </p:spPr>
        <p:txBody>
          <a:bodyPr>
            <a:normAutofit lnSpcReduction="10000"/>
          </a:bodyPr>
          <a:lstStyle/>
          <a:p>
            <a:pPr marL="0" indent="0">
              <a:buNone/>
            </a:pPr>
            <a:r>
              <a:rPr lang="sv-SE" dirty="0">
                <a:solidFill>
                  <a:srgbClr val="FFFFFF"/>
                </a:solidFill>
              </a:rPr>
              <a:t>Det finns olika typer av khabar. Ibland är det endast ett ord som är </a:t>
            </a:r>
            <a:r>
              <a:rPr lang="sv-SE" i="1" dirty="0">
                <a:solidFill>
                  <a:srgbClr val="FFFFFF"/>
                </a:solidFill>
              </a:rPr>
              <a:t>khabar</a:t>
            </a:r>
            <a:r>
              <a:rPr lang="sv-SE" dirty="0">
                <a:solidFill>
                  <a:srgbClr val="FFFFFF"/>
                </a:solidFill>
              </a:rPr>
              <a:t>, och ibland flera. Se följande exempel.</a:t>
            </a:r>
          </a:p>
          <a:p>
            <a:pPr marL="0" indent="0">
              <a:buNone/>
            </a:pPr>
            <a:endParaRPr lang="sv-SE" sz="1300" dirty="0">
              <a:solidFill>
                <a:srgbClr val="FFFFFF"/>
              </a:solidFill>
            </a:endParaRPr>
          </a:p>
          <a:p>
            <a:pPr marL="457200" indent="-457200">
              <a:buAutoNum type="arabicPeriod"/>
            </a:pPr>
            <a:r>
              <a:rPr lang="ar-SA" sz="2600" dirty="0"/>
              <a:t>محمد</a:t>
            </a:r>
            <a:r>
              <a:rPr lang="ar-SA" sz="2600" dirty="0">
                <a:solidFill>
                  <a:srgbClr val="FFFFFF"/>
                </a:solidFill>
              </a:rPr>
              <a:t> </a:t>
            </a:r>
            <a:r>
              <a:rPr lang="ar-SA" sz="2600" dirty="0">
                <a:solidFill>
                  <a:srgbClr val="FFFF00"/>
                </a:solidFill>
              </a:rPr>
              <a:t>طبيب</a:t>
            </a:r>
            <a:endParaRPr lang="ar-SA" i="1" dirty="0">
              <a:solidFill>
                <a:srgbClr val="FFFFFF"/>
              </a:solidFill>
            </a:endParaRPr>
          </a:p>
          <a:p>
            <a:pPr marL="457200" indent="-457200">
              <a:buAutoNum type="arabicPeriod"/>
            </a:pPr>
            <a:r>
              <a:rPr lang="ar-SA" sz="2600" dirty="0"/>
              <a:t>المفتاح</a:t>
            </a:r>
            <a:r>
              <a:rPr lang="ar-SA" sz="2600" dirty="0">
                <a:solidFill>
                  <a:srgbClr val="FFFFFF"/>
                </a:solidFill>
              </a:rPr>
              <a:t> </a:t>
            </a:r>
            <a:r>
              <a:rPr lang="ar-SA" sz="2600" dirty="0">
                <a:solidFill>
                  <a:srgbClr val="FFFF00"/>
                </a:solidFill>
              </a:rPr>
              <a:t>في البيت</a:t>
            </a:r>
            <a:endParaRPr lang="ar-SA" i="1" dirty="0">
              <a:solidFill>
                <a:srgbClr val="FFFF00"/>
              </a:solidFill>
            </a:endParaRPr>
          </a:p>
          <a:p>
            <a:pPr marL="457200" indent="-457200">
              <a:buAutoNum type="arabicPeriod"/>
            </a:pPr>
            <a:r>
              <a:rPr lang="ar-SA" sz="2600" dirty="0"/>
              <a:t>الكتاب</a:t>
            </a:r>
            <a:r>
              <a:rPr lang="ar-SA" sz="2600" dirty="0">
                <a:solidFill>
                  <a:srgbClr val="FFFFFF"/>
                </a:solidFill>
              </a:rPr>
              <a:t> </a:t>
            </a:r>
            <a:r>
              <a:rPr lang="ar-SA" sz="2600" dirty="0">
                <a:solidFill>
                  <a:srgbClr val="FFFF00"/>
                </a:solidFill>
              </a:rPr>
              <a:t>تحت</a:t>
            </a:r>
            <a:r>
              <a:rPr lang="ar-SA" sz="2600" dirty="0">
                <a:solidFill>
                  <a:srgbClr val="FFFFFF"/>
                </a:solidFill>
              </a:rPr>
              <a:t> </a:t>
            </a:r>
            <a:r>
              <a:rPr lang="ar-SA" sz="2600" dirty="0">
                <a:solidFill>
                  <a:srgbClr val="FFFF00"/>
                </a:solidFill>
              </a:rPr>
              <a:t>المكتب</a:t>
            </a:r>
          </a:p>
          <a:p>
            <a:pPr marL="457200" indent="-457200">
              <a:buAutoNum type="arabicPeriod"/>
            </a:pPr>
            <a:r>
              <a:rPr lang="ar-SA" sz="2600" dirty="0"/>
              <a:t>القرآن</a:t>
            </a:r>
            <a:r>
              <a:rPr lang="ar-SA" sz="2600" dirty="0">
                <a:solidFill>
                  <a:srgbClr val="FFFFFF"/>
                </a:solidFill>
              </a:rPr>
              <a:t> </a:t>
            </a:r>
            <a:r>
              <a:rPr lang="ar-SA" sz="2600" dirty="0">
                <a:solidFill>
                  <a:srgbClr val="FFFF00"/>
                </a:solidFill>
              </a:rPr>
              <a:t>كتاب</a:t>
            </a:r>
            <a:r>
              <a:rPr lang="ar-SA" sz="2600" dirty="0">
                <a:solidFill>
                  <a:srgbClr val="FFFFFF"/>
                </a:solidFill>
              </a:rPr>
              <a:t> الله </a:t>
            </a:r>
          </a:p>
          <a:p>
            <a:pPr marL="457200" indent="-457200">
              <a:buAutoNum type="arabicPeriod"/>
            </a:pPr>
            <a:r>
              <a:rPr lang="ar-SA" sz="2600" dirty="0"/>
              <a:t>كتاب </a:t>
            </a:r>
            <a:r>
              <a:rPr lang="ar-SA" sz="2600" dirty="0">
                <a:solidFill>
                  <a:schemeClr val="tx1"/>
                </a:solidFill>
              </a:rPr>
              <a:t>محمد</a:t>
            </a:r>
            <a:r>
              <a:rPr lang="ar-SA" sz="2600" dirty="0"/>
              <a:t> </a:t>
            </a:r>
            <a:r>
              <a:rPr lang="ar-SA" sz="2600" dirty="0">
                <a:solidFill>
                  <a:srgbClr val="FFFF00"/>
                </a:solidFill>
              </a:rPr>
              <a:t>على سرير</a:t>
            </a:r>
            <a:endParaRPr lang="sv-SE" sz="2600" dirty="0">
              <a:solidFill>
                <a:srgbClr val="FFFF00"/>
              </a:solidFill>
            </a:endParaRPr>
          </a:p>
          <a:p>
            <a:pPr marL="0" indent="0">
              <a:buNone/>
            </a:pPr>
            <a:endParaRPr lang="sv-SE" sz="1300" dirty="0">
              <a:solidFill>
                <a:srgbClr val="FFFF00"/>
              </a:solidFill>
            </a:endParaRPr>
          </a:p>
          <a:p>
            <a:pPr marL="0" indent="0">
              <a:buNone/>
            </a:pPr>
            <a:r>
              <a:rPr lang="sv-SE" dirty="0">
                <a:solidFill>
                  <a:srgbClr val="FFFFFF"/>
                </a:solidFill>
              </a:rPr>
              <a:t>Eventuell provfråga: Varför är det </a:t>
            </a:r>
            <a:r>
              <a:rPr lang="sv-SE" dirty="0"/>
              <a:t>svartmarkerade </a:t>
            </a:r>
            <a:r>
              <a:rPr lang="ar-SA" dirty="0">
                <a:solidFill>
                  <a:srgbClr val="FFFFFF"/>
                </a:solidFill>
              </a:rPr>
              <a:t>مرفوع</a:t>
            </a:r>
            <a:r>
              <a:rPr lang="sv-SE" dirty="0">
                <a:solidFill>
                  <a:srgbClr val="FFFFFF"/>
                </a:solidFill>
              </a:rPr>
              <a:t>?</a:t>
            </a:r>
          </a:p>
          <a:p>
            <a:pPr marL="0" indent="0">
              <a:buNone/>
            </a:pPr>
            <a:r>
              <a:rPr lang="sv-SE" dirty="0">
                <a:solidFill>
                  <a:srgbClr val="FFFFFF"/>
                </a:solidFill>
              </a:rPr>
              <a:t>-Jo, eftersom det är </a:t>
            </a:r>
            <a:r>
              <a:rPr lang="ar-SA" sz="2600" dirty="0">
                <a:solidFill>
                  <a:srgbClr val="FFFFFF"/>
                </a:solidFill>
              </a:rPr>
              <a:t>المبتدأ</a:t>
            </a:r>
            <a:r>
              <a:rPr lang="sv-SE" dirty="0">
                <a:solidFill>
                  <a:srgbClr val="FFFFFF"/>
                </a:solidFill>
              </a:rPr>
              <a:t>, och </a:t>
            </a:r>
            <a:r>
              <a:rPr lang="ar-SA" sz="2600" dirty="0">
                <a:solidFill>
                  <a:srgbClr val="FFFFFF"/>
                </a:solidFill>
              </a:rPr>
              <a:t>المبتدأ</a:t>
            </a:r>
            <a:r>
              <a:rPr lang="sv-SE" dirty="0">
                <a:solidFill>
                  <a:srgbClr val="FFFFFF"/>
                </a:solidFill>
              </a:rPr>
              <a:t> är alltid </a:t>
            </a:r>
            <a:r>
              <a:rPr lang="ar-SA" sz="2600" dirty="0">
                <a:solidFill>
                  <a:srgbClr val="FFFFFF"/>
                </a:solidFill>
              </a:rPr>
              <a:t>مرفوع</a:t>
            </a:r>
            <a:r>
              <a:rPr lang="sv-SE" sz="2600" dirty="0">
                <a:solidFill>
                  <a:srgbClr val="FFFFFF"/>
                </a:solidFill>
              </a:rPr>
              <a:t>.</a:t>
            </a:r>
            <a:endParaRPr lang="sv-SE" dirty="0">
              <a:solidFill>
                <a:srgbClr val="FFFFFF"/>
              </a:solidFill>
            </a:endParaRPr>
          </a:p>
        </p:txBody>
      </p:sp>
      <p:sp>
        <p:nvSpPr>
          <p:cNvPr id="4" name="Platshållare för bildnummer 3">
            <a:extLst>
              <a:ext uri="{FF2B5EF4-FFF2-40B4-BE49-F238E27FC236}">
                <a16:creationId xmlns:a16="http://schemas.microsoft.com/office/drawing/2014/main" id="{5523B9A8-71F3-4B52-B5DB-CB0103EBB8C2}"/>
              </a:ext>
            </a:extLst>
          </p:cNvPr>
          <p:cNvSpPr>
            <a:spLocks noGrp="1"/>
          </p:cNvSpPr>
          <p:nvPr>
            <p:ph type="sldNum" sz="quarter" idx="12"/>
          </p:nvPr>
        </p:nvSpPr>
        <p:spPr/>
        <p:txBody>
          <a:bodyPr/>
          <a:lstStyle/>
          <a:p>
            <a:fld id="{177D6179-9D4F-9247-ABDE-D082469CF89C}" type="slidenum">
              <a:rPr lang="sv-SE" smtClean="0"/>
              <a:t>76</a:t>
            </a:fld>
            <a:endParaRPr lang="sv-SE"/>
          </a:p>
        </p:txBody>
      </p:sp>
      <p:sp>
        <p:nvSpPr>
          <p:cNvPr id="7" name="Ellips 6">
            <a:extLst>
              <a:ext uri="{FF2B5EF4-FFF2-40B4-BE49-F238E27FC236}">
                <a16:creationId xmlns:a16="http://schemas.microsoft.com/office/drawing/2014/main" id="{6EE00EE1-82FF-4064-8FB4-08F2D9557FF2}"/>
              </a:ext>
            </a:extLst>
          </p:cNvPr>
          <p:cNvSpPr/>
          <p:nvPr/>
        </p:nvSpPr>
        <p:spPr>
          <a:xfrm>
            <a:off x="6182139" y="3247861"/>
            <a:ext cx="3678590" cy="1455530"/>
          </a:xfrm>
          <a:prstGeom prst="ellipse">
            <a:avLst/>
          </a:prstGeom>
          <a:solidFill>
            <a:srgbClr val="B22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sv-SE" sz="2000" dirty="0">
                <a:solidFill>
                  <a:schemeClr val="bg1"/>
                </a:solidFill>
              </a:rPr>
              <a:t>Svart färg &gt; </a:t>
            </a:r>
            <a:r>
              <a:rPr lang="sv-SE" sz="2000" i="1" dirty="0" err="1">
                <a:solidFill>
                  <a:schemeClr val="bg1"/>
                </a:solidFill>
              </a:rPr>
              <a:t>Mubtada</a:t>
            </a:r>
            <a:endParaRPr lang="sv-SE" sz="2000" i="1" dirty="0">
              <a:solidFill>
                <a:schemeClr val="bg1"/>
              </a:solidFill>
            </a:endParaRPr>
          </a:p>
          <a:p>
            <a:pPr lvl="0" algn="ctr">
              <a:lnSpc>
                <a:spcPct val="90000"/>
              </a:lnSpc>
              <a:spcBef>
                <a:spcPts val="1000"/>
              </a:spcBef>
            </a:pPr>
            <a:r>
              <a:rPr lang="sv-SE" sz="2000" dirty="0">
                <a:solidFill>
                  <a:srgbClr val="FFFF00"/>
                </a:solidFill>
              </a:rPr>
              <a:t>Gul färg &gt; </a:t>
            </a:r>
            <a:r>
              <a:rPr lang="sv-SE" sz="2000" i="1" dirty="0" err="1">
                <a:solidFill>
                  <a:srgbClr val="FFFF00"/>
                </a:solidFill>
              </a:rPr>
              <a:t>Khabar</a:t>
            </a:r>
            <a:endParaRPr lang="ar-SA" sz="2000" i="1" dirty="0">
              <a:solidFill>
                <a:prstClr val="black"/>
              </a:solidFill>
            </a:endParaRPr>
          </a:p>
        </p:txBody>
      </p:sp>
    </p:spTree>
    <p:custDataLst>
      <p:tags r:id="rId1"/>
    </p:custDataLst>
    <p:extLst>
      <p:ext uri="{BB962C8B-B14F-4D97-AF65-F5344CB8AC3E}">
        <p14:creationId xmlns:p14="http://schemas.microsoft.com/office/powerpoint/2010/main" val="1296858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E9145-F657-4093-81A2-16F7D2266383}"/>
              </a:ext>
            </a:extLst>
          </p:cNvPr>
          <p:cNvSpPr>
            <a:spLocks noGrp="1"/>
          </p:cNvSpPr>
          <p:nvPr>
            <p:ph type="title"/>
          </p:nvPr>
        </p:nvSpPr>
        <p:spPr/>
        <p:txBody>
          <a:bodyPr/>
          <a:lstStyle/>
          <a:p>
            <a:r>
              <a:rPr lang="ar-SA" dirty="0"/>
              <a:t>المبتدأ والخبر</a:t>
            </a:r>
            <a:r>
              <a:rPr lang="sv-SE" dirty="0"/>
              <a:t> (3) </a:t>
            </a:r>
          </a:p>
        </p:txBody>
      </p:sp>
      <p:sp>
        <p:nvSpPr>
          <p:cNvPr id="3" name="Platshållare för innehåll 2">
            <a:extLst>
              <a:ext uri="{FF2B5EF4-FFF2-40B4-BE49-F238E27FC236}">
                <a16:creationId xmlns:a16="http://schemas.microsoft.com/office/drawing/2014/main" id="{DC3DF32D-75A0-4960-9D6F-6639B33BD2D0}"/>
              </a:ext>
            </a:extLst>
          </p:cNvPr>
          <p:cNvSpPr>
            <a:spLocks noGrp="1"/>
          </p:cNvSpPr>
          <p:nvPr>
            <p:ph idx="1"/>
          </p:nvPr>
        </p:nvSpPr>
        <p:spPr>
          <a:xfrm>
            <a:off x="361950" y="2096629"/>
            <a:ext cx="10889145" cy="4406827"/>
          </a:xfrm>
        </p:spPr>
        <p:txBody>
          <a:bodyPr>
            <a:normAutofit/>
          </a:bodyPr>
          <a:lstStyle/>
          <a:p>
            <a:pPr marL="0" indent="0">
              <a:buNone/>
            </a:pPr>
            <a:r>
              <a:rPr lang="sv-SE" i="1" dirty="0">
                <a:solidFill>
                  <a:srgbClr val="FFFFFF"/>
                </a:solidFill>
              </a:rPr>
              <a:t>Mubtada</a:t>
            </a:r>
            <a:r>
              <a:rPr lang="sv-SE" dirty="0">
                <a:solidFill>
                  <a:srgbClr val="FFFFFF"/>
                </a:solidFill>
              </a:rPr>
              <a:t> och </a:t>
            </a:r>
            <a:r>
              <a:rPr lang="sv-SE" i="1" dirty="0">
                <a:solidFill>
                  <a:srgbClr val="FFFFFF"/>
                </a:solidFill>
              </a:rPr>
              <a:t>khabar</a:t>
            </a:r>
            <a:r>
              <a:rPr lang="sv-SE" dirty="0">
                <a:solidFill>
                  <a:srgbClr val="FFFFFF"/>
                </a:solidFill>
              </a:rPr>
              <a:t> måste matcha inom:</a:t>
            </a:r>
          </a:p>
          <a:p>
            <a:pPr marL="457200" indent="-457200">
              <a:buFont typeface="+mj-lt"/>
              <a:buAutoNum type="arabicPeriod"/>
            </a:pPr>
            <a:r>
              <a:rPr lang="sv-SE" dirty="0">
                <a:solidFill>
                  <a:srgbClr val="FFFFFF"/>
                </a:solidFill>
              </a:rPr>
              <a:t>Genus</a:t>
            </a:r>
          </a:p>
          <a:p>
            <a:pPr marL="457200" indent="-457200">
              <a:buFont typeface="+mj-lt"/>
              <a:buAutoNum type="arabicPeriod"/>
            </a:pPr>
            <a:r>
              <a:rPr lang="sv-SE" dirty="0">
                <a:solidFill>
                  <a:srgbClr val="FFFFFF"/>
                </a:solidFill>
              </a:rPr>
              <a:t>Antal</a:t>
            </a:r>
          </a:p>
          <a:p>
            <a:pPr marL="0" indent="0">
              <a:buNone/>
            </a:pPr>
            <a:r>
              <a:rPr lang="ar-SA" dirty="0"/>
              <a:t>هذا</a:t>
            </a:r>
            <a:r>
              <a:rPr lang="ar-SA" dirty="0">
                <a:solidFill>
                  <a:srgbClr val="FFFFFF"/>
                </a:solidFill>
              </a:rPr>
              <a:t> </a:t>
            </a:r>
            <a:r>
              <a:rPr lang="ar-SA" dirty="0">
                <a:solidFill>
                  <a:srgbClr val="FFFF00"/>
                </a:solidFill>
              </a:rPr>
              <a:t>كتابٌ</a:t>
            </a:r>
            <a:r>
              <a:rPr lang="ar-SA" dirty="0">
                <a:solidFill>
                  <a:srgbClr val="FFFFFF"/>
                </a:solidFill>
              </a:rPr>
              <a:t>.</a:t>
            </a:r>
            <a:r>
              <a:rPr lang="ar-SA" dirty="0">
                <a:solidFill>
                  <a:srgbClr val="FFFF00"/>
                </a:solidFill>
              </a:rPr>
              <a:t> </a:t>
            </a:r>
            <a:r>
              <a:rPr lang="ar-SA" dirty="0">
                <a:solidFill>
                  <a:srgbClr val="FFFFFF"/>
                </a:solidFill>
              </a:rPr>
              <a:t>                          </a:t>
            </a:r>
          </a:p>
          <a:p>
            <a:pPr marL="0" indent="0">
              <a:buNone/>
            </a:pPr>
            <a:r>
              <a:rPr lang="ar-SA" dirty="0"/>
              <a:t>هذه </a:t>
            </a:r>
            <a:r>
              <a:rPr lang="ar-SA" dirty="0">
                <a:solidFill>
                  <a:schemeClr val="tx1"/>
                </a:solidFill>
              </a:rPr>
              <a:t>سيارةٌ</a:t>
            </a:r>
            <a:r>
              <a:rPr lang="ar-SA" dirty="0"/>
              <a:t> </a:t>
            </a:r>
            <a:r>
              <a:rPr lang="ar-SA" dirty="0">
                <a:solidFill>
                  <a:srgbClr val="FFFF00"/>
                </a:solidFill>
              </a:rPr>
              <a:t>رخيصةٌ</a:t>
            </a:r>
            <a:r>
              <a:rPr lang="ar-SA" dirty="0">
                <a:solidFill>
                  <a:srgbClr val="FFFFFF"/>
                </a:solidFill>
              </a:rPr>
              <a:t>.</a:t>
            </a:r>
            <a:r>
              <a:rPr lang="ar-SA" dirty="0">
                <a:solidFill>
                  <a:srgbClr val="FFFF00"/>
                </a:solidFill>
              </a:rPr>
              <a:t>  </a:t>
            </a:r>
            <a:r>
              <a:rPr lang="ar-SA" dirty="0">
                <a:solidFill>
                  <a:srgbClr val="FFFFFF"/>
                </a:solidFill>
              </a:rPr>
              <a:t>            </a:t>
            </a:r>
          </a:p>
          <a:p>
            <a:pPr marL="0" indent="0">
              <a:buNone/>
            </a:pPr>
            <a:r>
              <a:rPr lang="ar-SA" dirty="0"/>
              <a:t>هذا </a:t>
            </a:r>
            <a:r>
              <a:rPr lang="ar-SA" dirty="0">
                <a:solidFill>
                  <a:schemeClr val="tx1"/>
                </a:solidFill>
              </a:rPr>
              <a:t>الكتابُ</a:t>
            </a:r>
            <a:r>
              <a:rPr lang="ar-SA" dirty="0">
                <a:solidFill>
                  <a:srgbClr val="FFFF00"/>
                </a:solidFill>
              </a:rPr>
              <a:t> جديدٌ</a:t>
            </a:r>
            <a:r>
              <a:rPr lang="ar-SA" dirty="0">
                <a:solidFill>
                  <a:srgbClr val="FFFFFF"/>
                </a:solidFill>
              </a:rPr>
              <a:t>.</a:t>
            </a:r>
            <a:r>
              <a:rPr lang="ar-SA" dirty="0">
                <a:solidFill>
                  <a:srgbClr val="FFFF00"/>
                </a:solidFill>
              </a:rPr>
              <a:t>              </a:t>
            </a:r>
          </a:p>
          <a:p>
            <a:pPr marL="0" indent="0">
              <a:buNone/>
            </a:pPr>
            <a:r>
              <a:rPr lang="ar-SA" dirty="0">
                <a:solidFill>
                  <a:srgbClr val="FFFFFF"/>
                </a:solidFill>
              </a:rPr>
              <a:t>                          </a:t>
            </a:r>
            <a:r>
              <a:rPr lang="ar-SA" dirty="0"/>
              <a:t>هذا </a:t>
            </a:r>
            <a:r>
              <a:rPr lang="ar-SA" dirty="0">
                <a:solidFill>
                  <a:srgbClr val="002060"/>
                </a:solidFill>
              </a:rPr>
              <a:t>الكتابُ</a:t>
            </a:r>
            <a:r>
              <a:rPr lang="ar-SA" dirty="0">
                <a:solidFill>
                  <a:schemeClr val="accent5">
                    <a:lumMod val="50000"/>
                  </a:schemeClr>
                </a:solidFill>
              </a:rPr>
              <a:t> </a:t>
            </a:r>
            <a:r>
              <a:rPr lang="ar-SA" dirty="0">
                <a:solidFill>
                  <a:srgbClr val="002060"/>
                </a:solidFill>
              </a:rPr>
              <a:t>الجديدُ</a:t>
            </a:r>
            <a:r>
              <a:rPr lang="ar-SA" dirty="0">
                <a:solidFill>
                  <a:srgbClr val="FFFFFF"/>
                </a:solidFill>
              </a:rPr>
              <a:t> </a:t>
            </a:r>
            <a:r>
              <a:rPr lang="ar-SA" dirty="0">
                <a:solidFill>
                  <a:srgbClr val="FFFF00"/>
                </a:solidFill>
              </a:rPr>
              <a:t>رخيصٌ</a:t>
            </a:r>
            <a:r>
              <a:rPr lang="ar-SA" dirty="0">
                <a:solidFill>
                  <a:srgbClr val="FFFFFF"/>
                </a:solidFill>
              </a:rPr>
              <a:t>.</a:t>
            </a:r>
            <a:endParaRPr lang="sv-SE" dirty="0">
              <a:solidFill>
                <a:srgbClr val="FFFFFF"/>
              </a:solidFill>
            </a:endParaRPr>
          </a:p>
          <a:p>
            <a:pPr marL="0" indent="0">
              <a:buNone/>
            </a:pPr>
            <a:endParaRPr lang="sv-SE" dirty="0">
              <a:solidFill>
                <a:srgbClr val="FFFFFF"/>
              </a:solidFill>
            </a:endParaRPr>
          </a:p>
          <a:p>
            <a:pPr marL="0" indent="0">
              <a:buNone/>
            </a:pPr>
            <a:r>
              <a:rPr lang="sv-SE" sz="1800" dirty="0"/>
              <a:t>              </a:t>
            </a:r>
          </a:p>
        </p:txBody>
      </p:sp>
      <p:sp>
        <p:nvSpPr>
          <p:cNvPr id="4" name="Platshållare för bildnummer 3">
            <a:extLst>
              <a:ext uri="{FF2B5EF4-FFF2-40B4-BE49-F238E27FC236}">
                <a16:creationId xmlns:a16="http://schemas.microsoft.com/office/drawing/2014/main" id="{9E4143FA-59B9-41EA-89F7-609E611921B7}"/>
              </a:ext>
            </a:extLst>
          </p:cNvPr>
          <p:cNvSpPr>
            <a:spLocks noGrp="1"/>
          </p:cNvSpPr>
          <p:nvPr>
            <p:ph type="sldNum" sz="quarter" idx="12"/>
          </p:nvPr>
        </p:nvSpPr>
        <p:spPr/>
        <p:txBody>
          <a:bodyPr/>
          <a:lstStyle/>
          <a:p>
            <a:fld id="{177D6179-9D4F-9247-ABDE-D082469CF89C}" type="slidenum">
              <a:rPr lang="sv-SE" smtClean="0"/>
              <a:t>77</a:t>
            </a:fld>
            <a:endParaRPr lang="sv-SE"/>
          </a:p>
        </p:txBody>
      </p:sp>
      <p:grpSp>
        <p:nvGrpSpPr>
          <p:cNvPr id="11" name="Group 10">
            <a:extLst>
              <a:ext uri="{FF2B5EF4-FFF2-40B4-BE49-F238E27FC236}">
                <a16:creationId xmlns:a16="http://schemas.microsoft.com/office/drawing/2014/main" id="{BE350DDC-C4C7-49FA-9E08-A666A1F627B2}"/>
              </a:ext>
            </a:extLst>
          </p:cNvPr>
          <p:cNvGrpSpPr/>
          <p:nvPr/>
        </p:nvGrpSpPr>
        <p:grpSpPr>
          <a:xfrm>
            <a:off x="1119808" y="5838825"/>
            <a:ext cx="1891740" cy="664631"/>
            <a:chOff x="940906" y="5838825"/>
            <a:chExt cx="1891740" cy="664631"/>
          </a:xfrm>
        </p:grpSpPr>
        <p:sp>
          <p:nvSpPr>
            <p:cNvPr id="10" name="Rektangel: rundade hörn 9">
              <a:extLst>
                <a:ext uri="{FF2B5EF4-FFF2-40B4-BE49-F238E27FC236}">
                  <a16:creationId xmlns:a16="http://schemas.microsoft.com/office/drawing/2014/main" id="{EF644E1C-9644-4772-B7EC-19A30A7CC7B9}"/>
                </a:ext>
              </a:extLst>
            </p:cNvPr>
            <p:cNvSpPr/>
            <p:nvPr/>
          </p:nvSpPr>
          <p:spPr>
            <a:xfrm>
              <a:off x="940906" y="5838825"/>
              <a:ext cx="1891740" cy="664631"/>
            </a:xfrm>
            <a:prstGeom prst="roundRect">
              <a:avLst/>
            </a:prstGeom>
            <a:solidFill>
              <a:srgbClr val="B226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sv-SE" dirty="0">
                  <a:solidFill>
                    <a:prstClr val="white"/>
                  </a:solidFill>
                </a:rPr>
                <a:t> </a:t>
              </a:r>
              <a:r>
                <a:rPr lang="sv-SE" dirty="0" err="1">
                  <a:solidFill>
                    <a:prstClr val="white"/>
                  </a:solidFill>
                </a:rPr>
                <a:t>Na´t</a:t>
              </a:r>
              <a:r>
                <a:rPr lang="sv-SE" dirty="0">
                  <a:solidFill>
                    <a:prstClr val="white"/>
                  </a:solidFill>
                </a:rPr>
                <a:t>    </a:t>
              </a:r>
              <a:r>
                <a:rPr lang="sv-SE" dirty="0" err="1">
                  <a:solidFill>
                    <a:prstClr val="white"/>
                  </a:solidFill>
                </a:rPr>
                <a:t>Man´ut</a:t>
              </a:r>
              <a:endParaRPr lang="sv-SE" dirty="0">
                <a:solidFill>
                  <a:prstClr val="white"/>
                </a:solidFill>
              </a:endParaRPr>
            </a:p>
          </p:txBody>
        </p:sp>
        <p:sp>
          <p:nvSpPr>
            <p:cNvPr id="9" name="Rektangel 8">
              <a:extLst>
                <a:ext uri="{FF2B5EF4-FFF2-40B4-BE49-F238E27FC236}">
                  <a16:creationId xmlns:a16="http://schemas.microsoft.com/office/drawing/2014/main" id="{CB86AF9F-83CB-4BE4-962C-3A229184ADBB}"/>
                </a:ext>
              </a:extLst>
            </p:cNvPr>
            <p:cNvSpPr/>
            <p:nvPr/>
          </p:nvSpPr>
          <p:spPr>
            <a:xfrm>
              <a:off x="1020217" y="6006006"/>
              <a:ext cx="758890" cy="324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14C35C7-73EF-4278-94AF-2E895F1765C7}"/>
                </a:ext>
              </a:extLst>
            </p:cNvPr>
            <p:cNvSpPr/>
            <p:nvPr/>
          </p:nvSpPr>
          <p:spPr>
            <a:xfrm>
              <a:off x="1827357" y="6006006"/>
              <a:ext cx="864000" cy="324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6" name="Rak pilkoppling 5">
            <a:extLst>
              <a:ext uri="{FF2B5EF4-FFF2-40B4-BE49-F238E27FC236}">
                <a16:creationId xmlns:a16="http://schemas.microsoft.com/office/drawing/2014/main" id="{F580325F-A2D6-41E4-B6D5-6E2AB7A56DDF}"/>
              </a:ext>
            </a:extLst>
          </p:cNvPr>
          <p:cNvCxnSpPr>
            <a:cxnSpLocks/>
          </p:cNvCxnSpPr>
          <p:nvPr/>
        </p:nvCxnSpPr>
        <p:spPr>
          <a:xfrm>
            <a:off x="1647825" y="5372100"/>
            <a:ext cx="0" cy="381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Rak pilkoppling 6">
            <a:extLst>
              <a:ext uri="{FF2B5EF4-FFF2-40B4-BE49-F238E27FC236}">
                <a16:creationId xmlns:a16="http://schemas.microsoft.com/office/drawing/2014/main" id="{0DD7ACB4-9E4E-4D05-8FF1-FFEFDAB2AED8}"/>
              </a:ext>
            </a:extLst>
          </p:cNvPr>
          <p:cNvCxnSpPr>
            <a:cxnSpLocks/>
          </p:cNvCxnSpPr>
          <p:nvPr/>
        </p:nvCxnSpPr>
        <p:spPr>
          <a:xfrm>
            <a:off x="2305050" y="5372100"/>
            <a:ext cx="0" cy="381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08853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77D72B9B-A999-44A6-B162-7A6820C0DD04}"/>
              </a:ext>
            </a:extLst>
          </p:cNvPr>
          <p:cNvSpPr/>
          <p:nvPr/>
        </p:nvSpPr>
        <p:spPr>
          <a:xfrm>
            <a:off x="165959" y="4384857"/>
            <a:ext cx="7343480" cy="1801941"/>
          </a:xfrm>
          <a:prstGeom prst="ellipse">
            <a:avLst/>
          </a:prstGeom>
          <a:solidFill>
            <a:schemeClr val="accent1"/>
          </a:solidFill>
          <a:ln w="28575">
            <a:solidFill>
              <a:schemeClr val="bg1"/>
            </a:solid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6F6EE7A-9066-470C-9E21-E5514B91647E}"/>
              </a:ext>
            </a:extLst>
          </p:cNvPr>
          <p:cNvSpPr>
            <a:spLocks noGrp="1"/>
          </p:cNvSpPr>
          <p:nvPr>
            <p:ph type="title"/>
          </p:nvPr>
        </p:nvSpPr>
        <p:spPr/>
        <p:txBody>
          <a:bodyPr/>
          <a:lstStyle/>
          <a:p>
            <a:r>
              <a:rPr lang="sv-SE" dirty="0"/>
              <a:t> </a:t>
            </a:r>
            <a:r>
              <a:rPr lang="ar-SA" dirty="0"/>
              <a:t>الفاعل والمفعول به</a:t>
            </a:r>
            <a:r>
              <a:rPr lang="sv-SE" dirty="0"/>
              <a:t> (1)</a:t>
            </a:r>
            <a:br>
              <a:rPr lang="ar-SA" dirty="0"/>
            </a:br>
            <a:r>
              <a:rPr lang="sv-SE" sz="2400" dirty="0"/>
              <a:t>Subjekt och direkt objekt</a:t>
            </a:r>
          </a:p>
        </p:txBody>
      </p:sp>
      <p:sp>
        <p:nvSpPr>
          <p:cNvPr id="3" name="Platshållare för innehåll 2">
            <a:extLst>
              <a:ext uri="{FF2B5EF4-FFF2-40B4-BE49-F238E27FC236}">
                <a16:creationId xmlns:a16="http://schemas.microsoft.com/office/drawing/2014/main" id="{E679EB43-184C-4A34-B737-AEB04549F094}"/>
              </a:ext>
            </a:extLst>
          </p:cNvPr>
          <p:cNvSpPr>
            <a:spLocks noGrp="1"/>
          </p:cNvSpPr>
          <p:nvPr>
            <p:ph idx="1"/>
          </p:nvPr>
        </p:nvSpPr>
        <p:spPr>
          <a:xfrm>
            <a:off x="680321" y="2336873"/>
            <a:ext cx="9613861" cy="3767899"/>
          </a:xfrm>
        </p:spPr>
        <p:txBody>
          <a:bodyPr/>
          <a:lstStyle/>
          <a:p>
            <a:r>
              <a:rPr lang="sv-SE" u="sng" dirty="0">
                <a:solidFill>
                  <a:schemeClr val="tx1"/>
                </a:solidFill>
              </a:rPr>
              <a:t>I meningar av verb </a:t>
            </a:r>
            <a:r>
              <a:rPr lang="sv-SE" dirty="0">
                <a:solidFill>
                  <a:schemeClr val="tx1"/>
                </a:solidFill>
              </a:rPr>
              <a:t>finns det alltid </a:t>
            </a:r>
            <a:r>
              <a:rPr lang="sv-SE" i="1" dirty="0">
                <a:solidFill>
                  <a:schemeClr val="tx1"/>
                </a:solidFill>
              </a:rPr>
              <a:t>verb</a:t>
            </a:r>
            <a:r>
              <a:rPr lang="sv-SE" dirty="0">
                <a:solidFill>
                  <a:schemeClr val="tx1"/>
                </a:solidFill>
              </a:rPr>
              <a:t>, </a:t>
            </a:r>
            <a:r>
              <a:rPr lang="sv-SE" i="1" dirty="0">
                <a:solidFill>
                  <a:schemeClr val="tx1"/>
                </a:solidFill>
              </a:rPr>
              <a:t>subjekt</a:t>
            </a:r>
            <a:r>
              <a:rPr lang="sv-SE" dirty="0">
                <a:solidFill>
                  <a:schemeClr val="tx1"/>
                </a:solidFill>
              </a:rPr>
              <a:t>, och </a:t>
            </a:r>
            <a:r>
              <a:rPr lang="sv-SE" dirty="0"/>
              <a:t>ibland</a:t>
            </a:r>
            <a:r>
              <a:rPr lang="sv-SE" dirty="0">
                <a:solidFill>
                  <a:schemeClr val="tx1"/>
                </a:solidFill>
              </a:rPr>
              <a:t> </a:t>
            </a:r>
            <a:r>
              <a:rPr lang="sv-SE" i="1" dirty="0">
                <a:solidFill>
                  <a:schemeClr val="tx1"/>
                </a:solidFill>
              </a:rPr>
              <a:t>direkt</a:t>
            </a:r>
            <a:r>
              <a:rPr lang="sv-SE" dirty="0">
                <a:solidFill>
                  <a:schemeClr val="tx1"/>
                </a:solidFill>
              </a:rPr>
              <a:t> </a:t>
            </a:r>
            <a:r>
              <a:rPr lang="sv-SE" i="1" dirty="0">
                <a:solidFill>
                  <a:schemeClr val="tx1"/>
                </a:solidFill>
              </a:rPr>
              <a:t>objekt</a:t>
            </a:r>
            <a:r>
              <a:rPr lang="sv-SE" dirty="0">
                <a:solidFill>
                  <a:schemeClr val="tx1"/>
                </a:solidFill>
              </a:rPr>
              <a:t>.</a:t>
            </a:r>
          </a:p>
          <a:p>
            <a:r>
              <a:rPr lang="sv-SE" dirty="0">
                <a:solidFill>
                  <a:schemeClr val="tx1"/>
                </a:solidFill>
              </a:rPr>
              <a:t>Subjekt är ord som beskriver någon/något som utför en handling.</a:t>
            </a:r>
          </a:p>
          <a:p>
            <a:r>
              <a:rPr lang="sv-SE" dirty="0">
                <a:solidFill>
                  <a:schemeClr val="tx1"/>
                </a:solidFill>
              </a:rPr>
              <a:t>Direkt objekt är ord som beskriver någon/något som påverkas av en handling, eller som handlingen utförs på.</a:t>
            </a:r>
          </a:p>
          <a:p>
            <a:endParaRPr lang="sv-SE" dirty="0"/>
          </a:p>
          <a:p>
            <a:r>
              <a:rPr lang="sv-SE" u="sng" dirty="0"/>
              <a:t>Subjektet på arabiska är alltid </a:t>
            </a:r>
            <a:r>
              <a:rPr lang="sv-SE" i="1" u="sng" dirty="0"/>
              <a:t>marfu’</a:t>
            </a:r>
            <a:r>
              <a:rPr lang="sv-SE" u="sng" dirty="0"/>
              <a:t>.</a:t>
            </a:r>
          </a:p>
          <a:p>
            <a:r>
              <a:rPr lang="sv-SE" u="sng" dirty="0">
                <a:solidFill>
                  <a:srgbClr val="FFFF00"/>
                </a:solidFill>
              </a:rPr>
              <a:t>Direkt objektet på arabiska är alltid </a:t>
            </a:r>
            <a:r>
              <a:rPr lang="sv-SE" i="1" u="sng" dirty="0">
                <a:solidFill>
                  <a:srgbClr val="FFFF00"/>
                </a:solidFill>
              </a:rPr>
              <a:t>mansub</a:t>
            </a:r>
            <a:r>
              <a:rPr lang="sv-SE" u="sng" dirty="0">
                <a:solidFill>
                  <a:srgbClr val="FFFF00"/>
                </a:solidFill>
              </a:rPr>
              <a:t>.</a:t>
            </a:r>
          </a:p>
          <a:p>
            <a:pPr marL="0" indent="0">
              <a:buNone/>
            </a:pPr>
            <a:endParaRPr lang="sv-SE" dirty="0"/>
          </a:p>
        </p:txBody>
      </p:sp>
      <p:sp>
        <p:nvSpPr>
          <p:cNvPr id="4" name="Platshållare för bildnummer 3">
            <a:extLst>
              <a:ext uri="{FF2B5EF4-FFF2-40B4-BE49-F238E27FC236}">
                <a16:creationId xmlns:a16="http://schemas.microsoft.com/office/drawing/2014/main" id="{59B52C1A-CE29-490B-89CA-3670F351D5E7}"/>
              </a:ext>
            </a:extLst>
          </p:cNvPr>
          <p:cNvSpPr>
            <a:spLocks noGrp="1"/>
          </p:cNvSpPr>
          <p:nvPr>
            <p:ph type="sldNum" sz="quarter" idx="12"/>
          </p:nvPr>
        </p:nvSpPr>
        <p:spPr/>
        <p:txBody>
          <a:bodyPr/>
          <a:lstStyle/>
          <a:p>
            <a:fld id="{177D6179-9D4F-9247-ABDE-D082469CF89C}" type="slidenum">
              <a:rPr lang="sv-SE" smtClean="0"/>
              <a:t>78</a:t>
            </a:fld>
            <a:endParaRPr lang="sv-SE"/>
          </a:p>
        </p:txBody>
      </p:sp>
      <p:sp>
        <p:nvSpPr>
          <p:cNvPr id="6" name="Ellips 5">
            <a:extLst>
              <a:ext uri="{FF2B5EF4-FFF2-40B4-BE49-F238E27FC236}">
                <a16:creationId xmlns:a16="http://schemas.microsoft.com/office/drawing/2014/main" id="{7AEB518D-0B6E-486D-A7F4-63490ED60FCC}"/>
              </a:ext>
            </a:extLst>
          </p:cNvPr>
          <p:cNvSpPr/>
          <p:nvPr/>
        </p:nvSpPr>
        <p:spPr>
          <a:xfrm>
            <a:off x="8939111" y="4767533"/>
            <a:ext cx="2944495" cy="922459"/>
          </a:xfrm>
          <a:prstGeom prst="ellipse">
            <a:avLst/>
          </a:prstGeom>
          <a:solidFill>
            <a:schemeClr val="accent1"/>
          </a:solidFill>
          <a:ln w="28575">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سأَلَ </a:t>
            </a:r>
            <a:r>
              <a:rPr lang="ar-SA" sz="2400" dirty="0">
                <a:solidFill>
                  <a:srgbClr val="FFFF00"/>
                </a:solidFill>
              </a:rPr>
              <a:t>محمدًا</a:t>
            </a:r>
            <a:r>
              <a:rPr lang="ar-SA" sz="2400" dirty="0"/>
              <a:t> </a:t>
            </a:r>
            <a:r>
              <a:rPr lang="ar-SA" sz="2400" dirty="0">
                <a:solidFill>
                  <a:schemeClr val="bg1"/>
                </a:solidFill>
              </a:rPr>
              <a:t>محمدٌ</a:t>
            </a:r>
            <a:endParaRPr lang="sv-SE" sz="2400" dirty="0">
              <a:solidFill>
                <a:schemeClr val="bg1"/>
              </a:solidFill>
            </a:endParaRPr>
          </a:p>
        </p:txBody>
      </p:sp>
      <p:sp>
        <p:nvSpPr>
          <p:cNvPr id="7" name="Pil: höger 6">
            <a:extLst>
              <a:ext uri="{FF2B5EF4-FFF2-40B4-BE49-F238E27FC236}">
                <a16:creationId xmlns:a16="http://schemas.microsoft.com/office/drawing/2014/main" id="{881C01CE-0BDD-4BA8-B345-4F3C0C2B2A4B}"/>
              </a:ext>
            </a:extLst>
          </p:cNvPr>
          <p:cNvSpPr/>
          <p:nvPr/>
        </p:nvSpPr>
        <p:spPr>
          <a:xfrm>
            <a:off x="7760591" y="5001347"/>
            <a:ext cx="1087120" cy="56896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9551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052210-B058-4D70-A9F7-2B96C8756E65}"/>
              </a:ext>
            </a:extLst>
          </p:cNvPr>
          <p:cNvSpPr>
            <a:spLocks noGrp="1"/>
          </p:cNvSpPr>
          <p:nvPr>
            <p:ph type="title"/>
          </p:nvPr>
        </p:nvSpPr>
        <p:spPr/>
        <p:txBody>
          <a:bodyPr/>
          <a:lstStyle/>
          <a:p>
            <a:r>
              <a:rPr lang="sv-SE" dirty="0"/>
              <a:t>Exempel på subjekt/direkt obj. (2)</a:t>
            </a:r>
          </a:p>
        </p:txBody>
      </p:sp>
      <p:sp>
        <p:nvSpPr>
          <p:cNvPr id="3" name="Platshållare för innehåll 2">
            <a:extLst>
              <a:ext uri="{FF2B5EF4-FFF2-40B4-BE49-F238E27FC236}">
                <a16:creationId xmlns:a16="http://schemas.microsoft.com/office/drawing/2014/main" id="{BF7E0296-6CB5-4379-A04F-784198BB87CF}"/>
              </a:ext>
            </a:extLst>
          </p:cNvPr>
          <p:cNvSpPr>
            <a:spLocks noGrp="1"/>
          </p:cNvSpPr>
          <p:nvPr>
            <p:ph idx="1"/>
          </p:nvPr>
        </p:nvSpPr>
        <p:spPr/>
        <p:txBody>
          <a:bodyPr/>
          <a:lstStyle/>
          <a:p>
            <a:pPr marL="0" indent="0" algn="r">
              <a:buNone/>
            </a:pPr>
            <a:r>
              <a:rPr lang="ar-SA" dirty="0">
                <a:solidFill>
                  <a:srgbClr val="FFFFFF"/>
                </a:solidFill>
              </a:rPr>
              <a:t>جَلَسَ </a:t>
            </a:r>
            <a:r>
              <a:rPr lang="ar-SA" dirty="0"/>
              <a:t>طالبٌ </a:t>
            </a:r>
            <a:r>
              <a:rPr lang="ar-SA" dirty="0">
                <a:solidFill>
                  <a:schemeClr val="tx1"/>
                </a:solidFill>
              </a:rPr>
              <a:t>في المدرسة      </a:t>
            </a:r>
          </a:p>
          <a:p>
            <a:pPr marL="0" indent="0" algn="r">
              <a:buNone/>
            </a:pPr>
            <a:r>
              <a:rPr lang="ar-SA" dirty="0">
                <a:solidFill>
                  <a:schemeClr val="tx1"/>
                </a:solidFill>
              </a:rPr>
              <a:t> ذهب </a:t>
            </a:r>
            <a:r>
              <a:rPr lang="ar-SA" dirty="0"/>
              <a:t>طالب</a:t>
            </a:r>
            <a:r>
              <a:rPr lang="ar-SA" dirty="0">
                <a:solidFill>
                  <a:schemeClr val="tx1"/>
                </a:solidFill>
              </a:rPr>
              <a:t>ي إلى المدرسة</a:t>
            </a:r>
          </a:p>
          <a:p>
            <a:pPr marL="0" indent="0" algn="r">
              <a:buNone/>
            </a:pPr>
            <a:r>
              <a:rPr lang="ar-SA" dirty="0">
                <a:solidFill>
                  <a:schemeClr val="tx1"/>
                </a:solidFill>
              </a:rPr>
              <a:t>أحِبُّ </a:t>
            </a:r>
            <a:r>
              <a:rPr lang="ar-SA" dirty="0">
                <a:solidFill>
                  <a:srgbClr val="FFFF00"/>
                </a:solidFill>
              </a:rPr>
              <a:t>اللهَ</a:t>
            </a:r>
          </a:p>
          <a:p>
            <a:pPr marL="0" indent="0" algn="r">
              <a:buNone/>
            </a:pPr>
            <a:r>
              <a:rPr lang="ar-SA" dirty="0">
                <a:solidFill>
                  <a:schemeClr val="tx1"/>
                </a:solidFill>
              </a:rPr>
              <a:t>ضرب </a:t>
            </a:r>
            <a:r>
              <a:rPr lang="ar-SA" dirty="0"/>
              <a:t>محمدٌ</a:t>
            </a:r>
            <a:r>
              <a:rPr lang="ar-SA" dirty="0">
                <a:solidFill>
                  <a:schemeClr val="tx1"/>
                </a:solidFill>
              </a:rPr>
              <a:t> </a:t>
            </a:r>
            <a:r>
              <a:rPr lang="ar-SA" dirty="0">
                <a:solidFill>
                  <a:srgbClr val="FFFF00"/>
                </a:solidFill>
              </a:rPr>
              <a:t>محمدا</a:t>
            </a:r>
          </a:p>
          <a:p>
            <a:pPr marL="0" indent="0" algn="r">
              <a:buNone/>
            </a:pPr>
            <a:r>
              <a:rPr lang="ar-SA" dirty="0">
                <a:solidFill>
                  <a:schemeClr val="tx1"/>
                </a:solidFill>
              </a:rPr>
              <a:t>ضرب </a:t>
            </a:r>
            <a:r>
              <a:rPr lang="ar-SA" dirty="0">
                <a:solidFill>
                  <a:srgbClr val="FFFF00"/>
                </a:solidFill>
              </a:rPr>
              <a:t>محمدا</a:t>
            </a:r>
            <a:r>
              <a:rPr lang="ar-SA" dirty="0">
                <a:solidFill>
                  <a:schemeClr val="tx1"/>
                </a:solidFill>
              </a:rPr>
              <a:t> </a:t>
            </a:r>
            <a:r>
              <a:rPr lang="ar-SA" dirty="0"/>
              <a:t>محمدٌ</a:t>
            </a:r>
          </a:p>
          <a:p>
            <a:pPr marL="0" indent="0" algn="r">
              <a:buNone/>
            </a:pPr>
            <a:r>
              <a:rPr lang="ar-SA" dirty="0">
                <a:solidFill>
                  <a:schemeClr val="tx1"/>
                </a:solidFill>
              </a:rPr>
              <a:t>وَكَلَّمَ </a:t>
            </a:r>
            <a:r>
              <a:rPr lang="ar-SA" dirty="0"/>
              <a:t>اللَّهُ</a:t>
            </a:r>
            <a:r>
              <a:rPr lang="ar-SA" dirty="0">
                <a:solidFill>
                  <a:schemeClr val="tx1"/>
                </a:solidFill>
              </a:rPr>
              <a:t> </a:t>
            </a:r>
            <a:r>
              <a:rPr lang="ar-SA" dirty="0">
                <a:solidFill>
                  <a:srgbClr val="FFFF00"/>
                </a:solidFill>
              </a:rPr>
              <a:t>مُوسَىٰ</a:t>
            </a:r>
            <a:r>
              <a:rPr lang="ar-SA" dirty="0">
                <a:solidFill>
                  <a:schemeClr val="tx1"/>
                </a:solidFill>
              </a:rPr>
              <a:t> تَكْلِيمًا)</a:t>
            </a:r>
            <a:r>
              <a:rPr lang="sv-SE" dirty="0">
                <a:solidFill>
                  <a:schemeClr val="tx1"/>
                </a:solidFill>
              </a:rPr>
              <a:t>)</a:t>
            </a:r>
            <a:endParaRPr lang="ar-SA" dirty="0">
              <a:solidFill>
                <a:schemeClr val="tx1"/>
              </a:solidFill>
            </a:endParaRPr>
          </a:p>
          <a:p>
            <a:pPr marL="0" indent="0">
              <a:buNone/>
            </a:pPr>
            <a:r>
              <a:rPr lang="sv-SE" dirty="0">
                <a:solidFill>
                  <a:srgbClr val="FFFFFF"/>
                </a:solidFill>
              </a:rPr>
              <a:t>                                                                                                          </a:t>
            </a:r>
            <a:r>
              <a:rPr lang="sv-SE" sz="1600" dirty="0">
                <a:solidFill>
                  <a:srgbClr val="FFFFFF"/>
                </a:solidFill>
              </a:rPr>
              <a:t>An-</a:t>
            </a:r>
            <a:r>
              <a:rPr lang="sv-SE" sz="1600" dirty="0" err="1">
                <a:solidFill>
                  <a:srgbClr val="FFFFFF"/>
                </a:solidFill>
              </a:rPr>
              <a:t>nisaa</a:t>
            </a:r>
            <a:r>
              <a:rPr lang="sv-SE" sz="1600" dirty="0">
                <a:solidFill>
                  <a:srgbClr val="FFFFFF"/>
                </a:solidFill>
              </a:rPr>
              <a:t> 164</a:t>
            </a:r>
            <a:endParaRPr lang="sv-SE" dirty="0">
              <a:solidFill>
                <a:srgbClr val="FFFFFF"/>
              </a:solidFill>
            </a:endParaRPr>
          </a:p>
        </p:txBody>
      </p:sp>
      <p:sp>
        <p:nvSpPr>
          <p:cNvPr id="4" name="Platshållare för bildnummer 3">
            <a:extLst>
              <a:ext uri="{FF2B5EF4-FFF2-40B4-BE49-F238E27FC236}">
                <a16:creationId xmlns:a16="http://schemas.microsoft.com/office/drawing/2014/main" id="{6D223FAD-7E81-4B57-AA8C-79BFFD43377C}"/>
              </a:ext>
            </a:extLst>
          </p:cNvPr>
          <p:cNvSpPr>
            <a:spLocks noGrp="1"/>
          </p:cNvSpPr>
          <p:nvPr>
            <p:ph type="sldNum" sz="quarter" idx="12"/>
          </p:nvPr>
        </p:nvSpPr>
        <p:spPr/>
        <p:txBody>
          <a:bodyPr/>
          <a:lstStyle/>
          <a:p>
            <a:fld id="{177D6179-9D4F-9247-ABDE-D082469CF89C}" type="slidenum">
              <a:rPr lang="sv-SE" smtClean="0"/>
              <a:t>79</a:t>
            </a:fld>
            <a:endParaRPr lang="sv-SE"/>
          </a:p>
        </p:txBody>
      </p:sp>
      <p:sp>
        <p:nvSpPr>
          <p:cNvPr id="5" name="Ellips 4">
            <a:extLst>
              <a:ext uri="{FF2B5EF4-FFF2-40B4-BE49-F238E27FC236}">
                <a16:creationId xmlns:a16="http://schemas.microsoft.com/office/drawing/2014/main" id="{E9780759-2EA2-4794-B209-C89A894C4899}"/>
              </a:ext>
            </a:extLst>
          </p:cNvPr>
          <p:cNvSpPr/>
          <p:nvPr/>
        </p:nvSpPr>
        <p:spPr>
          <a:xfrm>
            <a:off x="4269752" y="2531357"/>
            <a:ext cx="3652496" cy="1585736"/>
          </a:xfrm>
          <a:prstGeom prst="ellipse">
            <a:avLst/>
          </a:prstGeom>
          <a:solidFill>
            <a:srgbClr val="B22600"/>
          </a:solidFill>
          <a:ln w="28575">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Namnet </a:t>
            </a:r>
            <a:r>
              <a:rPr lang="ar-SA" dirty="0">
                <a:solidFill>
                  <a:srgbClr val="FFFFFF"/>
                </a:solidFill>
              </a:rPr>
              <a:t>الله</a:t>
            </a:r>
            <a:r>
              <a:rPr lang="sv-SE" dirty="0"/>
              <a:t> kallas</a:t>
            </a:r>
            <a:r>
              <a:rPr lang="ar-SA" dirty="0"/>
              <a:t> </a:t>
            </a:r>
            <a:r>
              <a:rPr lang="sv-SE" dirty="0"/>
              <a:t>på arabiska</a:t>
            </a:r>
            <a:r>
              <a:rPr lang="ar-SA" dirty="0"/>
              <a:t> </a:t>
            </a:r>
            <a:r>
              <a:rPr lang="sv-SE" dirty="0"/>
              <a:t>för </a:t>
            </a:r>
            <a:r>
              <a:rPr lang="ar-SA" sz="2400" dirty="0"/>
              <a:t>لَفْظُ الجَلالَة</a:t>
            </a:r>
            <a:r>
              <a:rPr lang="sv-SE" dirty="0"/>
              <a:t> för att respektera </a:t>
            </a:r>
            <a:r>
              <a:rPr lang="ar-SA" dirty="0">
                <a:solidFill>
                  <a:srgbClr val="FFFFFF"/>
                </a:solidFill>
              </a:rPr>
              <a:t>الله</a:t>
            </a:r>
            <a:r>
              <a:rPr lang="sv-SE" dirty="0"/>
              <a:t>.</a:t>
            </a:r>
          </a:p>
        </p:txBody>
      </p:sp>
      <p:cxnSp>
        <p:nvCxnSpPr>
          <p:cNvPr id="7" name="Rak pilkoppling 6">
            <a:extLst>
              <a:ext uri="{FF2B5EF4-FFF2-40B4-BE49-F238E27FC236}">
                <a16:creationId xmlns:a16="http://schemas.microsoft.com/office/drawing/2014/main" id="{B3FC9A6C-8E91-47B2-B45A-A47B6A549C6D}"/>
              </a:ext>
            </a:extLst>
          </p:cNvPr>
          <p:cNvCxnSpPr/>
          <p:nvPr/>
        </p:nvCxnSpPr>
        <p:spPr>
          <a:xfrm flipH="1">
            <a:off x="8415337" y="3257550"/>
            <a:ext cx="220027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6056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138D1FDB-DE05-47A7-91F7-2063204F8A5D}"/>
              </a:ext>
            </a:extLst>
          </p:cNvPr>
          <p:cNvSpPr/>
          <p:nvPr/>
        </p:nvSpPr>
        <p:spPr>
          <a:xfrm>
            <a:off x="8583970" y="3592336"/>
            <a:ext cx="3037840" cy="1156688"/>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Omfattar: Människor, änglar, och djinner.</a:t>
            </a:r>
          </a:p>
        </p:txBody>
      </p:sp>
      <p:sp>
        <p:nvSpPr>
          <p:cNvPr id="2" name="Rubrik 1"/>
          <p:cNvSpPr>
            <a:spLocks noGrp="1"/>
          </p:cNvSpPr>
          <p:nvPr>
            <p:ph type="title"/>
          </p:nvPr>
        </p:nvSpPr>
        <p:spPr/>
        <p:txBody>
          <a:bodyPr>
            <a:normAutofit/>
          </a:bodyPr>
          <a:lstStyle/>
          <a:p>
            <a:r>
              <a:rPr lang="ar-SA" dirty="0"/>
              <a:t>هذا</a:t>
            </a:r>
            <a:br>
              <a:rPr lang="sv-SE" dirty="0"/>
            </a:br>
            <a:r>
              <a:rPr lang="sv-SE" dirty="0"/>
              <a:t>Det/den här är..</a:t>
            </a:r>
          </a:p>
        </p:txBody>
      </p:sp>
      <p:sp>
        <p:nvSpPr>
          <p:cNvPr id="3" name="Platshållare för innehåll 2"/>
          <p:cNvSpPr>
            <a:spLocks noGrp="1"/>
          </p:cNvSpPr>
          <p:nvPr>
            <p:ph idx="1"/>
          </p:nvPr>
        </p:nvSpPr>
        <p:spPr>
          <a:xfrm>
            <a:off x="81280" y="2042160"/>
            <a:ext cx="11958320" cy="4704080"/>
          </a:xfrm>
        </p:spPr>
        <p:txBody>
          <a:bodyPr>
            <a:normAutofit lnSpcReduction="10000"/>
          </a:bodyPr>
          <a:lstStyle/>
          <a:p>
            <a:pPr marL="0" lvl="0" indent="0">
              <a:lnSpc>
                <a:spcPct val="100000"/>
              </a:lnSpc>
              <a:spcBef>
                <a:spcPts val="0"/>
              </a:spcBef>
              <a:buNone/>
            </a:pPr>
            <a:r>
              <a:rPr lang="ar-SA" dirty="0">
                <a:solidFill>
                  <a:srgbClr val="FFFFFF"/>
                </a:solidFill>
              </a:rPr>
              <a:t>هذا</a:t>
            </a:r>
            <a:r>
              <a:rPr lang="sv-SE" dirty="0">
                <a:solidFill>
                  <a:srgbClr val="FFFFFF"/>
                </a:solidFill>
              </a:rPr>
              <a:t> betyder ”det/den här är”, och kan användas om 4 villkor uppfylls. </a:t>
            </a:r>
          </a:p>
          <a:p>
            <a:pPr marL="0" lvl="0" indent="0">
              <a:lnSpc>
                <a:spcPct val="100000"/>
              </a:lnSpc>
              <a:spcBef>
                <a:spcPts val="0"/>
              </a:spcBef>
              <a:buNone/>
            </a:pPr>
            <a:r>
              <a:rPr lang="sv-SE" dirty="0">
                <a:solidFill>
                  <a:srgbClr val="FFFFFF"/>
                </a:solidFill>
              </a:rPr>
              <a:t>Ordet du refererar till måste inneha följande fyra egenskaper:</a:t>
            </a:r>
          </a:p>
          <a:p>
            <a:pPr marL="0" lvl="0" indent="0">
              <a:lnSpc>
                <a:spcPct val="100000"/>
              </a:lnSpc>
              <a:spcBef>
                <a:spcPts val="0"/>
              </a:spcBef>
              <a:buNone/>
            </a:pPr>
            <a:endParaRPr lang="sv-SE" dirty="0">
              <a:solidFill>
                <a:srgbClr val="FFFFFF"/>
              </a:solidFill>
            </a:endParaRPr>
          </a:p>
          <a:p>
            <a:pPr marL="457200" lvl="0" indent="-457200">
              <a:lnSpc>
                <a:spcPct val="100000"/>
              </a:lnSpc>
              <a:spcBef>
                <a:spcPts val="0"/>
              </a:spcBef>
              <a:buFont typeface="+mj-lt"/>
              <a:buAutoNum type="arabicPeriod"/>
            </a:pPr>
            <a:r>
              <a:rPr lang="sv-SE" dirty="0">
                <a:solidFill>
                  <a:srgbClr val="FFFFFF"/>
                </a:solidFill>
              </a:rPr>
              <a:t>Singular:</a:t>
            </a:r>
            <a:r>
              <a:rPr lang="ar-SA" dirty="0">
                <a:solidFill>
                  <a:srgbClr val="FFFFFF"/>
                </a:solidFill>
              </a:rPr>
              <a:t> مُفْرَدٌ </a:t>
            </a:r>
            <a:endParaRPr lang="sv-SE" dirty="0">
              <a:solidFill>
                <a:srgbClr val="FFFFFF"/>
              </a:solidFill>
            </a:endParaRPr>
          </a:p>
          <a:p>
            <a:pPr marL="457200" lvl="0" indent="-457200">
              <a:lnSpc>
                <a:spcPct val="100000"/>
              </a:lnSpc>
              <a:spcBef>
                <a:spcPts val="0"/>
              </a:spcBef>
              <a:buFont typeface="+mj-lt"/>
              <a:buAutoNum type="arabicPeriod"/>
            </a:pPr>
            <a:r>
              <a:rPr lang="sv-SE" dirty="0">
                <a:solidFill>
                  <a:srgbClr val="FFFFFF"/>
                </a:solidFill>
              </a:rPr>
              <a:t>Maskulin: </a:t>
            </a:r>
            <a:r>
              <a:rPr lang="ar-SA" dirty="0">
                <a:solidFill>
                  <a:srgbClr val="0070C0"/>
                </a:solidFill>
              </a:rPr>
              <a:t>مُذَكَّرٌ</a:t>
            </a:r>
            <a:r>
              <a:rPr lang="sv-SE" dirty="0">
                <a:solidFill>
                  <a:srgbClr val="FFFFFF"/>
                </a:solidFill>
              </a:rPr>
              <a:t> </a:t>
            </a:r>
            <a:endParaRPr lang="ar-SA" dirty="0">
              <a:solidFill>
                <a:srgbClr val="FFFFFF"/>
              </a:solidFill>
            </a:endParaRPr>
          </a:p>
          <a:p>
            <a:pPr marL="457200" lvl="0" indent="-457200">
              <a:lnSpc>
                <a:spcPct val="100000"/>
              </a:lnSpc>
              <a:spcBef>
                <a:spcPts val="0"/>
              </a:spcBef>
              <a:buFont typeface="+mj-lt"/>
              <a:buAutoNum type="arabicPeriod"/>
            </a:pPr>
            <a:r>
              <a:rPr lang="sv-SE" dirty="0">
                <a:solidFill>
                  <a:srgbClr val="FFFFFF"/>
                </a:solidFill>
              </a:rPr>
              <a:t>Nära</a:t>
            </a:r>
            <a:r>
              <a:rPr lang="ar-SA" dirty="0">
                <a:solidFill>
                  <a:srgbClr val="FFFFFF"/>
                </a:solidFill>
              </a:rPr>
              <a:t>   قَرِيبٌ :</a:t>
            </a:r>
          </a:p>
          <a:p>
            <a:pPr marL="457200" lvl="0" indent="-457200">
              <a:lnSpc>
                <a:spcPct val="100000"/>
              </a:lnSpc>
              <a:spcBef>
                <a:spcPts val="0"/>
              </a:spcBef>
              <a:buFont typeface="+mj-lt"/>
              <a:buAutoNum type="arabicPeriod"/>
            </a:pPr>
            <a:r>
              <a:rPr lang="sv-SE" dirty="0">
                <a:solidFill>
                  <a:srgbClr val="FFFFFF"/>
                </a:solidFill>
              </a:rPr>
              <a:t>Rationell/intellektuell </a:t>
            </a:r>
            <a:r>
              <a:rPr lang="sv-SE" u="sng" dirty="0">
                <a:solidFill>
                  <a:srgbClr val="FFFFFF"/>
                </a:solidFill>
              </a:rPr>
              <a:t>eller</a:t>
            </a:r>
            <a:r>
              <a:rPr lang="sv-SE" dirty="0">
                <a:solidFill>
                  <a:srgbClr val="FFFFFF"/>
                </a:solidFill>
              </a:rPr>
              <a:t> inte: </a:t>
            </a:r>
            <a:r>
              <a:rPr lang="ar-SA" dirty="0">
                <a:solidFill>
                  <a:srgbClr val="FFFFFF"/>
                </a:solidFill>
              </a:rPr>
              <a:t> عاقِلٌ وغَيْرُعاقِلٍ</a:t>
            </a:r>
            <a:endParaRPr lang="sv-SE" sz="1900" dirty="0">
              <a:solidFill>
                <a:srgbClr val="FFFFFF"/>
              </a:solidFill>
            </a:endParaRPr>
          </a:p>
          <a:p>
            <a:pPr marL="0" lvl="0" indent="0">
              <a:lnSpc>
                <a:spcPct val="100000"/>
              </a:lnSpc>
              <a:spcBef>
                <a:spcPts val="0"/>
              </a:spcBef>
              <a:buNone/>
            </a:pPr>
            <a:r>
              <a:rPr lang="sv-SE" sz="1900" dirty="0">
                <a:solidFill>
                  <a:srgbClr val="FFFFFF"/>
                </a:solidFill>
              </a:rPr>
              <a:t> </a:t>
            </a:r>
          </a:p>
          <a:p>
            <a:pPr marL="0" lvl="0" indent="0">
              <a:lnSpc>
                <a:spcPct val="100000"/>
              </a:lnSpc>
              <a:spcBef>
                <a:spcPts val="0"/>
              </a:spcBef>
              <a:buNone/>
            </a:pPr>
            <a:endParaRPr lang="sv-SE" dirty="0"/>
          </a:p>
          <a:p>
            <a:pPr marL="0" lvl="0" indent="0">
              <a:lnSpc>
                <a:spcPct val="100000"/>
              </a:lnSpc>
              <a:spcBef>
                <a:spcPts val="0"/>
              </a:spcBef>
              <a:buNone/>
            </a:pPr>
            <a:r>
              <a:rPr lang="ar-SA" dirty="0">
                <a:solidFill>
                  <a:srgbClr val="FFFFFF"/>
                </a:solidFill>
              </a:rPr>
              <a:t>هذا رَجُ</a:t>
            </a:r>
            <a:r>
              <a:rPr lang="ar-SA" dirty="0"/>
              <a:t>لٌ</a:t>
            </a:r>
            <a:r>
              <a:rPr lang="ar-SA" dirty="0">
                <a:solidFill>
                  <a:schemeClr val="tx1"/>
                </a:solidFill>
              </a:rPr>
              <a:t>.</a:t>
            </a:r>
            <a:r>
              <a:rPr lang="sv-SE" dirty="0">
                <a:solidFill>
                  <a:srgbClr val="FFFFFF"/>
                </a:solidFill>
              </a:rPr>
              <a:t> – Det här är en man.</a:t>
            </a:r>
            <a:endParaRPr lang="ar-SA" dirty="0">
              <a:solidFill>
                <a:srgbClr val="FFFFFF"/>
              </a:solidFill>
            </a:endParaRPr>
          </a:p>
          <a:p>
            <a:pPr marL="0" lvl="0" indent="0">
              <a:lnSpc>
                <a:spcPct val="100000"/>
              </a:lnSpc>
              <a:spcBef>
                <a:spcPts val="0"/>
              </a:spcBef>
              <a:buNone/>
            </a:pPr>
            <a:r>
              <a:rPr lang="ar-SA" dirty="0">
                <a:solidFill>
                  <a:srgbClr val="FFFFFF"/>
                </a:solidFill>
              </a:rPr>
              <a:t>هذا سري</a:t>
            </a:r>
            <a:r>
              <a:rPr lang="ar-SA" dirty="0"/>
              <a:t>ر</a:t>
            </a:r>
            <a:r>
              <a:rPr lang="ar-SA" dirty="0">
                <a:solidFill>
                  <a:srgbClr val="FFFFFF"/>
                </a:solidFill>
              </a:rPr>
              <a:t>ٌ.</a:t>
            </a:r>
            <a:r>
              <a:rPr lang="sv-SE" dirty="0"/>
              <a:t> </a:t>
            </a:r>
            <a:r>
              <a:rPr lang="sv-SE" dirty="0">
                <a:solidFill>
                  <a:schemeClr val="tx1"/>
                </a:solidFill>
              </a:rPr>
              <a:t>– Det här är en säng.</a:t>
            </a:r>
            <a:endParaRPr lang="ar-SA" dirty="0">
              <a:solidFill>
                <a:schemeClr val="tx1"/>
              </a:solidFill>
            </a:endParaRPr>
          </a:p>
          <a:p>
            <a:pPr marL="0" lvl="0" indent="0">
              <a:lnSpc>
                <a:spcPct val="100000"/>
              </a:lnSpc>
              <a:spcBef>
                <a:spcPts val="0"/>
              </a:spcBef>
              <a:buNone/>
            </a:pPr>
            <a:endParaRPr lang="sv-SE" dirty="0">
              <a:solidFill>
                <a:srgbClr val="FFFFFF"/>
              </a:solidFill>
            </a:endParaRPr>
          </a:p>
          <a:p>
            <a:pPr marL="0" lvl="0" indent="0">
              <a:lnSpc>
                <a:spcPct val="100000"/>
              </a:lnSpc>
              <a:spcBef>
                <a:spcPts val="0"/>
              </a:spcBef>
              <a:buNone/>
            </a:pPr>
            <a:r>
              <a:rPr lang="sv-SE" dirty="0">
                <a:solidFill>
                  <a:srgbClr val="FFFFFF"/>
                </a:solidFill>
              </a:rPr>
              <a:t>Notera </a:t>
            </a:r>
            <a:r>
              <a:rPr lang="sv-SE" i="1" dirty="0" err="1"/>
              <a:t>tanwin</a:t>
            </a:r>
            <a:r>
              <a:rPr lang="sv-SE" dirty="0">
                <a:solidFill>
                  <a:srgbClr val="FFFFFF"/>
                </a:solidFill>
              </a:rPr>
              <a:t> på orden, vilket är ett tecken på ordets obestämdhet.</a:t>
            </a:r>
            <a:endParaRPr lang="ar-SA" dirty="0">
              <a:solidFill>
                <a:srgbClr val="FFFFFF"/>
              </a:solidFill>
            </a:endParaRPr>
          </a:p>
        </p:txBody>
      </p:sp>
      <p:sp>
        <p:nvSpPr>
          <p:cNvPr id="4" name="Platshållare för bildnummer 3">
            <a:extLst>
              <a:ext uri="{FF2B5EF4-FFF2-40B4-BE49-F238E27FC236}">
                <a16:creationId xmlns:a16="http://schemas.microsoft.com/office/drawing/2014/main" id="{8EFBC7CC-C727-4F48-9A67-9AD4FD5C5E98}"/>
              </a:ext>
            </a:extLst>
          </p:cNvPr>
          <p:cNvSpPr>
            <a:spLocks noGrp="1"/>
          </p:cNvSpPr>
          <p:nvPr>
            <p:ph type="sldNum" sz="quarter" idx="12"/>
          </p:nvPr>
        </p:nvSpPr>
        <p:spPr/>
        <p:txBody>
          <a:bodyPr/>
          <a:lstStyle/>
          <a:p>
            <a:fld id="{177D6179-9D4F-9247-ABDE-D082469CF89C}" type="slidenum">
              <a:rPr lang="sv-SE" smtClean="0"/>
              <a:t>8</a:t>
            </a:fld>
            <a:endParaRPr lang="sv-SE"/>
          </a:p>
        </p:txBody>
      </p:sp>
      <p:sp>
        <p:nvSpPr>
          <p:cNvPr id="6" name="Ellips 5">
            <a:extLst>
              <a:ext uri="{FF2B5EF4-FFF2-40B4-BE49-F238E27FC236}">
                <a16:creationId xmlns:a16="http://schemas.microsoft.com/office/drawing/2014/main" id="{2368D431-3009-49F7-8F77-48708343E9D9}"/>
              </a:ext>
            </a:extLst>
          </p:cNvPr>
          <p:cNvSpPr/>
          <p:nvPr/>
        </p:nvSpPr>
        <p:spPr>
          <a:xfrm>
            <a:off x="10001885" y="5575077"/>
            <a:ext cx="1790700" cy="1059389"/>
          </a:xfrm>
          <a:prstGeom prst="ellipse">
            <a:avLst/>
          </a:prstGeom>
          <a:solidFill>
            <a:srgbClr val="B22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a:solidFill>
                  <a:srgbClr val="FFFFFF"/>
                </a:solidFill>
              </a:rPr>
              <a:t>اِسم</a:t>
            </a:r>
            <a:endParaRPr lang="sv-SE" sz="4000" dirty="0">
              <a:solidFill>
                <a:srgbClr val="FFFFFF"/>
              </a:solidFill>
            </a:endParaRPr>
          </a:p>
        </p:txBody>
      </p:sp>
      <p:sp>
        <p:nvSpPr>
          <p:cNvPr id="7" name="Pil: höger 6">
            <a:extLst>
              <a:ext uri="{FF2B5EF4-FFF2-40B4-BE49-F238E27FC236}">
                <a16:creationId xmlns:a16="http://schemas.microsoft.com/office/drawing/2014/main" id="{AD0954F5-1C88-4ADF-9C18-46D45B7AF5BD}"/>
              </a:ext>
            </a:extLst>
          </p:cNvPr>
          <p:cNvSpPr/>
          <p:nvPr/>
        </p:nvSpPr>
        <p:spPr>
          <a:xfrm>
            <a:off x="7323229" y="3947160"/>
            <a:ext cx="792480" cy="447040"/>
          </a:xfrm>
          <a:prstGeom prst="rightArrow">
            <a:avLst/>
          </a:prstGeom>
          <a:solidFill>
            <a:srgbClr val="B22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3872071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8D520C-8A55-4783-8F58-D65F99C22FB0}"/>
              </a:ext>
            </a:extLst>
          </p:cNvPr>
          <p:cNvSpPr>
            <a:spLocks noGrp="1"/>
          </p:cNvSpPr>
          <p:nvPr>
            <p:ph type="title"/>
          </p:nvPr>
        </p:nvSpPr>
        <p:spPr/>
        <p:txBody>
          <a:bodyPr/>
          <a:lstStyle/>
          <a:p>
            <a:r>
              <a:rPr lang="sv-SE" dirty="0"/>
              <a:t>Feminint verb, mötande </a:t>
            </a:r>
            <a:r>
              <a:rPr lang="sv-SE" i="1" dirty="0"/>
              <a:t>sukun</a:t>
            </a:r>
            <a:r>
              <a:rPr lang="sv-SE" dirty="0"/>
              <a:t>, och betoning</a:t>
            </a:r>
          </a:p>
        </p:txBody>
      </p:sp>
      <p:sp>
        <p:nvSpPr>
          <p:cNvPr id="3" name="Platshållare för innehåll 2">
            <a:extLst>
              <a:ext uri="{FF2B5EF4-FFF2-40B4-BE49-F238E27FC236}">
                <a16:creationId xmlns:a16="http://schemas.microsoft.com/office/drawing/2014/main" id="{F5A5AEDC-F98E-47F6-8A79-DCAA3DB3E827}"/>
              </a:ext>
            </a:extLst>
          </p:cNvPr>
          <p:cNvSpPr>
            <a:spLocks noGrp="1"/>
          </p:cNvSpPr>
          <p:nvPr>
            <p:ph idx="1"/>
          </p:nvPr>
        </p:nvSpPr>
        <p:spPr>
          <a:xfrm>
            <a:off x="261221" y="2174947"/>
            <a:ext cx="11399919" cy="4399207"/>
          </a:xfrm>
        </p:spPr>
        <p:txBody>
          <a:bodyPr>
            <a:normAutofit/>
          </a:bodyPr>
          <a:lstStyle/>
          <a:p>
            <a:pPr marL="0" indent="0">
              <a:buNone/>
            </a:pPr>
            <a:r>
              <a:rPr lang="sv-SE" dirty="0">
                <a:solidFill>
                  <a:srgbClr val="FFFFFF"/>
                </a:solidFill>
              </a:rPr>
              <a:t>Observera följande mening: </a:t>
            </a:r>
            <a:r>
              <a:rPr lang="ar-SA" sz="2600" dirty="0">
                <a:solidFill>
                  <a:schemeClr val="tx1"/>
                </a:solidFill>
              </a:rPr>
              <a:t>جَلَسَ</a:t>
            </a:r>
            <a:r>
              <a:rPr lang="ar-SA" sz="2600" dirty="0"/>
              <a:t>تِ</a:t>
            </a:r>
            <a:r>
              <a:rPr lang="ar-SA" sz="2600" dirty="0">
                <a:solidFill>
                  <a:schemeClr val="tx1"/>
                </a:solidFill>
              </a:rPr>
              <a:t> الطالبةُ</a:t>
            </a:r>
            <a:r>
              <a:rPr lang="sv-SE" sz="2600" dirty="0">
                <a:solidFill>
                  <a:schemeClr val="tx1"/>
                </a:solidFill>
              </a:rPr>
              <a:t> (</a:t>
            </a:r>
            <a:r>
              <a:rPr lang="ar-SA" sz="2600" dirty="0">
                <a:solidFill>
                  <a:schemeClr val="tx1"/>
                </a:solidFill>
              </a:rPr>
              <a:t>جلسَ</a:t>
            </a:r>
            <a:r>
              <a:rPr lang="ar-SA" sz="2600" dirty="0"/>
              <a:t>تْ</a:t>
            </a:r>
            <a:r>
              <a:rPr lang="sv-SE" sz="2600" dirty="0">
                <a:solidFill>
                  <a:schemeClr val="tx1"/>
                </a:solidFill>
              </a:rPr>
              <a:t>)</a:t>
            </a:r>
            <a:endParaRPr lang="sv-SE" dirty="0">
              <a:solidFill>
                <a:schemeClr val="tx1"/>
              </a:solidFill>
            </a:endParaRPr>
          </a:p>
          <a:p>
            <a:pPr marL="0" indent="0">
              <a:buNone/>
            </a:pPr>
            <a:r>
              <a:rPr lang="ar-SA" sz="2600" dirty="0">
                <a:solidFill>
                  <a:srgbClr val="FFFFFF"/>
                </a:solidFill>
              </a:rPr>
              <a:t> </a:t>
            </a:r>
            <a:r>
              <a:rPr lang="ar-SA" sz="2600" dirty="0">
                <a:solidFill>
                  <a:srgbClr val="2470CC"/>
                </a:solidFill>
              </a:rPr>
              <a:t>جَلَسَ</a:t>
            </a:r>
            <a:r>
              <a:rPr lang="ar-SA" sz="2600" dirty="0">
                <a:solidFill>
                  <a:srgbClr val="FFFFFF"/>
                </a:solidFill>
              </a:rPr>
              <a:t> </a:t>
            </a:r>
            <a:r>
              <a:rPr lang="sv-SE" sz="2600" dirty="0">
                <a:solidFill>
                  <a:srgbClr val="FFFFFF"/>
                </a:solidFill>
              </a:rPr>
              <a:t>&gt; </a:t>
            </a:r>
            <a:r>
              <a:rPr lang="ar-SA" sz="2600" dirty="0">
                <a:solidFill>
                  <a:srgbClr val="FFFFFF"/>
                </a:solidFill>
              </a:rPr>
              <a:t> </a:t>
            </a:r>
            <a:r>
              <a:rPr lang="ar-SA" sz="2600" dirty="0">
                <a:solidFill>
                  <a:srgbClr val="7030A0"/>
                </a:solidFill>
              </a:rPr>
              <a:t>جَلَسَتْ</a:t>
            </a:r>
            <a:endParaRPr lang="sv-SE" sz="2600" dirty="0">
              <a:solidFill>
                <a:srgbClr val="7030A0"/>
              </a:solidFill>
            </a:endParaRPr>
          </a:p>
          <a:p>
            <a:pPr marL="0" indent="0">
              <a:buNone/>
            </a:pPr>
            <a:endParaRPr lang="sv-SE" dirty="0">
              <a:solidFill>
                <a:srgbClr val="FFFFFF"/>
              </a:solidFill>
            </a:endParaRPr>
          </a:p>
          <a:p>
            <a:pPr marL="0" indent="0">
              <a:buNone/>
            </a:pPr>
            <a:r>
              <a:rPr lang="sv-SE" dirty="0">
                <a:solidFill>
                  <a:srgbClr val="FFFFFF"/>
                </a:solidFill>
              </a:rPr>
              <a:t>Vi vet att de ord som är </a:t>
            </a:r>
            <a:r>
              <a:rPr lang="sv-SE" i="1" dirty="0">
                <a:solidFill>
                  <a:srgbClr val="FFFFFF"/>
                </a:solidFill>
              </a:rPr>
              <a:t>mabniyyah</a:t>
            </a:r>
            <a:r>
              <a:rPr lang="sv-SE" dirty="0">
                <a:solidFill>
                  <a:srgbClr val="FFFFFF"/>
                </a:solidFill>
              </a:rPr>
              <a:t> aldrig får ändras. Detta är grundprincipen, och det finns ett undantag: Då två </a:t>
            </a:r>
            <a:r>
              <a:rPr lang="sv-SE" i="1" dirty="0">
                <a:solidFill>
                  <a:srgbClr val="FFFFFF"/>
                </a:solidFill>
              </a:rPr>
              <a:t>sukuun</a:t>
            </a:r>
            <a:r>
              <a:rPr lang="sv-SE" dirty="0">
                <a:solidFill>
                  <a:srgbClr val="FFFFFF"/>
                </a:solidFill>
              </a:rPr>
              <a:t> kolliderar. </a:t>
            </a:r>
            <a:r>
              <a:rPr lang="sv-SE" u="sng" dirty="0">
                <a:solidFill>
                  <a:srgbClr val="FFFFFF"/>
                </a:solidFill>
              </a:rPr>
              <a:t>Principen </a:t>
            </a:r>
            <a:r>
              <a:rPr lang="ar-SA" u="sng" dirty="0">
                <a:solidFill>
                  <a:srgbClr val="FFFFFF"/>
                </a:solidFill>
              </a:rPr>
              <a:t>الْتِقاء الساكِنَيْنِ</a:t>
            </a:r>
            <a:r>
              <a:rPr lang="sv-SE" u="sng" dirty="0">
                <a:solidFill>
                  <a:srgbClr val="FFFFFF"/>
                </a:solidFill>
              </a:rPr>
              <a:t> får i detta fall företräde framför principen </a:t>
            </a:r>
            <a:r>
              <a:rPr lang="ar-SA" u="sng" dirty="0">
                <a:solidFill>
                  <a:srgbClr val="FFFFFF"/>
                </a:solidFill>
              </a:rPr>
              <a:t>البِناء</a:t>
            </a:r>
            <a:r>
              <a:rPr lang="sv-SE" u="sng" dirty="0">
                <a:solidFill>
                  <a:srgbClr val="FFFFFF"/>
                </a:solidFill>
              </a:rPr>
              <a:t> (fastheten)</a:t>
            </a:r>
            <a:r>
              <a:rPr lang="sv-SE" dirty="0">
                <a:solidFill>
                  <a:srgbClr val="FFFFFF"/>
                </a:solidFill>
              </a:rPr>
              <a:t>.</a:t>
            </a:r>
            <a:endParaRPr lang="ar-SA" dirty="0">
              <a:solidFill>
                <a:srgbClr val="FFFFFF"/>
              </a:solidFill>
            </a:endParaRPr>
          </a:p>
          <a:p>
            <a:pPr marL="0" indent="0">
              <a:buNone/>
            </a:pPr>
            <a:endParaRPr lang="sv-SE" dirty="0">
              <a:solidFill>
                <a:srgbClr val="FFFFFF"/>
              </a:solidFill>
            </a:endParaRPr>
          </a:p>
          <a:p>
            <a:pPr marL="0" indent="0">
              <a:buNone/>
            </a:pPr>
            <a:r>
              <a:rPr lang="sv-SE" u="sng" dirty="0">
                <a:solidFill>
                  <a:srgbClr val="FFFFFF"/>
                </a:solidFill>
              </a:rPr>
              <a:t>Betoning</a:t>
            </a:r>
            <a:endParaRPr lang="ar-SA" u="sng" dirty="0">
              <a:solidFill>
                <a:srgbClr val="FFFFFF"/>
              </a:solidFill>
            </a:endParaRPr>
          </a:p>
          <a:p>
            <a:pPr marL="0" indent="0">
              <a:buNone/>
            </a:pPr>
            <a:r>
              <a:rPr lang="ar-SA" dirty="0">
                <a:solidFill>
                  <a:srgbClr val="FFFFFF"/>
                </a:solidFill>
              </a:rPr>
              <a:t>هذا كتابك </a:t>
            </a:r>
            <a:r>
              <a:rPr lang="ar-SA" dirty="0"/>
              <a:t>أنت</a:t>
            </a:r>
            <a:r>
              <a:rPr lang="ar-SA" dirty="0">
                <a:solidFill>
                  <a:srgbClr val="FFFFFF"/>
                </a:solidFill>
              </a:rPr>
              <a:t>.</a:t>
            </a:r>
            <a:r>
              <a:rPr lang="sv-SE" dirty="0">
                <a:solidFill>
                  <a:schemeClr val="bg1"/>
                </a:solidFill>
              </a:rPr>
              <a:t> </a:t>
            </a:r>
            <a:r>
              <a:rPr lang="sv-SE" dirty="0">
                <a:solidFill>
                  <a:srgbClr val="FFFFFF"/>
                </a:solidFill>
              </a:rPr>
              <a:t>– Detta är DIN bok. </a:t>
            </a:r>
            <a:endParaRPr lang="ar-SA" dirty="0">
              <a:solidFill>
                <a:srgbClr val="FFFFFF"/>
              </a:solidFill>
            </a:endParaRPr>
          </a:p>
          <a:p>
            <a:pPr marL="0" indent="0">
              <a:buNone/>
            </a:pPr>
            <a:r>
              <a:rPr lang="ar-SA" dirty="0">
                <a:solidFill>
                  <a:srgbClr val="FFFFFF"/>
                </a:solidFill>
              </a:rPr>
              <a:t>تلك سيارتها </a:t>
            </a:r>
            <a:r>
              <a:rPr lang="ar-SA" dirty="0"/>
              <a:t>هي</a:t>
            </a:r>
            <a:r>
              <a:rPr lang="ar-SA" dirty="0">
                <a:solidFill>
                  <a:schemeClr val="tx1"/>
                </a:solidFill>
              </a:rPr>
              <a:t>.</a:t>
            </a:r>
            <a:r>
              <a:rPr lang="sv-SE" dirty="0">
                <a:solidFill>
                  <a:srgbClr val="FFFFFF"/>
                </a:solidFill>
              </a:rPr>
              <a:t> – Det där är HENNES bil.</a:t>
            </a:r>
          </a:p>
        </p:txBody>
      </p:sp>
      <p:sp>
        <p:nvSpPr>
          <p:cNvPr id="4" name="Platshållare för bildnummer 3">
            <a:extLst>
              <a:ext uri="{FF2B5EF4-FFF2-40B4-BE49-F238E27FC236}">
                <a16:creationId xmlns:a16="http://schemas.microsoft.com/office/drawing/2014/main" id="{B1E45CD1-FEDC-4D36-8851-948FF0A4ECBD}"/>
              </a:ext>
            </a:extLst>
          </p:cNvPr>
          <p:cNvSpPr>
            <a:spLocks noGrp="1"/>
          </p:cNvSpPr>
          <p:nvPr>
            <p:ph type="sldNum" sz="quarter" idx="12"/>
          </p:nvPr>
        </p:nvSpPr>
        <p:spPr/>
        <p:txBody>
          <a:bodyPr/>
          <a:lstStyle/>
          <a:p>
            <a:fld id="{177D6179-9D4F-9247-ABDE-D082469CF89C}" type="slidenum">
              <a:rPr lang="sv-SE" smtClean="0"/>
              <a:t>80</a:t>
            </a:fld>
            <a:endParaRPr lang="sv-SE"/>
          </a:p>
        </p:txBody>
      </p:sp>
      <p:sp>
        <p:nvSpPr>
          <p:cNvPr id="5" name="Rektangel 4">
            <a:extLst>
              <a:ext uri="{FF2B5EF4-FFF2-40B4-BE49-F238E27FC236}">
                <a16:creationId xmlns:a16="http://schemas.microsoft.com/office/drawing/2014/main" id="{0B63261F-8EE8-41EA-842F-E07B90124319}"/>
              </a:ext>
            </a:extLst>
          </p:cNvPr>
          <p:cNvSpPr/>
          <p:nvPr/>
        </p:nvSpPr>
        <p:spPr>
          <a:xfrm>
            <a:off x="5694480" y="2977896"/>
            <a:ext cx="1073888" cy="489098"/>
          </a:xfrm>
          <a:prstGeom prst="rect">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i="1" dirty="0"/>
              <a:t>Mabni</a:t>
            </a:r>
          </a:p>
        </p:txBody>
      </p:sp>
      <p:cxnSp>
        <p:nvCxnSpPr>
          <p:cNvPr id="7" name="Rak pilkoppling 6">
            <a:extLst>
              <a:ext uri="{FF2B5EF4-FFF2-40B4-BE49-F238E27FC236}">
                <a16:creationId xmlns:a16="http://schemas.microsoft.com/office/drawing/2014/main" id="{C04DC07E-BA73-47A4-B4C4-361AA890A3DB}"/>
              </a:ext>
            </a:extLst>
          </p:cNvPr>
          <p:cNvCxnSpPr>
            <a:cxnSpLocks/>
          </p:cNvCxnSpPr>
          <p:nvPr/>
        </p:nvCxnSpPr>
        <p:spPr>
          <a:xfrm>
            <a:off x="6231424" y="2556022"/>
            <a:ext cx="0" cy="2633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5693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1E6022-040D-4229-91D5-B1FEB732CDA3}"/>
              </a:ext>
            </a:extLst>
          </p:cNvPr>
          <p:cNvSpPr>
            <a:spLocks noGrp="1"/>
          </p:cNvSpPr>
          <p:nvPr>
            <p:ph type="title"/>
          </p:nvPr>
        </p:nvSpPr>
        <p:spPr/>
        <p:txBody>
          <a:bodyPr/>
          <a:lstStyle/>
          <a:p>
            <a:r>
              <a:rPr lang="ar-SA" dirty="0"/>
              <a:t>حرف جر + ضمير متصل</a:t>
            </a:r>
            <a:endParaRPr lang="sv-SE" dirty="0"/>
          </a:p>
        </p:txBody>
      </p:sp>
      <p:sp>
        <p:nvSpPr>
          <p:cNvPr id="3" name="Platshållare för innehåll 2">
            <a:extLst>
              <a:ext uri="{FF2B5EF4-FFF2-40B4-BE49-F238E27FC236}">
                <a16:creationId xmlns:a16="http://schemas.microsoft.com/office/drawing/2014/main" id="{DB3D323F-E421-4446-B26A-6C851DB40712}"/>
              </a:ext>
            </a:extLst>
          </p:cNvPr>
          <p:cNvSpPr>
            <a:spLocks noGrp="1"/>
          </p:cNvSpPr>
          <p:nvPr>
            <p:ph idx="1"/>
          </p:nvPr>
        </p:nvSpPr>
        <p:spPr>
          <a:xfrm>
            <a:off x="223520" y="2184400"/>
            <a:ext cx="11660085" cy="4460240"/>
          </a:xfrm>
        </p:spPr>
        <p:txBody>
          <a:bodyPr/>
          <a:lstStyle/>
          <a:p>
            <a:pPr marL="0" indent="0">
              <a:buNone/>
            </a:pPr>
            <a:r>
              <a:rPr lang="sv-SE" dirty="0">
                <a:solidFill>
                  <a:schemeClr val="tx1"/>
                </a:solidFill>
              </a:rPr>
              <a:t>Prepositionerna (</a:t>
            </a:r>
            <a:r>
              <a:rPr lang="ar-SA" dirty="0">
                <a:solidFill>
                  <a:schemeClr val="tx1"/>
                </a:solidFill>
              </a:rPr>
              <a:t>حروف الجر</a:t>
            </a:r>
            <a:r>
              <a:rPr lang="sv-SE" dirty="0">
                <a:solidFill>
                  <a:schemeClr val="tx1"/>
                </a:solidFill>
              </a:rPr>
              <a:t>) kan också kopplas till pronomen.</a:t>
            </a:r>
          </a:p>
          <a:p>
            <a:pPr>
              <a:buFont typeface="Wingdings" panose="05000000000000000000" pitchFamily="2" charset="2"/>
              <a:buChar char="Ø"/>
            </a:pPr>
            <a:r>
              <a:rPr lang="ar-SA" dirty="0">
                <a:solidFill>
                  <a:schemeClr val="tx1"/>
                </a:solidFill>
              </a:rPr>
              <a:t>من في هذا </a:t>
            </a:r>
            <a:r>
              <a:rPr lang="ar-SA" dirty="0">
                <a:solidFill>
                  <a:srgbClr val="0070C0"/>
                </a:solidFill>
              </a:rPr>
              <a:t>البيتِ</a:t>
            </a:r>
            <a:r>
              <a:rPr lang="ar-SA" dirty="0">
                <a:solidFill>
                  <a:schemeClr val="tx1"/>
                </a:solidFill>
              </a:rPr>
              <a:t>؟ في</a:t>
            </a:r>
            <a:r>
              <a:rPr lang="ar-SA" dirty="0">
                <a:solidFill>
                  <a:srgbClr val="0070C0"/>
                </a:solidFill>
              </a:rPr>
              <a:t>هِ</a:t>
            </a:r>
            <a:r>
              <a:rPr lang="ar-SA" dirty="0">
                <a:solidFill>
                  <a:schemeClr val="tx1"/>
                </a:solidFill>
              </a:rPr>
              <a:t> المدرس</a:t>
            </a:r>
            <a:r>
              <a:rPr lang="sv-SE" dirty="0">
                <a:solidFill>
                  <a:schemeClr val="tx1"/>
                </a:solidFill>
              </a:rPr>
              <a:t> – Vem är i det här huset? Läraren är i det.</a:t>
            </a:r>
            <a:endParaRPr lang="ar-SA" dirty="0">
              <a:solidFill>
                <a:schemeClr val="tx1"/>
              </a:solidFill>
            </a:endParaRPr>
          </a:p>
          <a:p>
            <a:pPr>
              <a:buFont typeface="Wingdings" panose="05000000000000000000" pitchFamily="2" charset="2"/>
              <a:buChar char="Ø"/>
            </a:pPr>
            <a:r>
              <a:rPr lang="ar-SA" dirty="0">
                <a:solidFill>
                  <a:schemeClr val="tx1"/>
                </a:solidFill>
              </a:rPr>
              <a:t>في </a:t>
            </a:r>
            <a:r>
              <a:rPr lang="ar-SA" dirty="0">
                <a:solidFill>
                  <a:srgbClr val="7030A0"/>
                </a:solidFill>
              </a:rPr>
              <a:t>السيارةِ</a:t>
            </a:r>
            <a:r>
              <a:rPr lang="ar-SA" dirty="0">
                <a:solidFill>
                  <a:schemeClr val="tx1"/>
                </a:solidFill>
              </a:rPr>
              <a:t>, وفي</a:t>
            </a:r>
            <a:r>
              <a:rPr lang="ar-SA" dirty="0">
                <a:solidFill>
                  <a:srgbClr val="7030A0"/>
                </a:solidFill>
              </a:rPr>
              <a:t>ها</a:t>
            </a:r>
            <a:r>
              <a:rPr lang="ar-SA" dirty="0">
                <a:solidFill>
                  <a:schemeClr val="tx1"/>
                </a:solidFill>
              </a:rPr>
              <a:t> الطالبُ أيضًا</a:t>
            </a:r>
            <a:r>
              <a:rPr lang="sv-SE" dirty="0">
                <a:solidFill>
                  <a:schemeClr val="tx1"/>
                </a:solidFill>
              </a:rPr>
              <a:t> </a:t>
            </a:r>
            <a:r>
              <a:rPr lang="ar-SA" dirty="0">
                <a:solidFill>
                  <a:schemeClr val="tx1"/>
                </a:solidFill>
              </a:rPr>
              <a:t>المدير</a:t>
            </a:r>
            <a:r>
              <a:rPr lang="sv-SE" dirty="0">
                <a:solidFill>
                  <a:schemeClr val="tx1"/>
                </a:solidFill>
              </a:rPr>
              <a:t> – Rektorn är i bilen, och i den finns eleven också.</a:t>
            </a:r>
          </a:p>
          <a:p>
            <a:pPr>
              <a:buFont typeface="Wingdings" panose="05000000000000000000" pitchFamily="2" charset="2"/>
              <a:buChar char="Ø"/>
            </a:pPr>
            <a:endParaRPr lang="sv-SE" dirty="0">
              <a:solidFill>
                <a:schemeClr val="tx1"/>
              </a:solidFill>
            </a:endParaRPr>
          </a:p>
          <a:p>
            <a:pPr marL="0" indent="0">
              <a:buNone/>
            </a:pPr>
            <a:r>
              <a:rPr lang="sv-SE" dirty="0">
                <a:solidFill>
                  <a:schemeClr val="tx1"/>
                </a:solidFill>
              </a:rPr>
              <a:t>På samma sätt kan andra prepositioner, som</a:t>
            </a:r>
            <a:r>
              <a:rPr lang="ar-SA" dirty="0">
                <a:solidFill>
                  <a:schemeClr val="tx1"/>
                </a:solidFill>
              </a:rPr>
              <a:t> مِنْ ,على, إلى </a:t>
            </a:r>
            <a:r>
              <a:rPr lang="sv-SE" dirty="0">
                <a:solidFill>
                  <a:schemeClr val="tx1"/>
                </a:solidFill>
              </a:rPr>
              <a:t>även kopplas till pronomen.</a:t>
            </a:r>
            <a:endParaRPr lang="ar-SA" dirty="0">
              <a:solidFill>
                <a:schemeClr val="tx1"/>
              </a:solidFill>
            </a:endParaRPr>
          </a:p>
          <a:p>
            <a:pPr>
              <a:buFont typeface="Wingdings" panose="05000000000000000000" pitchFamily="2" charset="2"/>
              <a:buChar char="Ø"/>
            </a:pPr>
            <a:endParaRPr lang="ar-SA" dirty="0">
              <a:solidFill>
                <a:srgbClr val="FFFFFF"/>
              </a:solidFill>
            </a:endParaRPr>
          </a:p>
          <a:p>
            <a:pPr marL="0" indent="0">
              <a:buNone/>
            </a:pPr>
            <a:r>
              <a:rPr lang="sv-SE" dirty="0"/>
              <a:t> </a:t>
            </a:r>
            <a:endParaRPr lang="ar-SA" dirty="0">
              <a:solidFill>
                <a:srgbClr val="FFFFFF"/>
              </a:solidFill>
            </a:endParaRPr>
          </a:p>
          <a:p>
            <a:pPr>
              <a:buFont typeface="Wingdings" panose="05000000000000000000" pitchFamily="2" charset="2"/>
              <a:buChar char="Ø"/>
            </a:pPr>
            <a:endParaRPr lang="sv-SE" dirty="0">
              <a:solidFill>
                <a:srgbClr val="FFFFFF"/>
              </a:solidFill>
            </a:endParaRPr>
          </a:p>
          <a:p>
            <a:endParaRPr lang="sv-SE" dirty="0"/>
          </a:p>
        </p:txBody>
      </p:sp>
      <p:sp>
        <p:nvSpPr>
          <p:cNvPr id="4" name="Platshållare för bildnummer 3">
            <a:extLst>
              <a:ext uri="{FF2B5EF4-FFF2-40B4-BE49-F238E27FC236}">
                <a16:creationId xmlns:a16="http://schemas.microsoft.com/office/drawing/2014/main" id="{F2159EE6-FCFB-4B4A-8534-339E61DDDDA9}"/>
              </a:ext>
            </a:extLst>
          </p:cNvPr>
          <p:cNvSpPr>
            <a:spLocks noGrp="1"/>
          </p:cNvSpPr>
          <p:nvPr>
            <p:ph type="sldNum" sz="quarter" idx="12"/>
          </p:nvPr>
        </p:nvSpPr>
        <p:spPr/>
        <p:txBody>
          <a:bodyPr/>
          <a:lstStyle/>
          <a:p>
            <a:fld id="{177D6179-9D4F-9247-ABDE-D082469CF89C}" type="slidenum">
              <a:rPr lang="sv-SE" smtClean="0"/>
              <a:t>81</a:t>
            </a:fld>
            <a:endParaRPr lang="sv-SE"/>
          </a:p>
        </p:txBody>
      </p:sp>
    </p:spTree>
    <p:extLst>
      <p:ext uri="{BB962C8B-B14F-4D97-AF65-F5344CB8AC3E}">
        <p14:creationId xmlns:p14="http://schemas.microsoft.com/office/powerpoint/2010/main" val="38544528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3C68A73-2CC7-4302-A8A0-A914AB5704AE}"/>
              </a:ext>
            </a:extLst>
          </p:cNvPr>
          <p:cNvSpPr>
            <a:spLocks noGrp="1"/>
          </p:cNvSpPr>
          <p:nvPr>
            <p:ph type="ctrTitle"/>
          </p:nvPr>
        </p:nvSpPr>
        <p:spPr/>
        <p:txBody>
          <a:bodyPr/>
          <a:lstStyle/>
          <a:p>
            <a:r>
              <a:rPr lang="sv-SE" dirty="0"/>
              <a:t>Lektion 12</a:t>
            </a:r>
          </a:p>
        </p:txBody>
      </p:sp>
      <p:sp>
        <p:nvSpPr>
          <p:cNvPr id="6" name="Underrubrik 5">
            <a:extLst>
              <a:ext uri="{FF2B5EF4-FFF2-40B4-BE49-F238E27FC236}">
                <a16:creationId xmlns:a16="http://schemas.microsoft.com/office/drawing/2014/main" id="{D8ACC652-FCCC-4E92-9FB4-4646090506E5}"/>
              </a:ext>
            </a:extLst>
          </p:cNvPr>
          <p:cNvSpPr>
            <a:spLocks noGrp="1"/>
          </p:cNvSpPr>
          <p:nvPr>
            <p:ph type="subTitle" idx="1"/>
          </p:nvPr>
        </p:nvSpPr>
        <p:spPr/>
        <p:txBody>
          <a:bodyPr/>
          <a:lstStyle/>
          <a:p>
            <a:r>
              <a:rPr lang="sv-SE" dirty="0"/>
              <a:t>Repetition</a:t>
            </a:r>
          </a:p>
        </p:txBody>
      </p:sp>
      <p:sp>
        <p:nvSpPr>
          <p:cNvPr id="4" name="Platshållare för bildnummer 3">
            <a:extLst>
              <a:ext uri="{FF2B5EF4-FFF2-40B4-BE49-F238E27FC236}">
                <a16:creationId xmlns:a16="http://schemas.microsoft.com/office/drawing/2014/main" id="{9C52CDC6-7E13-48AD-9755-1F5B0E58A103}"/>
              </a:ext>
            </a:extLst>
          </p:cNvPr>
          <p:cNvSpPr>
            <a:spLocks noGrp="1"/>
          </p:cNvSpPr>
          <p:nvPr>
            <p:ph type="sldNum" sz="quarter" idx="12"/>
          </p:nvPr>
        </p:nvSpPr>
        <p:spPr/>
        <p:txBody>
          <a:bodyPr/>
          <a:lstStyle/>
          <a:p>
            <a:fld id="{177D6179-9D4F-9247-ABDE-D082469CF89C}" type="slidenum">
              <a:rPr lang="sv-SE" smtClean="0"/>
              <a:t>82</a:t>
            </a:fld>
            <a:endParaRPr lang="sv-SE"/>
          </a:p>
        </p:txBody>
      </p:sp>
    </p:spTree>
    <p:extLst>
      <p:ext uri="{BB962C8B-B14F-4D97-AF65-F5344CB8AC3E}">
        <p14:creationId xmlns:p14="http://schemas.microsoft.com/office/powerpoint/2010/main" val="1465326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C3E59C-7DC3-4A25-B103-D3E81039A3E2}"/>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BA7508FB-322C-4A6C-8E1E-1AF4EF59AEEE}"/>
              </a:ext>
            </a:extLst>
          </p:cNvPr>
          <p:cNvSpPr>
            <a:spLocks noGrp="1"/>
          </p:cNvSpPr>
          <p:nvPr>
            <p:ph idx="1"/>
          </p:nvPr>
        </p:nvSpPr>
        <p:spPr/>
        <p:txBody>
          <a:bodyPr/>
          <a:lstStyle/>
          <a:p>
            <a:pPr marL="0" indent="0">
              <a:buNone/>
            </a:pPr>
            <a:r>
              <a:rPr lang="sv-SE" dirty="0">
                <a:solidFill>
                  <a:srgbClr val="FFFFFF"/>
                </a:solidFill>
              </a:rPr>
              <a:t>Informationen som finns i denna lektion är saker vi redan tagit. Därmed är detta ett utmärkt tillfälle för eleven att repetera tidigare regler, ord, och principer.</a:t>
            </a:r>
            <a:endParaRPr lang="ar-SA" dirty="0">
              <a:solidFill>
                <a:srgbClr val="FFFFFF"/>
              </a:solidFill>
            </a:endParaRPr>
          </a:p>
          <a:p>
            <a:endParaRPr lang="ar-SA" dirty="0">
              <a:solidFill>
                <a:srgbClr val="FFFFFF"/>
              </a:solidFill>
            </a:endParaRPr>
          </a:p>
          <a:p>
            <a:pPr marL="0" indent="0">
              <a:buNone/>
            </a:pPr>
            <a:r>
              <a:rPr lang="sv-SE" dirty="0">
                <a:solidFill>
                  <a:schemeClr val="tx1"/>
                </a:solidFill>
              </a:rPr>
              <a:t>Mer än halva boken är avklarad. Nu kommer vi börja att använda mindre </a:t>
            </a:r>
            <a:r>
              <a:rPr lang="sv-SE" i="1" dirty="0">
                <a:solidFill>
                  <a:schemeClr val="tx1"/>
                </a:solidFill>
              </a:rPr>
              <a:t>tashkil (vokaler)</a:t>
            </a:r>
            <a:r>
              <a:rPr lang="sv-SE" dirty="0">
                <a:solidFill>
                  <a:schemeClr val="tx1"/>
                </a:solidFill>
              </a:rPr>
              <a:t> för att vänja eleven till att kunna läsa utan vokalerna till hjälp. I början kan det bli lite klurigt, men med tiden flyter det på </a:t>
            </a:r>
            <a:r>
              <a:rPr lang="ar-SA" dirty="0">
                <a:solidFill>
                  <a:schemeClr val="tx1"/>
                </a:solidFill>
              </a:rPr>
              <a:t>إنْ شاءَ اللهُ</a:t>
            </a:r>
            <a:r>
              <a:rPr lang="sv-SE" dirty="0">
                <a:solidFill>
                  <a:schemeClr val="tx1"/>
                </a:solidFill>
              </a:rPr>
              <a:t>.</a:t>
            </a:r>
          </a:p>
        </p:txBody>
      </p:sp>
      <p:sp>
        <p:nvSpPr>
          <p:cNvPr id="4" name="Platshållare för bildnummer 3">
            <a:extLst>
              <a:ext uri="{FF2B5EF4-FFF2-40B4-BE49-F238E27FC236}">
                <a16:creationId xmlns:a16="http://schemas.microsoft.com/office/drawing/2014/main" id="{349E31DC-0AC2-4D09-B20D-8B57DDF2580A}"/>
              </a:ext>
            </a:extLst>
          </p:cNvPr>
          <p:cNvSpPr>
            <a:spLocks noGrp="1"/>
          </p:cNvSpPr>
          <p:nvPr>
            <p:ph type="sldNum" sz="quarter" idx="12"/>
          </p:nvPr>
        </p:nvSpPr>
        <p:spPr/>
        <p:txBody>
          <a:bodyPr/>
          <a:lstStyle/>
          <a:p>
            <a:fld id="{177D6179-9D4F-9247-ABDE-D082469CF89C}" type="slidenum">
              <a:rPr lang="sv-SE" smtClean="0"/>
              <a:t>83</a:t>
            </a:fld>
            <a:endParaRPr lang="sv-SE"/>
          </a:p>
        </p:txBody>
      </p:sp>
    </p:spTree>
    <p:extLst>
      <p:ext uri="{BB962C8B-B14F-4D97-AF65-F5344CB8AC3E}">
        <p14:creationId xmlns:p14="http://schemas.microsoft.com/office/powerpoint/2010/main" val="23200497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F8BE885-2AD0-433D-B8B1-C40A47C97F50}"/>
              </a:ext>
            </a:extLst>
          </p:cNvPr>
          <p:cNvSpPr>
            <a:spLocks noGrp="1"/>
          </p:cNvSpPr>
          <p:nvPr>
            <p:ph type="ctrTitle"/>
          </p:nvPr>
        </p:nvSpPr>
        <p:spPr/>
        <p:txBody>
          <a:bodyPr/>
          <a:lstStyle/>
          <a:p>
            <a:r>
              <a:rPr lang="sv-SE" dirty="0"/>
              <a:t>Lektion 13</a:t>
            </a:r>
          </a:p>
        </p:txBody>
      </p:sp>
      <p:sp>
        <p:nvSpPr>
          <p:cNvPr id="6" name="Underrubrik 5">
            <a:extLst>
              <a:ext uri="{FF2B5EF4-FFF2-40B4-BE49-F238E27FC236}">
                <a16:creationId xmlns:a16="http://schemas.microsoft.com/office/drawing/2014/main" id="{3E9FFDBE-2D39-4DC1-A2BB-B89D4E00D8D5}"/>
              </a:ext>
            </a:extLst>
          </p:cNvPr>
          <p:cNvSpPr>
            <a:spLocks noGrp="1"/>
          </p:cNvSpPr>
          <p:nvPr>
            <p:ph type="subTitle" idx="1"/>
          </p:nvPr>
        </p:nvSpPr>
        <p:spPr/>
        <p:txBody>
          <a:bodyPr/>
          <a:lstStyle/>
          <a:p>
            <a:r>
              <a:rPr lang="ar-SA" sz="2400" dirty="0"/>
              <a:t> </a:t>
            </a:r>
            <a:r>
              <a:rPr lang="ar-SA" sz="2800" dirty="0"/>
              <a:t>الجَمْعُ</a:t>
            </a:r>
            <a:endParaRPr lang="sv-SE" sz="2800" dirty="0"/>
          </a:p>
          <a:p>
            <a:r>
              <a:rPr lang="sv-SE" sz="2400" dirty="0"/>
              <a:t> </a:t>
            </a:r>
            <a:r>
              <a:rPr lang="ar-SA" sz="2400" dirty="0"/>
              <a:t> </a:t>
            </a:r>
            <a:r>
              <a:rPr lang="sv-SE" sz="2400" dirty="0"/>
              <a:t>Plural</a:t>
            </a:r>
            <a:endParaRPr lang="sv-SE" dirty="0"/>
          </a:p>
        </p:txBody>
      </p:sp>
      <p:sp>
        <p:nvSpPr>
          <p:cNvPr id="4" name="Platshållare för bildnummer 3">
            <a:extLst>
              <a:ext uri="{FF2B5EF4-FFF2-40B4-BE49-F238E27FC236}">
                <a16:creationId xmlns:a16="http://schemas.microsoft.com/office/drawing/2014/main" id="{D32E84AE-7280-46A6-809E-3D1B787C2EE0}"/>
              </a:ext>
            </a:extLst>
          </p:cNvPr>
          <p:cNvSpPr>
            <a:spLocks noGrp="1"/>
          </p:cNvSpPr>
          <p:nvPr>
            <p:ph type="sldNum" sz="quarter" idx="12"/>
          </p:nvPr>
        </p:nvSpPr>
        <p:spPr/>
        <p:txBody>
          <a:bodyPr/>
          <a:lstStyle/>
          <a:p>
            <a:fld id="{177D6179-9D4F-9247-ABDE-D082469CF89C}" type="slidenum">
              <a:rPr lang="sv-SE" smtClean="0"/>
              <a:t>84</a:t>
            </a:fld>
            <a:endParaRPr lang="sv-SE"/>
          </a:p>
        </p:txBody>
      </p:sp>
    </p:spTree>
    <p:extLst>
      <p:ext uri="{BB962C8B-B14F-4D97-AF65-F5344CB8AC3E}">
        <p14:creationId xmlns:p14="http://schemas.microsoft.com/office/powerpoint/2010/main" val="1434519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D95A68-4ABA-4EE9-A67F-B7FF9597E15E}"/>
              </a:ext>
            </a:extLst>
          </p:cNvPr>
          <p:cNvSpPr>
            <a:spLocks noGrp="1"/>
          </p:cNvSpPr>
          <p:nvPr>
            <p:ph type="title"/>
          </p:nvPr>
        </p:nvSpPr>
        <p:spPr/>
        <p:txBody>
          <a:bodyPr/>
          <a:lstStyle/>
          <a:p>
            <a:r>
              <a:rPr lang="sv-SE" dirty="0"/>
              <a:t>Vad kommer vi lära oss här?</a:t>
            </a:r>
          </a:p>
        </p:txBody>
      </p:sp>
      <p:sp>
        <p:nvSpPr>
          <p:cNvPr id="3" name="Platshållare för innehåll 2">
            <a:extLst>
              <a:ext uri="{FF2B5EF4-FFF2-40B4-BE49-F238E27FC236}">
                <a16:creationId xmlns:a16="http://schemas.microsoft.com/office/drawing/2014/main" id="{1C30030E-DB8B-4C6A-90B8-C529B14AF0C8}"/>
              </a:ext>
            </a:extLst>
          </p:cNvPr>
          <p:cNvSpPr>
            <a:spLocks noGrp="1"/>
          </p:cNvSpPr>
          <p:nvPr>
            <p:ph idx="1"/>
          </p:nvPr>
        </p:nvSpPr>
        <p:spPr>
          <a:xfrm>
            <a:off x="308394" y="2121424"/>
            <a:ext cx="11575212" cy="4050775"/>
          </a:xfrm>
        </p:spPr>
        <p:txBody>
          <a:bodyPr/>
          <a:lstStyle/>
          <a:p>
            <a:pPr marL="0" indent="0">
              <a:buNone/>
            </a:pPr>
            <a:r>
              <a:rPr lang="sv-SE" dirty="0">
                <a:solidFill>
                  <a:srgbClr val="FFFFFF"/>
                </a:solidFill>
              </a:rPr>
              <a:t>I </a:t>
            </a:r>
            <a:r>
              <a:rPr lang="sv-SE" dirty="0">
                <a:solidFill>
                  <a:schemeClr val="tx1"/>
                </a:solidFill>
              </a:rPr>
              <a:t>denna och kommande lektioner kommer vi kika lite närmare på hur plural används i det arabiska språket. För att pluralisera ett ord på engelska lägger man oftast till ett ”s” på slutet.</a:t>
            </a:r>
          </a:p>
          <a:p>
            <a:pPr marL="0" indent="0">
              <a:buNone/>
            </a:pPr>
            <a:r>
              <a:rPr lang="sv-SE" dirty="0">
                <a:solidFill>
                  <a:schemeClr val="tx1"/>
                </a:solidFill>
              </a:rPr>
              <a:t>På svenska brukar man lägga till ”-ar” eller ”-or”, eller ”-er” på slutet. På arabiska finns liknande regler, men plural på arabiska är mycket mer omfattande än så. Allt pluraliseras: substantiv, adjektiv, tal, pronomen, verb..</a:t>
            </a:r>
          </a:p>
          <a:p>
            <a:pPr marL="0" indent="0">
              <a:buNone/>
            </a:pPr>
            <a:endParaRPr lang="sv-SE" dirty="0">
              <a:solidFill>
                <a:schemeClr val="tx1"/>
              </a:solidFill>
            </a:endParaRPr>
          </a:p>
          <a:p>
            <a:pPr marL="0" indent="0">
              <a:buNone/>
            </a:pPr>
            <a:r>
              <a:rPr lang="sv-SE" dirty="0">
                <a:solidFill>
                  <a:schemeClr val="tx1"/>
                </a:solidFill>
              </a:rPr>
              <a:t>&gt; På vilket sätt? Låt oss sätta igång!</a:t>
            </a:r>
          </a:p>
        </p:txBody>
      </p:sp>
      <p:sp>
        <p:nvSpPr>
          <p:cNvPr id="4" name="Platshållare för bildnummer 3">
            <a:extLst>
              <a:ext uri="{FF2B5EF4-FFF2-40B4-BE49-F238E27FC236}">
                <a16:creationId xmlns:a16="http://schemas.microsoft.com/office/drawing/2014/main" id="{0831B7EB-2FB4-4CB0-8475-047A83BF8E04}"/>
              </a:ext>
            </a:extLst>
          </p:cNvPr>
          <p:cNvSpPr>
            <a:spLocks noGrp="1"/>
          </p:cNvSpPr>
          <p:nvPr>
            <p:ph type="sldNum" sz="quarter" idx="12"/>
          </p:nvPr>
        </p:nvSpPr>
        <p:spPr/>
        <p:txBody>
          <a:bodyPr/>
          <a:lstStyle/>
          <a:p>
            <a:fld id="{177D6179-9D4F-9247-ABDE-D082469CF89C}" type="slidenum">
              <a:rPr lang="sv-SE" smtClean="0"/>
              <a:t>85</a:t>
            </a:fld>
            <a:endParaRPr lang="sv-SE"/>
          </a:p>
        </p:txBody>
      </p:sp>
      <p:pic>
        <p:nvPicPr>
          <p:cNvPr id="6" name="Bild 5" descr="Stapeldiagram med uppåtgående trend">
            <a:extLst>
              <a:ext uri="{FF2B5EF4-FFF2-40B4-BE49-F238E27FC236}">
                <a16:creationId xmlns:a16="http://schemas.microsoft.com/office/drawing/2014/main" id="{20F8D48F-9DDF-4703-A020-E066674A88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6781" y="5762625"/>
            <a:ext cx="914400" cy="914400"/>
          </a:xfrm>
          <a:prstGeom prst="rect">
            <a:avLst/>
          </a:prstGeom>
        </p:spPr>
      </p:pic>
    </p:spTree>
    <p:extLst>
      <p:ext uri="{BB962C8B-B14F-4D97-AF65-F5344CB8AC3E}">
        <p14:creationId xmlns:p14="http://schemas.microsoft.com/office/powerpoint/2010/main" val="4007406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5B3BE1-7597-40AA-A5CA-A968E1D93FCA}"/>
              </a:ext>
            </a:extLst>
          </p:cNvPr>
          <p:cNvSpPr>
            <a:spLocks noGrp="1"/>
          </p:cNvSpPr>
          <p:nvPr>
            <p:ph type="title"/>
          </p:nvPr>
        </p:nvSpPr>
        <p:spPr/>
        <p:txBody>
          <a:bodyPr/>
          <a:lstStyle/>
          <a:p>
            <a:r>
              <a:rPr lang="sv-SE" dirty="0"/>
              <a:t>5 nya ord</a:t>
            </a:r>
          </a:p>
        </p:txBody>
      </p:sp>
      <p:sp>
        <p:nvSpPr>
          <p:cNvPr id="3" name="Platshållare för innehåll 2">
            <a:extLst>
              <a:ext uri="{FF2B5EF4-FFF2-40B4-BE49-F238E27FC236}">
                <a16:creationId xmlns:a16="http://schemas.microsoft.com/office/drawing/2014/main" id="{EB4307C1-6B0E-4069-8228-9ECDAF6CE901}"/>
              </a:ext>
            </a:extLst>
          </p:cNvPr>
          <p:cNvSpPr>
            <a:spLocks noGrp="1"/>
          </p:cNvSpPr>
          <p:nvPr>
            <p:ph idx="1"/>
          </p:nvPr>
        </p:nvSpPr>
        <p:spPr/>
        <p:txBody>
          <a:bodyPr/>
          <a:lstStyle/>
          <a:p>
            <a:pPr marL="457200" indent="-457200">
              <a:buFont typeface="+mj-lt"/>
              <a:buAutoNum type="arabicPeriod"/>
            </a:pPr>
            <a:r>
              <a:rPr lang="sv-SE" dirty="0">
                <a:solidFill>
                  <a:srgbClr val="FFFFFF"/>
                </a:solidFill>
              </a:rPr>
              <a:t>Höger = </a:t>
            </a:r>
            <a:r>
              <a:rPr lang="ar-SA" dirty="0">
                <a:solidFill>
                  <a:srgbClr val="FFFFFF"/>
                </a:solidFill>
              </a:rPr>
              <a:t>يَمين</a:t>
            </a:r>
            <a:endParaRPr lang="sv-SE" dirty="0">
              <a:solidFill>
                <a:srgbClr val="FFFFFF"/>
              </a:solidFill>
            </a:endParaRPr>
          </a:p>
          <a:p>
            <a:pPr marL="457200" indent="-457200">
              <a:buFont typeface="+mj-lt"/>
              <a:buAutoNum type="arabicPeriod"/>
            </a:pPr>
            <a:r>
              <a:rPr lang="sv-SE" dirty="0">
                <a:solidFill>
                  <a:srgbClr val="FFFFFF"/>
                </a:solidFill>
              </a:rPr>
              <a:t>Vänster =</a:t>
            </a:r>
            <a:r>
              <a:rPr lang="ar-SA" dirty="0"/>
              <a:t>  </a:t>
            </a:r>
            <a:r>
              <a:rPr lang="ar-SA" dirty="0">
                <a:solidFill>
                  <a:schemeClr val="tx1"/>
                </a:solidFill>
              </a:rPr>
              <a:t>يَسار </a:t>
            </a:r>
            <a:endParaRPr lang="sv-SE" dirty="0">
              <a:solidFill>
                <a:schemeClr val="tx1"/>
              </a:solidFill>
            </a:endParaRPr>
          </a:p>
          <a:p>
            <a:pPr marL="457200" indent="-457200">
              <a:buFont typeface="+mj-lt"/>
              <a:buAutoNum type="arabicPeriod"/>
            </a:pPr>
            <a:r>
              <a:rPr lang="sv-SE" dirty="0">
                <a:solidFill>
                  <a:schemeClr val="tx1"/>
                </a:solidFill>
              </a:rPr>
              <a:t>Skog  =</a:t>
            </a:r>
            <a:r>
              <a:rPr lang="ar-SA" dirty="0">
                <a:solidFill>
                  <a:schemeClr val="tx1"/>
                </a:solidFill>
              </a:rPr>
              <a:t> غابَة </a:t>
            </a:r>
            <a:endParaRPr lang="sv-SE" dirty="0">
              <a:solidFill>
                <a:schemeClr val="tx1"/>
              </a:solidFill>
            </a:endParaRPr>
          </a:p>
          <a:p>
            <a:pPr marL="457200" indent="-457200">
              <a:buFont typeface="+mj-lt"/>
              <a:buAutoNum type="arabicPeriod"/>
            </a:pPr>
            <a:r>
              <a:rPr lang="sv-SE" dirty="0">
                <a:solidFill>
                  <a:schemeClr val="tx1"/>
                </a:solidFill>
              </a:rPr>
              <a:t>Trädgård = </a:t>
            </a:r>
            <a:r>
              <a:rPr lang="ar-SA" dirty="0">
                <a:solidFill>
                  <a:schemeClr val="tx1"/>
                </a:solidFill>
              </a:rPr>
              <a:t> حَديقَة</a:t>
            </a:r>
            <a:r>
              <a:rPr lang="sv-SE" dirty="0">
                <a:solidFill>
                  <a:schemeClr val="tx1"/>
                </a:solidFill>
              </a:rPr>
              <a:t> </a:t>
            </a:r>
          </a:p>
          <a:p>
            <a:pPr marL="457200" indent="-457200">
              <a:buFont typeface="+mj-lt"/>
              <a:buAutoNum type="arabicPeriod"/>
            </a:pPr>
            <a:r>
              <a:rPr lang="sv-SE" dirty="0">
                <a:solidFill>
                  <a:srgbClr val="FFFFFF"/>
                </a:solidFill>
              </a:rPr>
              <a:t>Öken = </a:t>
            </a:r>
            <a:r>
              <a:rPr lang="ar-SA" dirty="0">
                <a:solidFill>
                  <a:srgbClr val="FFFFFF"/>
                </a:solidFill>
              </a:rPr>
              <a:t>صَحْراء</a:t>
            </a:r>
            <a:endParaRPr lang="sv-SE" dirty="0">
              <a:solidFill>
                <a:srgbClr val="FFFFFF"/>
              </a:solidFill>
            </a:endParaRPr>
          </a:p>
        </p:txBody>
      </p:sp>
      <p:sp>
        <p:nvSpPr>
          <p:cNvPr id="4" name="Platshållare för bildnummer 3">
            <a:extLst>
              <a:ext uri="{FF2B5EF4-FFF2-40B4-BE49-F238E27FC236}">
                <a16:creationId xmlns:a16="http://schemas.microsoft.com/office/drawing/2014/main" id="{296DFF09-5438-43B4-9791-CAF5FD8A36CC}"/>
              </a:ext>
            </a:extLst>
          </p:cNvPr>
          <p:cNvSpPr>
            <a:spLocks noGrp="1"/>
          </p:cNvSpPr>
          <p:nvPr>
            <p:ph type="sldNum" sz="quarter" idx="12"/>
          </p:nvPr>
        </p:nvSpPr>
        <p:spPr/>
        <p:txBody>
          <a:bodyPr/>
          <a:lstStyle/>
          <a:p>
            <a:fld id="{177D6179-9D4F-9247-ABDE-D082469CF89C}" type="slidenum">
              <a:rPr lang="sv-SE" smtClean="0"/>
              <a:t>86</a:t>
            </a:fld>
            <a:endParaRPr lang="sv-SE"/>
          </a:p>
        </p:txBody>
      </p:sp>
    </p:spTree>
    <p:extLst>
      <p:ext uri="{BB962C8B-B14F-4D97-AF65-F5344CB8AC3E}">
        <p14:creationId xmlns:p14="http://schemas.microsoft.com/office/powerpoint/2010/main" val="37491104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1D34EA-C6A6-4F63-B5C1-87EA0BBEFDB6}"/>
              </a:ext>
            </a:extLst>
          </p:cNvPr>
          <p:cNvSpPr>
            <a:spLocks noGrp="1"/>
          </p:cNvSpPr>
          <p:nvPr>
            <p:ph type="title"/>
          </p:nvPr>
        </p:nvSpPr>
        <p:spPr/>
        <p:txBody>
          <a:bodyPr/>
          <a:lstStyle/>
          <a:p>
            <a:r>
              <a:rPr lang="ar-SA" dirty="0"/>
              <a:t> جمع الأسماء</a:t>
            </a:r>
            <a:r>
              <a:rPr lang="sv-SE" dirty="0"/>
              <a:t>(1)</a:t>
            </a:r>
            <a:br>
              <a:rPr lang="ar-SA" dirty="0"/>
            </a:br>
            <a:r>
              <a:rPr lang="sv-SE" sz="2800" dirty="0"/>
              <a:t>Plural på nomen (i detta fall substantiv)</a:t>
            </a:r>
            <a:endParaRPr lang="sv-SE" dirty="0"/>
          </a:p>
        </p:txBody>
      </p:sp>
      <p:sp>
        <p:nvSpPr>
          <p:cNvPr id="3" name="Platshållare för innehåll 2">
            <a:extLst>
              <a:ext uri="{FF2B5EF4-FFF2-40B4-BE49-F238E27FC236}">
                <a16:creationId xmlns:a16="http://schemas.microsoft.com/office/drawing/2014/main" id="{FBB54F16-C071-4848-B2A5-E886CE12CE71}"/>
              </a:ext>
            </a:extLst>
          </p:cNvPr>
          <p:cNvSpPr>
            <a:spLocks noGrp="1"/>
          </p:cNvSpPr>
          <p:nvPr>
            <p:ph idx="1"/>
          </p:nvPr>
        </p:nvSpPr>
        <p:spPr>
          <a:xfrm>
            <a:off x="111760" y="2052320"/>
            <a:ext cx="11948159" cy="4693919"/>
          </a:xfrm>
        </p:spPr>
        <p:txBody>
          <a:bodyPr>
            <a:normAutofit/>
          </a:bodyPr>
          <a:lstStyle/>
          <a:p>
            <a:pPr marL="0" indent="0">
              <a:buNone/>
            </a:pPr>
            <a:r>
              <a:rPr lang="sv-SE" u="sng" dirty="0">
                <a:solidFill>
                  <a:srgbClr val="FFFFFF"/>
                </a:solidFill>
              </a:rPr>
              <a:t>Det finns 2 typer av pluralformer:</a:t>
            </a:r>
          </a:p>
        </p:txBody>
      </p:sp>
      <p:sp>
        <p:nvSpPr>
          <p:cNvPr id="4" name="Platshållare för bildnummer 3">
            <a:extLst>
              <a:ext uri="{FF2B5EF4-FFF2-40B4-BE49-F238E27FC236}">
                <a16:creationId xmlns:a16="http://schemas.microsoft.com/office/drawing/2014/main" id="{32339475-79FA-4DDA-8C9E-BC3BDE3D9709}"/>
              </a:ext>
            </a:extLst>
          </p:cNvPr>
          <p:cNvSpPr>
            <a:spLocks noGrp="1"/>
          </p:cNvSpPr>
          <p:nvPr>
            <p:ph type="sldNum" sz="quarter" idx="12"/>
          </p:nvPr>
        </p:nvSpPr>
        <p:spPr/>
        <p:txBody>
          <a:bodyPr/>
          <a:lstStyle/>
          <a:p>
            <a:fld id="{177D6179-9D4F-9247-ABDE-D082469CF89C}" type="slidenum">
              <a:rPr lang="sv-SE" smtClean="0"/>
              <a:t>87</a:t>
            </a:fld>
            <a:endParaRPr lang="sv-SE"/>
          </a:p>
        </p:txBody>
      </p:sp>
      <p:sp>
        <p:nvSpPr>
          <p:cNvPr id="7" name="Rektangel: rundade hörn 6">
            <a:extLst>
              <a:ext uri="{FF2B5EF4-FFF2-40B4-BE49-F238E27FC236}">
                <a16:creationId xmlns:a16="http://schemas.microsoft.com/office/drawing/2014/main" id="{B545208E-6D5E-4375-A85D-4B2C7ED27491}"/>
              </a:ext>
            </a:extLst>
          </p:cNvPr>
          <p:cNvSpPr/>
          <p:nvPr/>
        </p:nvSpPr>
        <p:spPr>
          <a:xfrm>
            <a:off x="197458" y="4704910"/>
            <a:ext cx="8956040" cy="1673550"/>
          </a:xfrm>
          <a:prstGeom prst="roundRect">
            <a:avLst/>
          </a:prstGeom>
          <a:solidFill>
            <a:srgbClr val="B22600"/>
          </a:solidFill>
          <a:ln w="1905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sv-SE" sz="2400" dirty="0">
                <a:solidFill>
                  <a:srgbClr val="00B0F0"/>
                </a:solidFill>
              </a:rPr>
              <a:t>1a) Här lägger vi till </a:t>
            </a:r>
            <a:r>
              <a:rPr lang="ar-SA" sz="2400" dirty="0">
                <a:solidFill>
                  <a:srgbClr val="00B0F0"/>
                </a:solidFill>
              </a:rPr>
              <a:t>وْنَ</a:t>
            </a:r>
            <a:r>
              <a:rPr lang="sv-SE" sz="2400" dirty="0">
                <a:solidFill>
                  <a:srgbClr val="00B0F0"/>
                </a:solidFill>
              </a:rPr>
              <a:t> </a:t>
            </a:r>
            <a:r>
              <a:rPr lang="ar-SA" sz="2400" dirty="0">
                <a:solidFill>
                  <a:srgbClr val="00B0F0"/>
                </a:solidFill>
              </a:rPr>
              <a:t>      </a:t>
            </a:r>
            <a:r>
              <a:rPr lang="sv-SE" sz="2400" dirty="0">
                <a:solidFill>
                  <a:srgbClr val="00B0F0"/>
                </a:solidFill>
              </a:rPr>
              <a:t>       </a:t>
            </a:r>
            <a:r>
              <a:rPr lang="ar-SA" sz="2400" dirty="0">
                <a:solidFill>
                  <a:srgbClr val="00B0F0"/>
                </a:solidFill>
              </a:rPr>
              <a:t>                           </a:t>
            </a:r>
            <a:r>
              <a:rPr lang="sv-SE" sz="2400" dirty="0">
                <a:solidFill>
                  <a:srgbClr val="00B0F0"/>
                </a:solidFill>
              </a:rPr>
              <a:t>  </a:t>
            </a:r>
            <a:r>
              <a:rPr lang="ar-SA" sz="2400" dirty="0">
                <a:solidFill>
                  <a:srgbClr val="00B0F0"/>
                </a:solidFill>
              </a:rPr>
              <a:t>مسلمٌ</a:t>
            </a:r>
            <a:r>
              <a:rPr lang="sv-SE" sz="2400" dirty="0">
                <a:solidFill>
                  <a:srgbClr val="00B0F0"/>
                </a:solidFill>
              </a:rPr>
              <a:t> &gt; </a:t>
            </a:r>
            <a:r>
              <a:rPr lang="ar-SA" sz="2400" dirty="0">
                <a:solidFill>
                  <a:srgbClr val="00B0F0"/>
                </a:solidFill>
              </a:rPr>
              <a:t>مسلموْنَ</a:t>
            </a:r>
          </a:p>
          <a:p>
            <a:pPr lvl="0">
              <a:lnSpc>
                <a:spcPct val="90000"/>
              </a:lnSpc>
              <a:spcBef>
                <a:spcPts val="1000"/>
              </a:spcBef>
            </a:pPr>
            <a:r>
              <a:rPr lang="sv-SE" sz="2400" dirty="0">
                <a:solidFill>
                  <a:srgbClr val="DE28AE"/>
                </a:solidFill>
              </a:rPr>
              <a:t>1b) Här tar vi bort </a:t>
            </a:r>
            <a:r>
              <a:rPr lang="ar-SA" sz="2400" dirty="0">
                <a:solidFill>
                  <a:srgbClr val="DE28AE"/>
                </a:solidFill>
              </a:rPr>
              <a:t>ة</a:t>
            </a:r>
            <a:r>
              <a:rPr lang="sv-SE" sz="2400" dirty="0">
                <a:solidFill>
                  <a:srgbClr val="DE28AE"/>
                </a:solidFill>
              </a:rPr>
              <a:t> och lägger vi till </a:t>
            </a:r>
            <a:r>
              <a:rPr lang="ar-SA" sz="2400" dirty="0">
                <a:solidFill>
                  <a:srgbClr val="DE28AE"/>
                </a:solidFill>
              </a:rPr>
              <a:t>اْتٌ</a:t>
            </a:r>
            <a:r>
              <a:rPr lang="sv-SE" sz="2400" dirty="0">
                <a:solidFill>
                  <a:srgbClr val="DE28AE"/>
                </a:solidFill>
              </a:rPr>
              <a:t>               </a:t>
            </a:r>
            <a:r>
              <a:rPr lang="ar-SA" sz="2400" dirty="0">
                <a:solidFill>
                  <a:srgbClr val="DE28AE"/>
                </a:solidFill>
              </a:rPr>
              <a:t>مسلمةٌ</a:t>
            </a:r>
            <a:r>
              <a:rPr lang="sv-SE" sz="2400" dirty="0">
                <a:solidFill>
                  <a:srgbClr val="DE28AE"/>
                </a:solidFill>
              </a:rPr>
              <a:t> &gt; </a:t>
            </a:r>
            <a:r>
              <a:rPr lang="ar-SA" sz="2400" dirty="0">
                <a:solidFill>
                  <a:srgbClr val="DE28AE"/>
                </a:solidFill>
              </a:rPr>
              <a:t>مسلماتٌ</a:t>
            </a:r>
            <a:endParaRPr lang="sv-SE" sz="2400" dirty="0">
              <a:solidFill>
                <a:srgbClr val="DE28AE"/>
              </a:solidFill>
            </a:endParaRPr>
          </a:p>
        </p:txBody>
      </p:sp>
      <p:sp>
        <p:nvSpPr>
          <p:cNvPr id="6" name="Rektangel: rundade hörn 5">
            <a:extLst>
              <a:ext uri="{FF2B5EF4-FFF2-40B4-BE49-F238E27FC236}">
                <a16:creationId xmlns:a16="http://schemas.microsoft.com/office/drawing/2014/main" id="{60CCEE2E-107E-44B2-8738-F2696F9C147C}"/>
              </a:ext>
            </a:extLst>
          </p:cNvPr>
          <p:cNvSpPr/>
          <p:nvPr/>
        </p:nvSpPr>
        <p:spPr>
          <a:xfrm>
            <a:off x="205823" y="2616282"/>
            <a:ext cx="6430646" cy="1913255"/>
          </a:xfrm>
          <a:prstGeom prst="roundRect">
            <a:avLst/>
          </a:prstGeom>
          <a:solidFill>
            <a:srgbClr val="B22600"/>
          </a:solidFill>
          <a:ln w="1905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sv-SE" sz="2400" u="sng" dirty="0">
                <a:solidFill>
                  <a:srgbClr val="FFFFFF"/>
                </a:solidFill>
              </a:rPr>
              <a:t>1. Obruten pluralform</a:t>
            </a:r>
            <a:r>
              <a:rPr lang="sv-SE" sz="2400" dirty="0">
                <a:solidFill>
                  <a:srgbClr val="FFFFFF"/>
                </a:solidFill>
              </a:rPr>
              <a:t>                   </a:t>
            </a:r>
            <a:r>
              <a:rPr lang="ar-SA" sz="2400" dirty="0">
                <a:solidFill>
                  <a:srgbClr val="FFFFFF"/>
                </a:solidFill>
              </a:rPr>
              <a:t>    </a:t>
            </a:r>
            <a:r>
              <a:rPr lang="ar-SA" sz="2400" u="sng" dirty="0">
                <a:solidFill>
                  <a:srgbClr val="FFFFFF"/>
                </a:solidFill>
              </a:rPr>
              <a:t>جمع سالم</a:t>
            </a:r>
            <a:endParaRPr lang="sv-SE" sz="2400" u="sng" dirty="0">
              <a:solidFill>
                <a:srgbClr val="FFFFFF"/>
              </a:solidFill>
            </a:endParaRPr>
          </a:p>
          <a:p>
            <a:pPr marL="457200" lvl="0" indent="-457200">
              <a:lnSpc>
                <a:spcPct val="90000"/>
              </a:lnSpc>
              <a:spcBef>
                <a:spcPts val="1000"/>
              </a:spcBef>
              <a:buFont typeface="+mj-lt"/>
              <a:buAutoNum type="alphaLcParenR"/>
            </a:pPr>
            <a:r>
              <a:rPr lang="sv-SE" sz="2400" dirty="0">
                <a:solidFill>
                  <a:srgbClr val="00B0F0"/>
                </a:solidFill>
              </a:rPr>
              <a:t>Maskulin</a:t>
            </a:r>
            <a:r>
              <a:rPr lang="ar-SA" sz="2400" dirty="0">
                <a:solidFill>
                  <a:srgbClr val="00B0F0"/>
                </a:solidFill>
              </a:rPr>
              <a:t> </a:t>
            </a:r>
            <a:r>
              <a:rPr lang="sv-SE" sz="2400" dirty="0">
                <a:solidFill>
                  <a:srgbClr val="00B0F0"/>
                </a:solidFill>
              </a:rPr>
              <a:t>                           </a:t>
            </a:r>
            <a:r>
              <a:rPr lang="ar-SA" sz="2400" dirty="0">
                <a:solidFill>
                  <a:srgbClr val="00B0F0"/>
                </a:solidFill>
              </a:rPr>
              <a:t>جمع مذكر سالم</a:t>
            </a:r>
            <a:endParaRPr lang="sv-SE" sz="2400" dirty="0">
              <a:solidFill>
                <a:srgbClr val="00B0F0"/>
              </a:solidFill>
            </a:endParaRPr>
          </a:p>
          <a:p>
            <a:pPr marL="457200" lvl="0" indent="-457200">
              <a:lnSpc>
                <a:spcPct val="90000"/>
              </a:lnSpc>
              <a:spcBef>
                <a:spcPts val="1000"/>
              </a:spcBef>
              <a:buFont typeface="+mj-lt"/>
              <a:buAutoNum type="alphaLcParenR"/>
            </a:pPr>
            <a:r>
              <a:rPr lang="sv-SE" sz="2400" dirty="0">
                <a:solidFill>
                  <a:srgbClr val="DE28AE"/>
                </a:solidFill>
              </a:rPr>
              <a:t>Feminin</a:t>
            </a:r>
            <a:r>
              <a:rPr lang="ar-SA" sz="2400" dirty="0">
                <a:solidFill>
                  <a:srgbClr val="DE28AE"/>
                </a:solidFill>
              </a:rPr>
              <a:t>    </a:t>
            </a:r>
            <a:r>
              <a:rPr lang="sv-SE" sz="2400" dirty="0">
                <a:solidFill>
                  <a:srgbClr val="DE28AE"/>
                </a:solidFill>
              </a:rPr>
              <a:t>                         </a:t>
            </a:r>
            <a:r>
              <a:rPr lang="ar-SA" sz="2400" dirty="0">
                <a:solidFill>
                  <a:srgbClr val="DE28AE"/>
                </a:solidFill>
              </a:rPr>
              <a:t>جمع مؤنّث سالم</a:t>
            </a:r>
            <a:endParaRPr lang="sv-SE" sz="2400" dirty="0">
              <a:solidFill>
                <a:srgbClr val="DE28AE"/>
              </a:solidFill>
            </a:endParaRPr>
          </a:p>
        </p:txBody>
      </p:sp>
      <p:cxnSp>
        <p:nvCxnSpPr>
          <p:cNvPr id="11" name="Rak pilkoppling 10">
            <a:extLst>
              <a:ext uri="{FF2B5EF4-FFF2-40B4-BE49-F238E27FC236}">
                <a16:creationId xmlns:a16="http://schemas.microsoft.com/office/drawing/2014/main" id="{DA5B8352-D335-4D27-A5E2-C5CD7B72D872}"/>
              </a:ext>
            </a:extLst>
          </p:cNvPr>
          <p:cNvCxnSpPr>
            <a:cxnSpLocks/>
          </p:cNvCxnSpPr>
          <p:nvPr/>
        </p:nvCxnSpPr>
        <p:spPr>
          <a:xfrm>
            <a:off x="6179269" y="5318800"/>
            <a:ext cx="62992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Rak pilkoppling 12">
            <a:extLst>
              <a:ext uri="{FF2B5EF4-FFF2-40B4-BE49-F238E27FC236}">
                <a16:creationId xmlns:a16="http://schemas.microsoft.com/office/drawing/2014/main" id="{A6E8373C-022D-4E88-80FC-6EC9B33D94F8}"/>
              </a:ext>
            </a:extLst>
          </p:cNvPr>
          <p:cNvCxnSpPr>
            <a:cxnSpLocks/>
          </p:cNvCxnSpPr>
          <p:nvPr/>
        </p:nvCxnSpPr>
        <p:spPr>
          <a:xfrm>
            <a:off x="6179269" y="5775365"/>
            <a:ext cx="62992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Ellips 4">
            <a:extLst>
              <a:ext uri="{FF2B5EF4-FFF2-40B4-BE49-F238E27FC236}">
                <a16:creationId xmlns:a16="http://schemas.microsoft.com/office/drawing/2014/main" id="{3ECD9913-60D7-4683-A11D-D19BCC0A8ED3}"/>
              </a:ext>
            </a:extLst>
          </p:cNvPr>
          <p:cNvSpPr/>
          <p:nvPr/>
        </p:nvSpPr>
        <p:spPr>
          <a:xfrm>
            <a:off x="9809983" y="4843792"/>
            <a:ext cx="2180806" cy="1305536"/>
          </a:xfrm>
          <a:prstGeom prst="ellipse">
            <a:avLst/>
          </a:prstGeom>
          <a:solidFill>
            <a:srgbClr val="B22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rgbClr val="FFFFFF"/>
                </a:solidFill>
              </a:rPr>
              <a:t>Grundordet är obrutet</a:t>
            </a:r>
          </a:p>
        </p:txBody>
      </p:sp>
      <p:sp>
        <p:nvSpPr>
          <p:cNvPr id="8" name="Pil: höger 7">
            <a:extLst>
              <a:ext uri="{FF2B5EF4-FFF2-40B4-BE49-F238E27FC236}">
                <a16:creationId xmlns:a16="http://schemas.microsoft.com/office/drawing/2014/main" id="{302D7188-E575-4630-A31B-7F9379D76DEC}"/>
              </a:ext>
            </a:extLst>
          </p:cNvPr>
          <p:cNvSpPr/>
          <p:nvPr/>
        </p:nvSpPr>
        <p:spPr>
          <a:xfrm>
            <a:off x="9235360" y="5308005"/>
            <a:ext cx="492761" cy="467360"/>
          </a:xfrm>
          <a:prstGeom prst="rightArrow">
            <a:avLst/>
          </a:prstGeom>
          <a:solidFill>
            <a:srgbClr val="B22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2018755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rundade hörn 6">
            <a:extLst>
              <a:ext uri="{FF2B5EF4-FFF2-40B4-BE49-F238E27FC236}">
                <a16:creationId xmlns:a16="http://schemas.microsoft.com/office/drawing/2014/main" id="{75F4B285-F40E-4286-A3C8-D4CCE77A06A7}"/>
              </a:ext>
            </a:extLst>
          </p:cNvPr>
          <p:cNvSpPr/>
          <p:nvPr/>
        </p:nvSpPr>
        <p:spPr>
          <a:xfrm>
            <a:off x="388433" y="2274463"/>
            <a:ext cx="6279086" cy="660995"/>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rgbClr val="FFFFFF"/>
                </a:solidFill>
              </a:rPr>
              <a:t>2. </a:t>
            </a:r>
            <a:r>
              <a:rPr lang="sv-SE" sz="2400" u="sng" dirty="0">
                <a:solidFill>
                  <a:srgbClr val="FFFFFF"/>
                </a:solidFill>
              </a:rPr>
              <a:t>Bruten pluralform</a:t>
            </a:r>
            <a:r>
              <a:rPr lang="sv-SE" sz="2400" dirty="0">
                <a:solidFill>
                  <a:srgbClr val="FFFFFF"/>
                </a:solidFill>
              </a:rPr>
              <a:t>               </a:t>
            </a:r>
            <a:r>
              <a:rPr lang="ar-SA" sz="2400" u="sng" dirty="0">
                <a:solidFill>
                  <a:srgbClr val="FFFFFF"/>
                </a:solidFill>
              </a:rPr>
              <a:t>جمع تكسير</a:t>
            </a:r>
            <a:endParaRPr lang="sv-SE" dirty="0">
              <a:solidFill>
                <a:srgbClr val="FFFFFF"/>
              </a:solidFill>
            </a:endParaRPr>
          </a:p>
        </p:txBody>
      </p:sp>
      <p:sp>
        <p:nvSpPr>
          <p:cNvPr id="6" name="Rektangel: rundade hörn 5">
            <a:extLst>
              <a:ext uri="{FF2B5EF4-FFF2-40B4-BE49-F238E27FC236}">
                <a16:creationId xmlns:a16="http://schemas.microsoft.com/office/drawing/2014/main" id="{4A1E739B-6015-45AC-8014-4A64E905BB28}"/>
              </a:ext>
            </a:extLst>
          </p:cNvPr>
          <p:cNvSpPr/>
          <p:nvPr/>
        </p:nvSpPr>
        <p:spPr>
          <a:xfrm>
            <a:off x="388433" y="3298028"/>
            <a:ext cx="6279087" cy="2312238"/>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ar-SA" sz="2400" dirty="0">
                <a:solidFill>
                  <a:srgbClr val="FFFFFF"/>
                </a:solidFill>
              </a:rPr>
              <a:t>   </a:t>
            </a:r>
            <a:r>
              <a:rPr lang="sv-SE" sz="2400" u="sng" dirty="0">
                <a:solidFill>
                  <a:srgbClr val="FFFFFF"/>
                </a:solidFill>
              </a:rPr>
              <a:t>Mönster</a:t>
            </a:r>
            <a:r>
              <a:rPr lang="sv-SE" sz="2400" dirty="0">
                <a:solidFill>
                  <a:srgbClr val="FFFFFF"/>
                </a:solidFill>
              </a:rPr>
              <a:t>               </a:t>
            </a:r>
            <a:r>
              <a:rPr lang="sv-SE" sz="2400" u="sng" dirty="0">
                <a:solidFill>
                  <a:srgbClr val="FFFFFF"/>
                </a:solidFill>
              </a:rPr>
              <a:t>Plural </a:t>
            </a:r>
            <a:r>
              <a:rPr lang="sv-SE" sz="2400" dirty="0">
                <a:solidFill>
                  <a:srgbClr val="FFFFFF"/>
                </a:solidFill>
              </a:rPr>
              <a:t>      </a:t>
            </a:r>
            <a:r>
              <a:rPr lang="ar-SA" sz="2400" dirty="0">
                <a:solidFill>
                  <a:srgbClr val="FFFFFF"/>
                </a:solidFill>
              </a:rPr>
              <a:t> </a:t>
            </a:r>
            <a:r>
              <a:rPr lang="sv-SE" sz="2400" dirty="0">
                <a:solidFill>
                  <a:srgbClr val="FFFFFF"/>
                </a:solidFill>
              </a:rPr>
              <a:t>   </a:t>
            </a:r>
            <a:r>
              <a:rPr lang="sv-SE" sz="2400" u="sng" dirty="0">
                <a:solidFill>
                  <a:srgbClr val="FFFFFF"/>
                </a:solidFill>
              </a:rPr>
              <a:t>Singular   </a:t>
            </a:r>
          </a:p>
          <a:p>
            <a:pPr lvl="0">
              <a:lnSpc>
                <a:spcPct val="90000"/>
              </a:lnSpc>
              <a:spcBef>
                <a:spcPts val="1000"/>
              </a:spcBef>
            </a:pPr>
            <a:r>
              <a:rPr lang="sv-SE" sz="2400" dirty="0">
                <a:solidFill>
                  <a:srgbClr val="FFFFFF"/>
                </a:solidFill>
              </a:rPr>
              <a:t>       </a:t>
            </a:r>
            <a:r>
              <a:rPr lang="ar-SA" sz="2400" dirty="0">
                <a:solidFill>
                  <a:srgbClr val="FFFFFF"/>
                </a:solidFill>
              </a:rPr>
              <a:t>فُعُوْلٌ</a:t>
            </a:r>
            <a:r>
              <a:rPr lang="sv-SE" sz="2400" dirty="0">
                <a:solidFill>
                  <a:srgbClr val="FFFFFF"/>
                </a:solidFill>
              </a:rPr>
              <a:t>                  </a:t>
            </a:r>
            <a:r>
              <a:rPr lang="ar-SA" sz="2400" dirty="0">
                <a:solidFill>
                  <a:srgbClr val="FFFFFF"/>
                </a:solidFill>
              </a:rPr>
              <a:t>         نُجُومٌ </a:t>
            </a:r>
            <a:r>
              <a:rPr lang="sv-SE" sz="2400" dirty="0">
                <a:solidFill>
                  <a:srgbClr val="FFFFFF"/>
                </a:solidFill>
              </a:rPr>
              <a:t> </a:t>
            </a:r>
            <a:r>
              <a:rPr lang="ar-SA" sz="2400" dirty="0">
                <a:solidFill>
                  <a:srgbClr val="FFFFFF"/>
                </a:solidFill>
              </a:rPr>
              <a:t>نَجْمٌ        </a:t>
            </a:r>
            <a:r>
              <a:rPr lang="sv-SE" sz="2400" dirty="0">
                <a:solidFill>
                  <a:srgbClr val="FFFFFF"/>
                </a:solidFill>
              </a:rPr>
              <a:t>   </a:t>
            </a:r>
          </a:p>
          <a:p>
            <a:pPr lvl="0">
              <a:lnSpc>
                <a:spcPct val="90000"/>
              </a:lnSpc>
              <a:spcBef>
                <a:spcPts val="1000"/>
              </a:spcBef>
            </a:pPr>
            <a:r>
              <a:rPr lang="sv-SE" sz="2400" dirty="0">
                <a:solidFill>
                  <a:srgbClr val="FFFFFF"/>
                </a:solidFill>
              </a:rPr>
              <a:t>        </a:t>
            </a:r>
            <a:r>
              <a:rPr lang="ar-SA" sz="2400" dirty="0">
                <a:solidFill>
                  <a:srgbClr val="FFFFFF"/>
                </a:solidFill>
              </a:rPr>
              <a:t>فُعُلٌ</a:t>
            </a:r>
            <a:r>
              <a:rPr lang="sv-SE" sz="2400" dirty="0">
                <a:solidFill>
                  <a:srgbClr val="FFFFFF"/>
                </a:solidFill>
              </a:rPr>
              <a:t>                   </a:t>
            </a:r>
            <a:r>
              <a:rPr lang="ar-SA" sz="2400" dirty="0">
                <a:solidFill>
                  <a:srgbClr val="FFFFFF"/>
                </a:solidFill>
              </a:rPr>
              <a:t>كُتُبٌ </a:t>
            </a:r>
            <a:r>
              <a:rPr lang="sv-SE" sz="2400" dirty="0">
                <a:solidFill>
                  <a:srgbClr val="FFFFFF"/>
                </a:solidFill>
              </a:rPr>
              <a:t>              </a:t>
            </a:r>
            <a:r>
              <a:rPr lang="ar-SA" sz="2400" dirty="0">
                <a:solidFill>
                  <a:srgbClr val="FFFFFF"/>
                </a:solidFill>
              </a:rPr>
              <a:t>كِتابٌ </a:t>
            </a:r>
            <a:r>
              <a:rPr lang="sv-SE" sz="2400" dirty="0">
                <a:solidFill>
                  <a:srgbClr val="FFFFFF"/>
                </a:solidFill>
              </a:rPr>
              <a:t>  </a:t>
            </a:r>
            <a:endParaRPr lang="ar-SA" sz="2400" dirty="0">
              <a:solidFill>
                <a:srgbClr val="FFFFFF"/>
              </a:solidFill>
            </a:endParaRPr>
          </a:p>
          <a:p>
            <a:pPr lvl="0">
              <a:lnSpc>
                <a:spcPct val="90000"/>
              </a:lnSpc>
              <a:spcBef>
                <a:spcPts val="1000"/>
              </a:spcBef>
            </a:pPr>
            <a:r>
              <a:rPr lang="sv-SE" sz="2400" dirty="0">
                <a:solidFill>
                  <a:srgbClr val="FFFFFF"/>
                </a:solidFill>
              </a:rPr>
              <a:t>      </a:t>
            </a:r>
            <a:r>
              <a:rPr lang="ar-SA" sz="2400" dirty="0">
                <a:solidFill>
                  <a:srgbClr val="FFFFFF"/>
                </a:solidFill>
              </a:rPr>
              <a:t>  أَفْعِلاءُ</a:t>
            </a:r>
            <a:r>
              <a:rPr lang="sv-SE" sz="2400" dirty="0">
                <a:solidFill>
                  <a:srgbClr val="FFFFFF"/>
                </a:solidFill>
              </a:rPr>
              <a:t>       </a:t>
            </a:r>
            <a:r>
              <a:rPr lang="ar-SA" sz="2400" dirty="0">
                <a:solidFill>
                  <a:srgbClr val="FFFFFF"/>
                </a:solidFill>
              </a:rPr>
              <a:t> </a:t>
            </a:r>
            <a:r>
              <a:rPr lang="sv-SE" sz="2400" dirty="0">
                <a:solidFill>
                  <a:srgbClr val="FFFFFF"/>
                </a:solidFill>
              </a:rPr>
              <a:t>  </a:t>
            </a:r>
            <a:r>
              <a:rPr lang="ar-SA" sz="2400" dirty="0">
                <a:solidFill>
                  <a:srgbClr val="FFFFFF"/>
                </a:solidFill>
              </a:rPr>
              <a:t>   </a:t>
            </a:r>
            <a:r>
              <a:rPr lang="sv-SE" sz="2400" dirty="0">
                <a:solidFill>
                  <a:srgbClr val="FFFFFF"/>
                </a:solidFill>
              </a:rPr>
              <a:t>  </a:t>
            </a:r>
            <a:r>
              <a:rPr lang="ar-SA" sz="2400" dirty="0">
                <a:solidFill>
                  <a:srgbClr val="FFFFFF"/>
                </a:solidFill>
              </a:rPr>
              <a:t>أًصْدِقاءُ</a:t>
            </a:r>
            <a:r>
              <a:rPr lang="sv-SE" sz="2400" dirty="0">
                <a:solidFill>
                  <a:srgbClr val="FFFFFF"/>
                </a:solidFill>
              </a:rPr>
              <a:t>              </a:t>
            </a:r>
            <a:r>
              <a:rPr lang="ar-SA" sz="2400" dirty="0">
                <a:solidFill>
                  <a:srgbClr val="FFFFFF"/>
                </a:solidFill>
              </a:rPr>
              <a:t> صَديقٌ </a:t>
            </a:r>
            <a:r>
              <a:rPr lang="sv-SE" sz="2400" dirty="0">
                <a:solidFill>
                  <a:srgbClr val="FFFFFF"/>
                </a:solidFill>
              </a:rPr>
              <a:t> </a:t>
            </a:r>
            <a:endParaRPr lang="sv-SE" sz="2000" dirty="0">
              <a:solidFill>
                <a:srgbClr val="FFFFFF"/>
              </a:solidFill>
            </a:endParaRPr>
          </a:p>
        </p:txBody>
      </p:sp>
      <p:sp>
        <p:nvSpPr>
          <p:cNvPr id="2" name="Rubrik 1">
            <a:extLst>
              <a:ext uri="{FF2B5EF4-FFF2-40B4-BE49-F238E27FC236}">
                <a16:creationId xmlns:a16="http://schemas.microsoft.com/office/drawing/2014/main" id="{F654013D-4A62-465F-9217-58324CD1B384}"/>
              </a:ext>
            </a:extLst>
          </p:cNvPr>
          <p:cNvSpPr>
            <a:spLocks noGrp="1"/>
          </p:cNvSpPr>
          <p:nvPr>
            <p:ph type="title"/>
          </p:nvPr>
        </p:nvSpPr>
        <p:spPr/>
        <p:txBody>
          <a:bodyPr/>
          <a:lstStyle/>
          <a:p>
            <a:r>
              <a:rPr lang="ar-SA" dirty="0"/>
              <a:t>جمع الأسماء</a:t>
            </a:r>
            <a:r>
              <a:rPr lang="sv-SE" dirty="0"/>
              <a:t> (2)</a:t>
            </a:r>
            <a:br>
              <a:rPr lang="ar-SA" dirty="0"/>
            </a:br>
            <a:r>
              <a:rPr lang="sv-SE" sz="2800" dirty="0"/>
              <a:t>Plural på nomen (i detta fall substantiv)</a:t>
            </a:r>
          </a:p>
        </p:txBody>
      </p:sp>
      <p:sp>
        <p:nvSpPr>
          <p:cNvPr id="3" name="Platshållare för innehåll 2">
            <a:extLst>
              <a:ext uri="{FF2B5EF4-FFF2-40B4-BE49-F238E27FC236}">
                <a16:creationId xmlns:a16="http://schemas.microsoft.com/office/drawing/2014/main" id="{D6288D22-B022-40DE-8556-6DEAECAEE79F}"/>
              </a:ext>
            </a:extLst>
          </p:cNvPr>
          <p:cNvSpPr>
            <a:spLocks noGrp="1"/>
          </p:cNvSpPr>
          <p:nvPr>
            <p:ph idx="1"/>
          </p:nvPr>
        </p:nvSpPr>
        <p:spPr>
          <a:xfrm>
            <a:off x="265957" y="5972837"/>
            <a:ext cx="11660086" cy="540585"/>
          </a:xfrm>
        </p:spPr>
        <p:txBody>
          <a:bodyPr>
            <a:normAutofit/>
          </a:bodyPr>
          <a:lstStyle/>
          <a:p>
            <a:pPr marL="0" indent="0">
              <a:buNone/>
            </a:pPr>
            <a:r>
              <a:rPr lang="sv-SE" dirty="0">
                <a:solidFill>
                  <a:srgbClr val="FFFFFF"/>
                </a:solidFill>
              </a:rPr>
              <a:t>&gt;Se sida 34 i den engelska förklaringen av boken (</a:t>
            </a:r>
            <a:r>
              <a:rPr lang="sv-SE" dirty="0" err="1">
                <a:solidFill>
                  <a:srgbClr val="FFFFFF"/>
                </a:solidFill>
              </a:rPr>
              <a:t>english</a:t>
            </a:r>
            <a:r>
              <a:rPr lang="sv-SE" dirty="0">
                <a:solidFill>
                  <a:srgbClr val="FFFFFF"/>
                </a:solidFill>
              </a:rPr>
              <a:t> key) för fler exempel. </a:t>
            </a:r>
          </a:p>
        </p:txBody>
      </p:sp>
      <p:sp>
        <p:nvSpPr>
          <p:cNvPr id="4" name="Platshållare för bildnummer 3">
            <a:extLst>
              <a:ext uri="{FF2B5EF4-FFF2-40B4-BE49-F238E27FC236}">
                <a16:creationId xmlns:a16="http://schemas.microsoft.com/office/drawing/2014/main" id="{77F1AB4A-BB73-4962-83A6-7D51FA6AF77C}"/>
              </a:ext>
            </a:extLst>
          </p:cNvPr>
          <p:cNvSpPr>
            <a:spLocks noGrp="1"/>
          </p:cNvSpPr>
          <p:nvPr>
            <p:ph type="sldNum" sz="quarter" idx="12"/>
          </p:nvPr>
        </p:nvSpPr>
        <p:spPr/>
        <p:txBody>
          <a:bodyPr/>
          <a:lstStyle/>
          <a:p>
            <a:fld id="{177D6179-9D4F-9247-ABDE-D082469CF89C}" type="slidenum">
              <a:rPr lang="sv-SE" smtClean="0"/>
              <a:t>88</a:t>
            </a:fld>
            <a:endParaRPr lang="sv-SE" dirty="0"/>
          </a:p>
        </p:txBody>
      </p:sp>
      <p:sp>
        <p:nvSpPr>
          <p:cNvPr id="5" name="Ellips 4">
            <a:extLst>
              <a:ext uri="{FF2B5EF4-FFF2-40B4-BE49-F238E27FC236}">
                <a16:creationId xmlns:a16="http://schemas.microsoft.com/office/drawing/2014/main" id="{6D78CA81-426C-4291-9A64-9E79F08ABF2A}"/>
              </a:ext>
            </a:extLst>
          </p:cNvPr>
          <p:cNvSpPr/>
          <p:nvPr/>
        </p:nvSpPr>
        <p:spPr>
          <a:xfrm>
            <a:off x="8530326" y="4228318"/>
            <a:ext cx="3157204" cy="1306154"/>
          </a:xfrm>
          <a:prstGeom prst="ellipse">
            <a:avLst/>
          </a:prstGeom>
          <a:solidFill>
            <a:srgbClr val="B226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Grundordet bryts. Finns över 20 mönster.</a:t>
            </a:r>
          </a:p>
        </p:txBody>
      </p:sp>
    </p:spTree>
    <p:custDataLst>
      <p:tags r:id="rId1"/>
    </p:custDataLst>
    <p:extLst>
      <p:ext uri="{BB962C8B-B14F-4D97-AF65-F5344CB8AC3E}">
        <p14:creationId xmlns:p14="http://schemas.microsoft.com/office/powerpoint/2010/main" val="1184178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6D9880-43CB-4B93-8DF8-A182049701C7}"/>
              </a:ext>
            </a:extLst>
          </p:cNvPr>
          <p:cNvSpPr>
            <a:spLocks noGrp="1"/>
          </p:cNvSpPr>
          <p:nvPr>
            <p:ph type="title"/>
          </p:nvPr>
        </p:nvSpPr>
        <p:spPr/>
        <p:txBody>
          <a:bodyPr/>
          <a:lstStyle/>
          <a:p>
            <a:r>
              <a:rPr lang="ar-SA" dirty="0"/>
              <a:t>جمع الضمائر وأسماءِ الإشارةِ</a:t>
            </a:r>
            <a:br>
              <a:rPr lang="sv-SE" dirty="0"/>
            </a:br>
            <a:r>
              <a:rPr lang="sv-SE" sz="2800" dirty="0"/>
              <a:t>Plural på pronomen, och dem. pronomen</a:t>
            </a:r>
            <a:endParaRPr lang="sv-SE" dirty="0"/>
          </a:p>
        </p:txBody>
      </p:sp>
      <p:sp>
        <p:nvSpPr>
          <p:cNvPr id="3" name="Platshållare för innehåll 2">
            <a:extLst>
              <a:ext uri="{FF2B5EF4-FFF2-40B4-BE49-F238E27FC236}">
                <a16:creationId xmlns:a16="http://schemas.microsoft.com/office/drawing/2014/main" id="{5B9D0A96-05E5-43AF-AFF2-2C6510D5AA26}"/>
              </a:ext>
            </a:extLst>
          </p:cNvPr>
          <p:cNvSpPr>
            <a:spLocks noGrp="1"/>
          </p:cNvSpPr>
          <p:nvPr>
            <p:ph idx="1"/>
          </p:nvPr>
        </p:nvSpPr>
        <p:spPr>
          <a:xfrm>
            <a:off x="71121" y="1994535"/>
            <a:ext cx="11998959" cy="4744720"/>
          </a:xfrm>
        </p:spPr>
        <p:txBody>
          <a:bodyPr>
            <a:normAutofit/>
          </a:bodyPr>
          <a:lstStyle/>
          <a:p>
            <a:r>
              <a:rPr lang="sv-SE" sz="2000" dirty="0">
                <a:solidFill>
                  <a:srgbClr val="FFFFFF"/>
                </a:solidFill>
              </a:rPr>
              <a:t>Pl. av </a:t>
            </a:r>
            <a:r>
              <a:rPr lang="ar-SA" dirty="0">
                <a:solidFill>
                  <a:srgbClr val="0070C0"/>
                </a:solidFill>
              </a:rPr>
              <a:t>ذلك</a:t>
            </a:r>
            <a:r>
              <a:rPr lang="sv-SE" sz="2000" dirty="0">
                <a:solidFill>
                  <a:srgbClr val="FFFFFF"/>
                </a:solidFill>
              </a:rPr>
              <a:t> och </a:t>
            </a:r>
            <a:r>
              <a:rPr lang="ar-SA" dirty="0">
                <a:solidFill>
                  <a:srgbClr val="7030A0"/>
                </a:solidFill>
              </a:rPr>
              <a:t>تلك</a:t>
            </a:r>
            <a:r>
              <a:rPr lang="sv-SE" sz="2000" dirty="0">
                <a:solidFill>
                  <a:srgbClr val="FFFFFF"/>
                </a:solidFill>
              </a:rPr>
              <a:t> &gt;</a:t>
            </a:r>
            <a:r>
              <a:rPr lang="sv-SE" sz="2000" dirty="0"/>
              <a:t> </a:t>
            </a:r>
            <a:r>
              <a:rPr lang="ar-SA" dirty="0">
                <a:solidFill>
                  <a:srgbClr val="FFFFFF"/>
                </a:solidFill>
              </a:rPr>
              <a:t>أُوْلَئِكَ</a:t>
            </a:r>
          </a:p>
          <a:p>
            <a:r>
              <a:rPr lang="sv-SE" sz="2000" dirty="0">
                <a:solidFill>
                  <a:srgbClr val="FFFFFF"/>
                </a:solidFill>
              </a:rPr>
              <a:t>Pl. av </a:t>
            </a:r>
            <a:r>
              <a:rPr lang="ar-SA" dirty="0">
                <a:solidFill>
                  <a:srgbClr val="0070C0"/>
                </a:solidFill>
              </a:rPr>
              <a:t>هذا</a:t>
            </a:r>
            <a:r>
              <a:rPr lang="sv-SE" sz="2000" dirty="0">
                <a:solidFill>
                  <a:srgbClr val="FFFFFF"/>
                </a:solidFill>
              </a:rPr>
              <a:t> och </a:t>
            </a:r>
            <a:r>
              <a:rPr lang="ar-SA" dirty="0">
                <a:solidFill>
                  <a:srgbClr val="7030A0"/>
                </a:solidFill>
              </a:rPr>
              <a:t>هذه</a:t>
            </a:r>
            <a:r>
              <a:rPr lang="sv-SE" sz="2000" dirty="0">
                <a:solidFill>
                  <a:srgbClr val="FFFFFF"/>
                </a:solidFill>
              </a:rPr>
              <a:t> &gt; </a:t>
            </a:r>
            <a:r>
              <a:rPr lang="ar-SA" sz="2000" dirty="0"/>
              <a:t> </a:t>
            </a:r>
            <a:r>
              <a:rPr lang="ar-SA" dirty="0">
                <a:solidFill>
                  <a:srgbClr val="FFFFFF"/>
                </a:solidFill>
              </a:rPr>
              <a:t>هَؤلاءِ</a:t>
            </a:r>
            <a:r>
              <a:rPr lang="sv-SE" dirty="0">
                <a:solidFill>
                  <a:srgbClr val="FFFFFF"/>
                </a:solidFill>
              </a:rPr>
              <a:t> </a:t>
            </a:r>
            <a:r>
              <a:rPr lang="sv-SE" sz="2000" dirty="0">
                <a:solidFill>
                  <a:srgbClr val="FFFFFF"/>
                </a:solidFill>
              </a:rPr>
              <a:t>   </a:t>
            </a:r>
            <a:endParaRPr lang="ar-SA" sz="2000" dirty="0">
              <a:solidFill>
                <a:srgbClr val="FFFFFF"/>
              </a:solidFill>
            </a:endParaRPr>
          </a:p>
          <a:p>
            <a:pPr marL="0" indent="0">
              <a:lnSpc>
                <a:spcPct val="120000"/>
              </a:lnSpc>
              <a:buNone/>
            </a:pPr>
            <a:r>
              <a:rPr lang="sv-SE" sz="2000" dirty="0">
                <a:solidFill>
                  <a:srgbClr val="FFFFFF"/>
                </a:solidFill>
              </a:rPr>
              <a:t>Singularen används till både människor</a:t>
            </a:r>
            <a:r>
              <a:rPr lang="sv-SE" sz="2000" dirty="0"/>
              <a:t> </a:t>
            </a:r>
            <a:r>
              <a:rPr lang="sv-SE" sz="2000" dirty="0">
                <a:solidFill>
                  <a:schemeClr val="tx1"/>
                </a:solidFill>
              </a:rPr>
              <a:t>och</a:t>
            </a:r>
            <a:r>
              <a:rPr lang="sv-SE" sz="2000" dirty="0"/>
              <a:t> </a:t>
            </a:r>
            <a:r>
              <a:rPr lang="sv-SE" sz="2000" dirty="0">
                <a:solidFill>
                  <a:srgbClr val="FFFFFF"/>
                </a:solidFill>
              </a:rPr>
              <a:t>ting, medan pluralen används generellt</a:t>
            </a:r>
            <a:r>
              <a:rPr lang="ar-SA" sz="2000" dirty="0"/>
              <a:t> </a:t>
            </a:r>
            <a:r>
              <a:rPr lang="sv-SE" sz="2000" dirty="0">
                <a:solidFill>
                  <a:srgbClr val="FFFFFF"/>
                </a:solidFill>
              </a:rPr>
              <a:t>endast till människor</a:t>
            </a:r>
            <a:r>
              <a:rPr lang="sv-SE" sz="2000" dirty="0">
                <a:solidFill>
                  <a:schemeClr val="tx1"/>
                </a:solidFill>
              </a:rPr>
              <a:t>, </a:t>
            </a:r>
            <a:r>
              <a:rPr lang="sv-SE" sz="2000" dirty="0">
                <a:solidFill>
                  <a:srgbClr val="FFFFFF"/>
                </a:solidFill>
              </a:rPr>
              <a:t>båda könen.</a:t>
            </a:r>
            <a:endParaRPr lang="sv-SE" sz="500" dirty="0">
              <a:solidFill>
                <a:srgbClr val="FFFFFF"/>
              </a:solidFill>
            </a:endParaRPr>
          </a:p>
          <a:p>
            <a:r>
              <a:rPr lang="sv-SE" sz="2000" dirty="0">
                <a:solidFill>
                  <a:srgbClr val="FFFFFF"/>
                </a:solidFill>
              </a:rPr>
              <a:t>Pl. av </a:t>
            </a:r>
            <a:r>
              <a:rPr lang="ar-SA" dirty="0">
                <a:solidFill>
                  <a:srgbClr val="0070C0"/>
                </a:solidFill>
              </a:rPr>
              <a:t>هو</a:t>
            </a:r>
            <a:r>
              <a:rPr lang="sv-SE" sz="2000" dirty="0">
                <a:solidFill>
                  <a:srgbClr val="FFFFFF"/>
                </a:solidFill>
              </a:rPr>
              <a:t> &gt;</a:t>
            </a:r>
            <a:r>
              <a:rPr lang="sv-SE" sz="2000" dirty="0"/>
              <a:t> </a:t>
            </a:r>
            <a:r>
              <a:rPr lang="ar-SA" dirty="0">
                <a:solidFill>
                  <a:srgbClr val="0070C0"/>
                </a:solidFill>
              </a:rPr>
              <a:t>هُمْ</a:t>
            </a:r>
            <a:endParaRPr lang="sv-SE" sz="2000" dirty="0">
              <a:solidFill>
                <a:srgbClr val="0070C0"/>
              </a:solidFill>
            </a:endParaRPr>
          </a:p>
          <a:p>
            <a:r>
              <a:rPr lang="sv-SE" sz="2000" dirty="0">
                <a:solidFill>
                  <a:srgbClr val="FFFFFF"/>
                </a:solidFill>
              </a:rPr>
              <a:t>Pl. av </a:t>
            </a:r>
            <a:r>
              <a:rPr lang="ar-SA" dirty="0">
                <a:solidFill>
                  <a:srgbClr val="7030A0"/>
                </a:solidFill>
              </a:rPr>
              <a:t>هي</a:t>
            </a:r>
            <a:r>
              <a:rPr lang="sv-SE" sz="2000" dirty="0">
                <a:solidFill>
                  <a:srgbClr val="FFFFFF"/>
                </a:solidFill>
              </a:rPr>
              <a:t> &gt;</a:t>
            </a:r>
            <a:r>
              <a:rPr lang="sv-SE" sz="2000" dirty="0"/>
              <a:t> </a:t>
            </a:r>
            <a:r>
              <a:rPr lang="ar-SA" dirty="0">
                <a:solidFill>
                  <a:srgbClr val="7030A0"/>
                </a:solidFill>
              </a:rPr>
              <a:t>هُنَّ</a:t>
            </a:r>
            <a:endParaRPr lang="sv-SE" sz="2000" dirty="0">
              <a:solidFill>
                <a:srgbClr val="7030A0"/>
              </a:solidFill>
            </a:endParaRPr>
          </a:p>
          <a:p>
            <a:pPr marL="0" indent="0">
              <a:buNone/>
            </a:pPr>
            <a:r>
              <a:rPr lang="sv-SE" sz="2000" dirty="0">
                <a:solidFill>
                  <a:srgbClr val="FFFFFF"/>
                </a:solidFill>
              </a:rPr>
              <a:t>Singularen används till både människor</a:t>
            </a:r>
            <a:r>
              <a:rPr lang="sv-SE" sz="2000" dirty="0"/>
              <a:t> </a:t>
            </a:r>
            <a:r>
              <a:rPr lang="sv-SE" sz="2000" dirty="0">
                <a:solidFill>
                  <a:schemeClr val="tx1"/>
                </a:solidFill>
              </a:rPr>
              <a:t>och</a:t>
            </a:r>
            <a:r>
              <a:rPr lang="sv-SE" sz="2000" dirty="0"/>
              <a:t> </a:t>
            </a:r>
            <a:r>
              <a:rPr lang="sv-SE" sz="2000" dirty="0">
                <a:solidFill>
                  <a:srgbClr val="FFFFFF"/>
                </a:solidFill>
              </a:rPr>
              <a:t>ting, medan pluralen används endast till </a:t>
            </a:r>
            <a:r>
              <a:rPr lang="sv-SE" sz="2000" dirty="0">
                <a:solidFill>
                  <a:schemeClr val="tx1"/>
                </a:solidFill>
              </a:rPr>
              <a:t>människor</a:t>
            </a:r>
            <a:r>
              <a:rPr lang="sv-SE" sz="2000" dirty="0">
                <a:solidFill>
                  <a:srgbClr val="FFFFFF"/>
                </a:solidFill>
              </a:rPr>
              <a:t>.</a:t>
            </a:r>
            <a:endParaRPr lang="ar-SA" sz="500" dirty="0">
              <a:solidFill>
                <a:srgbClr val="FFFFFF"/>
              </a:solidFill>
            </a:endParaRPr>
          </a:p>
          <a:p>
            <a:pPr marL="0" indent="0">
              <a:buNone/>
            </a:pPr>
            <a:r>
              <a:rPr lang="sv-SE" sz="2000" u="sng" dirty="0">
                <a:solidFill>
                  <a:srgbClr val="FFFFFF"/>
                </a:solidFill>
              </a:rPr>
              <a:t>Koppla plural med </a:t>
            </a:r>
            <a:r>
              <a:rPr lang="sv-SE" sz="2000" u="sng" dirty="0">
                <a:solidFill>
                  <a:srgbClr val="FFFF00"/>
                </a:solidFill>
              </a:rPr>
              <a:t>pronomen</a:t>
            </a:r>
            <a:endParaRPr lang="ar-SA" sz="2000" dirty="0">
              <a:solidFill>
                <a:srgbClr val="FFFFFF"/>
              </a:solidFill>
            </a:endParaRPr>
          </a:p>
          <a:p>
            <a:pPr marL="0" indent="0">
              <a:buNone/>
            </a:pPr>
            <a:endParaRPr lang="ar-SA" sz="2000" dirty="0">
              <a:solidFill>
                <a:srgbClr val="FFFFFF"/>
              </a:solidFill>
            </a:endParaRPr>
          </a:p>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endParaRPr lang="sv-SE" sz="2000" dirty="0">
              <a:solidFill>
                <a:srgbClr val="FFFFFF"/>
              </a:solidFill>
            </a:endParaRPr>
          </a:p>
          <a:p>
            <a:pPr marL="0" indent="0">
              <a:buNone/>
            </a:pPr>
            <a:endParaRPr lang="sv-SE" sz="2000" dirty="0"/>
          </a:p>
        </p:txBody>
      </p:sp>
      <p:sp>
        <p:nvSpPr>
          <p:cNvPr id="4" name="Platshållare för bildnummer 3">
            <a:extLst>
              <a:ext uri="{FF2B5EF4-FFF2-40B4-BE49-F238E27FC236}">
                <a16:creationId xmlns:a16="http://schemas.microsoft.com/office/drawing/2014/main" id="{593DA83D-4327-4E43-8829-8D2425456F7D}"/>
              </a:ext>
            </a:extLst>
          </p:cNvPr>
          <p:cNvSpPr>
            <a:spLocks noGrp="1"/>
          </p:cNvSpPr>
          <p:nvPr>
            <p:ph type="sldNum" sz="quarter" idx="12"/>
          </p:nvPr>
        </p:nvSpPr>
        <p:spPr/>
        <p:txBody>
          <a:bodyPr/>
          <a:lstStyle/>
          <a:p>
            <a:fld id="{177D6179-9D4F-9247-ABDE-D082469CF89C}" type="slidenum">
              <a:rPr lang="sv-SE" smtClean="0"/>
              <a:t>89</a:t>
            </a:fld>
            <a:endParaRPr lang="sv-SE"/>
          </a:p>
        </p:txBody>
      </p:sp>
      <p:sp>
        <p:nvSpPr>
          <p:cNvPr id="6" name="Rektangel: rundade hörn 5">
            <a:extLst>
              <a:ext uri="{FF2B5EF4-FFF2-40B4-BE49-F238E27FC236}">
                <a16:creationId xmlns:a16="http://schemas.microsoft.com/office/drawing/2014/main" id="{88ADC09F-2BDE-4816-9026-A4FC09067D8A}"/>
              </a:ext>
            </a:extLst>
          </p:cNvPr>
          <p:cNvSpPr/>
          <p:nvPr/>
        </p:nvSpPr>
        <p:spPr>
          <a:xfrm>
            <a:off x="5601335" y="2133600"/>
            <a:ext cx="3535680" cy="692785"/>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t>أُوْلَئِكَ/هَؤلاءِ </a:t>
            </a:r>
            <a:r>
              <a:rPr lang="ar-SA" sz="2400" dirty="0">
                <a:solidFill>
                  <a:srgbClr val="00B0F0"/>
                </a:solidFill>
              </a:rPr>
              <a:t>مُدَرِّسونَ</a:t>
            </a:r>
            <a:r>
              <a:rPr lang="ar-SA" sz="2400" dirty="0"/>
              <a:t>/</a:t>
            </a:r>
            <a:r>
              <a:rPr lang="ar-SA" sz="2400" dirty="0">
                <a:solidFill>
                  <a:srgbClr val="DE28AE"/>
                </a:solidFill>
              </a:rPr>
              <a:t>مدَرِساتٌ</a:t>
            </a:r>
            <a:endParaRPr lang="sv-SE" dirty="0">
              <a:solidFill>
                <a:srgbClr val="DE28AE"/>
              </a:solidFill>
            </a:endParaRPr>
          </a:p>
        </p:txBody>
      </p:sp>
      <p:sp>
        <p:nvSpPr>
          <p:cNvPr id="8" name="Rektangel: rundade hörn 7">
            <a:extLst>
              <a:ext uri="{FF2B5EF4-FFF2-40B4-BE49-F238E27FC236}">
                <a16:creationId xmlns:a16="http://schemas.microsoft.com/office/drawing/2014/main" id="{03E7EEF8-26D5-41D6-B951-99F4AA95C50A}"/>
              </a:ext>
            </a:extLst>
          </p:cNvPr>
          <p:cNvSpPr/>
          <p:nvPr/>
        </p:nvSpPr>
        <p:spPr>
          <a:xfrm>
            <a:off x="3876891" y="3793490"/>
            <a:ext cx="3220720" cy="812800"/>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00B0F0"/>
                </a:solidFill>
              </a:rPr>
              <a:t>هُمْ مُهَنْدِسونَ</a:t>
            </a:r>
            <a:r>
              <a:rPr lang="ar-SA" sz="2400" dirty="0"/>
              <a:t>, </a:t>
            </a:r>
            <a:r>
              <a:rPr lang="ar-SA" sz="2400" dirty="0">
                <a:solidFill>
                  <a:srgbClr val="DE28AE"/>
                </a:solidFill>
              </a:rPr>
              <a:t>وهُنَّ مُهَنْدِساتٌ</a:t>
            </a:r>
            <a:endParaRPr lang="sv-SE" sz="2400" dirty="0">
              <a:solidFill>
                <a:srgbClr val="DE28AE"/>
              </a:solidFill>
            </a:endParaRPr>
          </a:p>
        </p:txBody>
      </p:sp>
      <p:sp>
        <p:nvSpPr>
          <p:cNvPr id="7" name="Pil: höger 6">
            <a:extLst>
              <a:ext uri="{FF2B5EF4-FFF2-40B4-BE49-F238E27FC236}">
                <a16:creationId xmlns:a16="http://schemas.microsoft.com/office/drawing/2014/main" id="{2F1BCBA7-87BC-40C5-9DDE-BC2FAB7BB0F6}"/>
              </a:ext>
            </a:extLst>
          </p:cNvPr>
          <p:cNvSpPr/>
          <p:nvPr/>
        </p:nvSpPr>
        <p:spPr>
          <a:xfrm>
            <a:off x="3876891" y="2203767"/>
            <a:ext cx="1428750" cy="552450"/>
          </a:xfrm>
          <a:prstGeom prst="rightArrow">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Exempel</a:t>
            </a:r>
          </a:p>
        </p:txBody>
      </p:sp>
      <p:sp>
        <p:nvSpPr>
          <p:cNvPr id="9" name="Pil: höger 8">
            <a:extLst>
              <a:ext uri="{FF2B5EF4-FFF2-40B4-BE49-F238E27FC236}">
                <a16:creationId xmlns:a16="http://schemas.microsoft.com/office/drawing/2014/main" id="{5AE7BD65-7814-4E70-A411-40B1427DDF66}"/>
              </a:ext>
            </a:extLst>
          </p:cNvPr>
          <p:cNvSpPr/>
          <p:nvPr/>
        </p:nvSpPr>
        <p:spPr>
          <a:xfrm>
            <a:off x="2286000" y="3960495"/>
            <a:ext cx="1428750" cy="552450"/>
          </a:xfrm>
          <a:prstGeom prst="rightArrow">
            <a:avLst/>
          </a:prstGeom>
          <a:solidFill>
            <a:srgbClr val="B226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Exempel</a:t>
            </a:r>
          </a:p>
        </p:txBody>
      </p:sp>
      <p:sp>
        <p:nvSpPr>
          <p:cNvPr id="10" name="Rectangle: Rounded Corners 9">
            <a:extLst>
              <a:ext uri="{FF2B5EF4-FFF2-40B4-BE49-F238E27FC236}">
                <a16:creationId xmlns:a16="http://schemas.microsoft.com/office/drawing/2014/main" id="{BDBDAC65-96CA-4008-A157-8E3842B1C6FF}"/>
              </a:ext>
            </a:extLst>
          </p:cNvPr>
          <p:cNvSpPr/>
          <p:nvPr/>
        </p:nvSpPr>
        <p:spPr>
          <a:xfrm>
            <a:off x="342900" y="5591808"/>
            <a:ext cx="2324100" cy="1109664"/>
          </a:xfrm>
          <a:prstGeom prst="roundRect">
            <a:avLst/>
          </a:prstGeom>
          <a:solidFill>
            <a:srgbClr val="B22600"/>
          </a:solidFill>
          <a:ln w="19050">
            <a:solidFill>
              <a:schemeClr val="bg1"/>
            </a:solidFill>
            <a:prstDash val="soli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400" dirty="0"/>
              <a:t>أَبناءُ محمدٍ </a:t>
            </a:r>
          </a:p>
          <a:p>
            <a:pPr algn="ctr"/>
            <a:r>
              <a:rPr lang="ar-AE" sz="2400" dirty="0"/>
              <a:t>أبناؤُ</a:t>
            </a:r>
            <a:r>
              <a:rPr lang="ar-AE" sz="2400" dirty="0">
                <a:solidFill>
                  <a:srgbClr val="FFFF00"/>
                </a:solidFill>
              </a:rPr>
              <a:t>هُ</a:t>
            </a:r>
            <a:r>
              <a:rPr lang="ar-AE" sz="2400" dirty="0"/>
              <a:t>        </a:t>
            </a:r>
          </a:p>
          <a:p>
            <a:pPr algn="ctr"/>
            <a:r>
              <a:rPr lang="ar-AE" sz="2400" dirty="0"/>
              <a:t> أبناؤ</a:t>
            </a:r>
            <a:r>
              <a:rPr lang="ar-AE" sz="2400" dirty="0">
                <a:solidFill>
                  <a:srgbClr val="FFFF00"/>
                </a:solidFill>
              </a:rPr>
              <a:t>هم</a:t>
            </a:r>
            <a:r>
              <a:rPr lang="ar-AE" sz="2400" dirty="0"/>
              <a:t> أبناؤ</a:t>
            </a:r>
            <a:r>
              <a:rPr lang="ar-AE" sz="2400" dirty="0">
                <a:solidFill>
                  <a:srgbClr val="FFFF00"/>
                </a:solidFill>
              </a:rPr>
              <a:t>هنّ</a:t>
            </a:r>
          </a:p>
        </p:txBody>
      </p:sp>
    </p:spTree>
    <p:custDataLst>
      <p:tags r:id="rId1"/>
    </p:custDataLst>
    <p:extLst>
      <p:ext uri="{BB962C8B-B14F-4D97-AF65-F5344CB8AC3E}">
        <p14:creationId xmlns:p14="http://schemas.microsoft.com/office/powerpoint/2010/main" val="3255634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B9557-222C-4D81-93F6-B4367FFA1AB0}"/>
              </a:ext>
            </a:extLst>
          </p:cNvPr>
          <p:cNvSpPr>
            <a:spLocks noGrp="1"/>
          </p:cNvSpPr>
          <p:nvPr>
            <p:ph type="title"/>
          </p:nvPr>
        </p:nvSpPr>
        <p:spPr/>
        <p:txBody>
          <a:bodyPr/>
          <a:lstStyle/>
          <a:p>
            <a:r>
              <a:rPr lang="sv-SE" dirty="0"/>
              <a:t>Vad är..</a:t>
            </a:r>
            <a:br>
              <a:rPr lang="ar-SA" dirty="0"/>
            </a:br>
            <a:r>
              <a:rPr lang="ar-SA" dirty="0"/>
              <a:t>ما</a:t>
            </a:r>
            <a:endParaRPr lang="sv-SE" dirty="0"/>
          </a:p>
        </p:txBody>
      </p:sp>
      <p:sp>
        <p:nvSpPr>
          <p:cNvPr id="3" name="Platshållare för innehåll 2">
            <a:extLst>
              <a:ext uri="{FF2B5EF4-FFF2-40B4-BE49-F238E27FC236}">
                <a16:creationId xmlns:a16="http://schemas.microsoft.com/office/drawing/2014/main" id="{33312ADB-664E-4854-A050-9B6A8085CB3E}"/>
              </a:ext>
            </a:extLst>
          </p:cNvPr>
          <p:cNvSpPr>
            <a:spLocks noGrp="1"/>
          </p:cNvSpPr>
          <p:nvPr>
            <p:ph idx="1"/>
          </p:nvPr>
        </p:nvSpPr>
        <p:spPr>
          <a:xfrm>
            <a:off x="142240" y="2123440"/>
            <a:ext cx="11268710" cy="4541520"/>
          </a:xfrm>
        </p:spPr>
        <p:txBody>
          <a:bodyPr>
            <a:normAutofit/>
          </a:bodyPr>
          <a:lstStyle/>
          <a:p>
            <a:pPr marL="0" indent="0">
              <a:buNone/>
            </a:pPr>
            <a:r>
              <a:rPr lang="sv-SE" dirty="0">
                <a:solidFill>
                  <a:srgbClr val="FFFFFF"/>
                </a:solidFill>
              </a:rPr>
              <a:t>Ordet </a:t>
            </a:r>
            <a:r>
              <a:rPr lang="ar-SA" dirty="0">
                <a:solidFill>
                  <a:srgbClr val="FFFFFF"/>
                </a:solidFill>
              </a:rPr>
              <a:t>ما</a:t>
            </a:r>
            <a:r>
              <a:rPr lang="sv-SE" dirty="0">
                <a:solidFill>
                  <a:srgbClr val="FFFFFF"/>
                </a:solidFill>
              </a:rPr>
              <a:t> är ett vanligt frågeord som på arabiska kallas för:</a:t>
            </a:r>
          </a:p>
          <a:p>
            <a:pPr marL="0" indent="0">
              <a:buNone/>
            </a:pPr>
            <a:r>
              <a:rPr lang="sv-SE" dirty="0">
                <a:solidFill>
                  <a:srgbClr val="FFFFFF"/>
                </a:solidFill>
              </a:rPr>
              <a:t>&gt;</a:t>
            </a:r>
            <a:r>
              <a:rPr lang="ar-SA" dirty="0">
                <a:solidFill>
                  <a:srgbClr val="FFFFFF"/>
                </a:solidFill>
              </a:rPr>
              <a:t>اسْمُ الاِسْتِفْهام</a:t>
            </a:r>
            <a:endParaRPr lang="sv-SE" dirty="0">
              <a:solidFill>
                <a:srgbClr val="FFFFFF"/>
              </a:solidFill>
            </a:endParaRPr>
          </a:p>
          <a:p>
            <a:pPr marL="0" indent="0">
              <a:buNone/>
            </a:pPr>
            <a:r>
              <a:rPr lang="sv-SE" dirty="0">
                <a:solidFill>
                  <a:srgbClr val="FFFFFF"/>
                </a:solidFill>
              </a:rPr>
              <a:t>Detta frågeord används </a:t>
            </a:r>
            <a:r>
              <a:rPr lang="sv-SE" u="sng" dirty="0"/>
              <a:t>endast</a:t>
            </a:r>
            <a:r>
              <a:rPr lang="sv-SE" dirty="0">
                <a:solidFill>
                  <a:srgbClr val="FFFFFF"/>
                </a:solidFill>
              </a:rPr>
              <a:t> till det som </a:t>
            </a:r>
            <a:r>
              <a:rPr lang="sv-SE" i="1" dirty="0"/>
              <a:t>inte</a:t>
            </a:r>
            <a:r>
              <a:rPr lang="sv-SE" i="1" dirty="0">
                <a:solidFill>
                  <a:srgbClr val="FFFFFF"/>
                </a:solidFill>
              </a:rPr>
              <a:t> </a:t>
            </a:r>
            <a:r>
              <a:rPr lang="sv-SE" dirty="0">
                <a:solidFill>
                  <a:schemeClr val="tx1"/>
                </a:solidFill>
              </a:rPr>
              <a:t>besitter ett intellekt. </a:t>
            </a:r>
          </a:p>
          <a:p>
            <a:endParaRPr lang="sv-SE" i="1" dirty="0">
              <a:solidFill>
                <a:srgbClr val="FFFFFF"/>
              </a:solidFill>
            </a:endParaRPr>
          </a:p>
          <a:p>
            <a:pPr marL="0" indent="0">
              <a:buNone/>
            </a:pPr>
            <a:r>
              <a:rPr lang="ar-SA" dirty="0">
                <a:solidFill>
                  <a:srgbClr val="FFFFFF"/>
                </a:solidFill>
              </a:rPr>
              <a:t>ما هذا؟    </a:t>
            </a:r>
            <a:r>
              <a:rPr lang="sv-SE" dirty="0">
                <a:solidFill>
                  <a:srgbClr val="FFFFFF"/>
                </a:solidFill>
              </a:rPr>
              <a:t>                       </a:t>
            </a:r>
            <a:r>
              <a:rPr lang="ar-SA" dirty="0">
                <a:solidFill>
                  <a:srgbClr val="FFFFFF"/>
                </a:solidFill>
              </a:rPr>
              <a:t>ما هذا؟</a:t>
            </a:r>
          </a:p>
          <a:p>
            <a:pPr marL="0" indent="0">
              <a:buNone/>
            </a:pPr>
            <a:r>
              <a:rPr lang="ar-SA" dirty="0">
                <a:solidFill>
                  <a:srgbClr val="FFFFFF"/>
                </a:solidFill>
              </a:rPr>
              <a:t>هذا كُرْسيٌّ.</a:t>
            </a:r>
            <a:r>
              <a:rPr lang="sv-SE" dirty="0">
                <a:solidFill>
                  <a:srgbClr val="FFFFFF"/>
                </a:solidFill>
              </a:rPr>
              <a:t>                </a:t>
            </a:r>
            <a:r>
              <a:rPr lang="ar-SA" dirty="0">
                <a:solidFill>
                  <a:srgbClr val="FFFFFF"/>
                </a:solidFill>
              </a:rPr>
              <a:t> </a:t>
            </a:r>
            <a:r>
              <a:rPr lang="sv-SE" dirty="0">
                <a:solidFill>
                  <a:srgbClr val="FFFFFF"/>
                </a:solidFill>
              </a:rPr>
              <a:t>   </a:t>
            </a:r>
            <a:r>
              <a:rPr lang="ar-SA" dirty="0">
                <a:solidFill>
                  <a:srgbClr val="FFFFFF"/>
                </a:solidFill>
              </a:rPr>
              <a:t>هذا رَجُلٌ.</a:t>
            </a:r>
            <a:endParaRPr lang="sv-SE" dirty="0">
              <a:solidFill>
                <a:srgbClr val="FFFFFF"/>
              </a:solidFill>
            </a:endParaRPr>
          </a:p>
          <a:p>
            <a:pPr marL="0" indent="0">
              <a:buNone/>
            </a:pPr>
            <a:r>
              <a:rPr lang="ar-SA" dirty="0">
                <a:solidFill>
                  <a:srgbClr val="FFFFFF"/>
                </a:solidFill>
              </a:rPr>
              <a:t> </a:t>
            </a:r>
            <a:r>
              <a:rPr lang="sv-SE" dirty="0">
                <a:solidFill>
                  <a:srgbClr val="92D050"/>
                </a:solidFill>
              </a:rPr>
              <a:t>Korrekt</a:t>
            </a:r>
            <a:r>
              <a:rPr lang="ar-SA" dirty="0">
                <a:solidFill>
                  <a:srgbClr val="00B050"/>
                </a:solidFill>
              </a:rPr>
              <a:t> </a:t>
            </a:r>
            <a:r>
              <a:rPr lang="sv-SE" dirty="0">
                <a:solidFill>
                  <a:srgbClr val="00B050"/>
                </a:solidFill>
              </a:rPr>
              <a:t>                 </a:t>
            </a:r>
            <a:r>
              <a:rPr lang="sv-SE" dirty="0">
                <a:solidFill>
                  <a:srgbClr val="FF0000"/>
                </a:solidFill>
              </a:rPr>
              <a:t>Inkorrekt</a:t>
            </a:r>
            <a:endParaRPr lang="ar-SA" dirty="0">
              <a:solidFill>
                <a:srgbClr val="FF0000"/>
              </a:solidFill>
            </a:endParaRPr>
          </a:p>
          <a:p>
            <a:pPr marL="0" indent="0">
              <a:buNone/>
            </a:pPr>
            <a:endParaRPr lang="sv-SE" dirty="0"/>
          </a:p>
        </p:txBody>
      </p:sp>
      <p:sp>
        <p:nvSpPr>
          <p:cNvPr id="4" name="Platshållare för bildnummer 3">
            <a:extLst>
              <a:ext uri="{FF2B5EF4-FFF2-40B4-BE49-F238E27FC236}">
                <a16:creationId xmlns:a16="http://schemas.microsoft.com/office/drawing/2014/main" id="{2A5FF078-A0A4-4FDF-979F-704F08184718}"/>
              </a:ext>
            </a:extLst>
          </p:cNvPr>
          <p:cNvSpPr>
            <a:spLocks noGrp="1"/>
          </p:cNvSpPr>
          <p:nvPr>
            <p:ph type="sldNum" sz="quarter" idx="12"/>
          </p:nvPr>
        </p:nvSpPr>
        <p:spPr/>
        <p:txBody>
          <a:bodyPr/>
          <a:lstStyle/>
          <a:p>
            <a:fld id="{177D6179-9D4F-9247-ABDE-D082469CF89C}" type="slidenum">
              <a:rPr lang="sv-SE" smtClean="0"/>
              <a:t>9</a:t>
            </a:fld>
            <a:endParaRPr lang="sv-SE"/>
          </a:p>
        </p:txBody>
      </p:sp>
      <p:sp>
        <p:nvSpPr>
          <p:cNvPr id="5" name="Ellips 4">
            <a:extLst>
              <a:ext uri="{FF2B5EF4-FFF2-40B4-BE49-F238E27FC236}">
                <a16:creationId xmlns:a16="http://schemas.microsoft.com/office/drawing/2014/main" id="{BF19E027-4018-4ECD-AC92-5DD699B0CC8E}"/>
              </a:ext>
            </a:extLst>
          </p:cNvPr>
          <p:cNvSpPr/>
          <p:nvPr/>
        </p:nvSpPr>
        <p:spPr>
          <a:xfrm>
            <a:off x="10035756" y="5559377"/>
            <a:ext cx="1847850" cy="1090789"/>
          </a:xfrm>
          <a:prstGeom prst="ellipse">
            <a:avLst/>
          </a:prstGeom>
          <a:solidFill>
            <a:srgbClr val="B226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dirty="0">
                <a:solidFill>
                  <a:srgbClr val="FFFFFF"/>
                </a:solidFill>
              </a:rPr>
              <a:t>اسم</a:t>
            </a:r>
            <a:endParaRPr lang="sv-SE" sz="4400" dirty="0">
              <a:solidFill>
                <a:srgbClr val="FFFFFF"/>
              </a:solidFill>
            </a:endParaRPr>
          </a:p>
        </p:txBody>
      </p:sp>
      <p:pic>
        <p:nvPicPr>
          <p:cNvPr id="6" name="Bildobjekt 5">
            <a:extLst>
              <a:ext uri="{FF2B5EF4-FFF2-40B4-BE49-F238E27FC236}">
                <a16:creationId xmlns:a16="http://schemas.microsoft.com/office/drawing/2014/main" id="{BBE3F8FD-3521-4D05-9718-787F3092644A}"/>
              </a:ext>
            </a:extLst>
          </p:cNvPr>
          <p:cNvPicPr>
            <a:picLocks noChangeAspect="1"/>
          </p:cNvPicPr>
          <p:nvPr/>
        </p:nvPicPr>
        <p:blipFill>
          <a:blip r:embed="rId2"/>
          <a:stretch>
            <a:fillRect/>
          </a:stretch>
        </p:blipFill>
        <p:spPr>
          <a:xfrm>
            <a:off x="396200" y="5190293"/>
            <a:ext cx="914479" cy="914479"/>
          </a:xfrm>
          <a:prstGeom prst="rect">
            <a:avLst/>
          </a:prstGeom>
        </p:spPr>
      </p:pic>
      <p:pic>
        <p:nvPicPr>
          <p:cNvPr id="7" name="Bildobjekt 6">
            <a:extLst>
              <a:ext uri="{FF2B5EF4-FFF2-40B4-BE49-F238E27FC236}">
                <a16:creationId xmlns:a16="http://schemas.microsoft.com/office/drawing/2014/main" id="{D98FA42F-9A01-4A10-A83D-ACEB7F77132D}"/>
              </a:ext>
            </a:extLst>
          </p:cNvPr>
          <p:cNvPicPr>
            <a:picLocks noChangeAspect="1"/>
          </p:cNvPicPr>
          <p:nvPr/>
        </p:nvPicPr>
        <p:blipFill>
          <a:blip r:embed="rId3"/>
          <a:stretch>
            <a:fillRect/>
          </a:stretch>
        </p:blipFill>
        <p:spPr>
          <a:xfrm>
            <a:off x="3108920" y="5343928"/>
            <a:ext cx="914479" cy="786452"/>
          </a:xfrm>
          <a:prstGeom prst="rect">
            <a:avLst/>
          </a:prstGeom>
        </p:spPr>
      </p:pic>
    </p:spTree>
    <p:extLst>
      <p:ext uri="{BB962C8B-B14F-4D97-AF65-F5344CB8AC3E}">
        <p14:creationId xmlns:p14="http://schemas.microsoft.com/office/powerpoint/2010/main" val="788246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ECCC7B-D4D3-4518-BBC6-4C9AF9251E2E}"/>
              </a:ext>
            </a:extLst>
          </p:cNvPr>
          <p:cNvSpPr>
            <a:spLocks noGrp="1"/>
          </p:cNvSpPr>
          <p:nvPr>
            <p:ph type="title"/>
          </p:nvPr>
        </p:nvSpPr>
        <p:spPr/>
        <p:txBody>
          <a:bodyPr/>
          <a:lstStyle/>
          <a:p>
            <a:r>
              <a:rPr lang="ar-SA" dirty="0"/>
              <a:t>بَعْضُ </a:t>
            </a:r>
            <a:br>
              <a:rPr lang="ar-SA" dirty="0"/>
            </a:br>
            <a:r>
              <a:rPr lang="sv-SE" sz="2800" dirty="0"/>
              <a:t>”Vissa” av dem</a:t>
            </a:r>
            <a:endParaRPr lang="sv-SE" dirty="0"/>
          </a:p>
        </p:txBody>
      </p:sp>
      <p:sp>
        <p:nvSpPr>
          <p:cNvPr id="3" name="Platshållare för innehåll 2">
            <a:extLst>
              <a:ext uri="{FF2B5EF4-FFF2-40B4-BE49-F238E27FC236}">
                <a16:creationId xmlns:a16="http://schemas.microsoft.com/office/drawing/2014/main" id="{623CC83D-0688-4F69-A9D1-AB2A2520D4DA}"/>
              </a:ext>
            </a:extLst>
          </p:cNvPr>
          <p:cNvSpPr>
            <a:spLocks noGrp="1"/>
          </p:cNvSpPr>
          <p:nvPr>
            <p:ph idx="1"/>
          </p:nvPr>
        </p:nvSpPr>
        <p:spPr>
          <a:xfrm>
            <a:off x="193040" y="2092960"/>
            <a:ext cx="11690565" cy="4602480"/>
          </a:xfrm>
        </p:spPr>
        <p:txBody>
          <a:bodyPr>
            <a:normAutofit/>
          </a:bodyPr>
          <a:lstStyle/>
          <a:p>
            <a:pPr marL="0" indent="0">
              <a:buNone/>
            </a:pPr>
            <a:r>
              <a:rPr lang="ar-SA" dirty="0">
                <a:solidFill>
                  <a:srgbClr val="FFFFFF"/>
                </a:solidFill>
              </a:rPr>
              <a:t>بَعْضُ</a:t>
            </a:r>
            <a:r>
              <a:rPr lang="sv-SE" dirty="0">
                <a:solidFill>
                  <a:srgbClr val="FFFFFF"/>
                </a:solidFill>
              </a:rPr>
              <a:t> (En del av../vissa) är ett ord som används för att begränsa en grupp. Vi säger t.ex.:</a:t>
            </a:r>
            <a:endParaRPr lang="ar-SA" dirty="0">
              <a:solidFill>
                <a:srgbClr val="FFFFFF"/>
              </a:solidFill>
            </a:endParaRPr>
          </a:p>
          <a:p>
            <a:pPr marL="0" indent="0">
              <a:buNone/>
            </a:pPr>
            <a:r>
              <a:rPr lang="ar-SA" dirty="0">
                <a:solidFill>
                  <a:srgbClr val="FFFFFF"/>
                </a:solidFill>
              </a:rPr>
              <a:t>بَعْضُهُمْ مدرسونَ وبعضهم مهندسون.</a:t>
            </a:r>
            <a:r>
              <a:rPr lang="sv-SE" dirty="0">
                <a:solidFill>
                  <a:srgbClr val="FFFFFF"/>
                </a:solidFill>
              </a:rPr>
              <a:t> - Vissa av de är lärare, och vissa av de är ingenjörer.</a:t>
            </a:r>
          </a:p>
          <a:p>
            <a:pPr marL="0" indent="0">
              <a:buNone/>
            </a:pPr>
            <a:r>
              <a:rPr lang="ar-SA" dirty="0">
                <a:solidFill>
                  <a:srgbClr val="FFFFFF"/>
                </a:solidFill>
              </a:rPr>
              <a:t>بعضُ الطلا</a:t>
            </a:r>
            <a:r>
              <a:rPr lang="ar-SA" dirty="0"/>
              <a:t>بِ </a:t>
            </a:r>
            <a:r>
              <a:rPr lang="ar-SA" dirty="0">
                <a:solidFill>
                  <a:schemeClr val="tx1"/>
                </a:solidFill>
              </a:rPr>
              <a:t>مجتهدون.</a:t>
            </a:r>
            <a:r>
              <a:rPr lang="sv-SE" dirty="0">
                <a:solidFill>
                  <a:srgbClr val="FFFFFF"/>
                </a:solidFill>
              </a:rPr>
              <a:t> - En del av studenterna är ambitiösa.</a:t>
            </a:r>
          </a:p>
          <a:p>
            <a:pPr marL="0" indent="0">
              <a:buNone/>
            </a:pPr>
            <a:endParaRPr lang="ar-SA" dirty="0">
              <a:solidFill>
                <a:srgbClr val="FFFFFF"/>
              </a:solidFill>
            </a:endParaRPr>
          </a:p>
          <a:p>
            <a:pPr marL="0" indent="0">
              <a:buNone/>
            </a:pPr>
            <a:r>
              <a:rPr lang="sv-SE" dirty="0">
                <a:solidFill>
                  <a:srgbClr val="FFFFFF"/>
                </a:solidFill>
              </a:rPr>
              <a:t>Och även </a:t>
            </a:r>
            <a:r>
              <a:rPr lang="sv-SE" dirty="0">
                <a:solidFill>
                  <a:srgbClr val="7030A0"/>
                </a:solidFill>
              </a:rPr>
              <a:t>feminint</a:t>
            </a:r>
            <a:r>
              <a:rPr lang="sv-SE" dirty="0">
                <a:solidFill>
                  <a:srgbClr val="FFFFFF"/>
                </a:solidFill>
              </a:rPr>
              <a:t>.</a:t>
            </a:r>
          </a:p>
          <a:p>
            <a:pPr marL="0" indent="0">
              <a:buNone/>
            </a:pPr>
            <a:r>
              <a:rPr lang="ar-SA" dirty="0">
                <a:solidFill>
                  <a:srgbClr val="FFFFFF"/>
                </a:solidFill>
              </a:rPr>
              <a:t>بعض</a:t>
            </a:r>
            <a:r>
              <a:rPr lang="ar-SA" dirty="0">
                <a:solidFill>
                  <a:srgbClr val="7030A0"/>
                </a:solidFill>
              </a:rPr>
              <a:t>هُنَّ</a:t>
            </a:r>
            <a:r>
              <a:rPr lang="ar-SA" dirty="0">
                <a:solidFill>
                  <a:srgbClr val="FFFFFF"/>
                </a:solidFill>
              </a:rPr>
              <a:t> طالباتٌ.</a:t>
            </a:r>
          </a:p>
          <a:p>
            <a:endParaRPr lang="ar-SA" dirty="0">
              <a:solidFill>
                <a:srgbClr val="FFFFFF"/>
              </a:solidFill>
            </a:endParaRPr>
          </a:p>
          <a:p>
            <a:pPr marL="0" indent="0">
              <a:buNone/>
            </a:pPr>
            <a:r>
              <a:rPr lang="sv-SE" dirty="0">
                <a:solidFill>
                  <a:srgbClr val="FFFFFF"/>
                </a:solidFill>
              </a:rPr>
              <a:t>Observera att </a:t>
            </a:r>
            <a:r>
              <a:rPr lang="ar-SA" dirty="0">
                <a:solidFill>
                  <a:srgbClr val="FFFFFF"/>
                </a:solidFill>
              </a:rPr>
              <a:t>بعض</a:t>
            </a:r>
            <a:r>
              <a:rPr lang="sv-SE" dirty="0">
                <a:solidFill>
                  <a:srgbClr val="FFFFFF"/>
                </a:solidFill>
              </a:rPr>
              <a:t> är </a:t>
            </a:r>
            <a:r>
              <a:rPr lang="sv-SE" i="1" dirty="0">
                <a:solidFill>
                  <a:srgbClr val="FFFFFF"/>
                </a:solidFill>
              </a:rPr>
              <a:t>mudhaf</a:t>
            </a:r>
            <a:r>
              <a:rPr lang="sv-SE" dirty="0">
                <a:solidFill>
                  <a:srgbClr val="FFFFFF"/>
                </a:solidFill>
              </a:rPr>
              <a:t>. Alltså är ordet efter </a:t>
            </a:r>
            <a:r>
              <a:rPr lang="sv-SE" i="1" dirty="0">
                <a:solidFill>
                  <a:srgbClr val="FFFFFF"/>
                </a:solidFill>
              </a:rPr>
              <a:t>mudhaf ilayh </a:t>
            </a:r>
            <a:r>
              <a:rPr lang="sv-SE" dirty="0">
                <a:solidFill>
                  <a:srgbClr val="FFFFFF"/>
                </a:solidFill>
              </a:rPr>
              <a:t>och därmed </a:t>
            </a:r>
            <a:r>
              <a:rPr lang="sv-SE" i="1" dirty="0">
                <a:solidFill>
                  <a:srgbClr val="FFFFFF"/>
                </a:solidFill>
              </a:rPr>
              <a:t>majrur </a:t>
            </a:r>
            <a:r>
              <a:rPr lang="sv-SE" dirty="0">
                <a:solidFill>
                  <a:srgbClr val="FFFFFF"/>
                </a:solidFill>
              </a:rPr>
              <a:t>med </a:t>
            </a:r>
            <a:r>
              <a:rPr lang="sv-SE" i="1" dirty="0">
                <a:solidFill>
                  <a:srgbClr val="FFFFFF"/>
                </a:solidFill>
              </a:rPr>
              <a:t>Kasrah</a:t>
            </a:r>
            <a:r>
              <a:rPr lang="sv-SE" dirty="0">
                <a:solidFill>
                  <a:srgbClr val="FFFFFF"/>
                </a:solidFill>
              </a:rPr>
              <a:t>. </a:t>
            </a:r>
            <a:r>
              <a:rPr lang="sv-SE" u="sng" dirty="0">
                <a:solidFill>
                  <a:srgbClr val="FFFFFF"/>
                </a:solidFill>
              </a:rPr>
              <a:t>Pronomen däremot är </a:t>
            </a:r>
            <a:r>
              <a:rPr lang="ar-SA" u="sng" dirty="0">
                <a:solidFill>
                  <a:srgbClr val="FFFFFF"/>
                </a:solidFill>
              </a:rPr>
              <a:t>مَبْنِيّة</a:t>
            </a:r>
            <a:r>
              <a:rPr lang="sv-SE" u="sng" dirty="0">
                <a:solidFill>
                  <a:srgbClr val="FFFFFF"/>
                </a:solidFill>
              </a:rPr>
              <a:t> fasta, och ändras inte</a:t>
            </a:r>
            <a:r>
              <a:rPr lang="sv-SE" dirty="0">
                <a:solidFill>
                  <a:srgbClr val="FFFFFF"/>
                </a:solidFill>
              </a:rPr>
              <a:t>.</a:t>
            </a:r>
            <a:endParaRPr lang="ar-SA" dirty="0">
              <a:solidFill>
                <a:srgbClr val="FFFFFF"/>
              </a:solidFill>
            </a:endParaRPr>
          </a:p>
        </p:txBody>
      </p:sp>
      <p:sp>
        <p:nvSpPr>
          <p:cNvPr id="4" name="Platshållare för bildnummer 3">
            <a:extLst>
              <a:ext uri="{FF2B5EF4-FFF2-40B4-BE49-F238E27FC236}">
                <a16:creationId xmlns:a16="http://schemas.microsoft.com/office/drawing/2014/main" id="{5C847C72-B2D5-465A-869C-3822B228DC8D}"/>
              </a:ext>
            </a:extLst>
          </p:cNvPr>
          <p:cNvSpPr>
            <a:spLocks noGrp="1"/>
          </p:cNvSpPr>
          <p:nvPr>
            <p:ph type="sldNum" sz="quarter" idx="12"/>
          </p:nvPr>
        </p:nvSpPr>
        <p:spPr/>
        <p:txBody>
          <a:bodyPr/>
          <a:lstStyle/>
          <a:p>
            <a:fld id="{177D6179-9D4F-9247-ABDE-D082469CF89C}" type="slidenum">
              <a:rPr lang="sv-SE" smtClean="0"/>
              <a:t>90</a:t>
            </a:fld>
            <a:endParaRPr lang="sv-SE"/>
          </a:p>
        </p:txBody>
      </p:sp>
    </p:spTree>
    <p:extLst>
      <p:ext uri="{BB962C8B-B14F-4D97-AF65-F5344CB8AC3E}">
        <p14:creationId xmlns:p14="http://schemas.microsoft.com/office/powerpoint/2010/main" val="26397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776DF7-0172-4613-9118-1544A1373BEF}"/>
              </a:ext>
            </a:extLst>
          </p:cNvPr>
          <p:cNvSpPr>
            <a:spLocks noGrp="1"/>
          </p:cNvSpPr>
          <p:nvPr>
            <p:ph type="title"/>
          </p:nvPr>
        </p:nvSpPr>
        <p:spPr/>
        <p:txBody>
          <a:bodyPr>
            <a:normAutofit/>
          </a:bodyPr>
          <a:lstStyle/>
          <a:p>
            <a:r>
              <a:rPr lang="sv-SE" sz="3200" dirty="0"/>
              <a:t>Plural av verb</a:t>
            </a:r>
          </a:p>
        </p:txBody>
      </p:sp>
      <p:sp>
        <p:nvSpPr>
          <p:cNvPr id="3" name="Platshållare för innehåll 2">
            <a:extLst>
              <a:ext uri="{FF2B5EF4-FFF2-40B4-BE49-F238E27FC236}">
                <a16:creationId xmlns:a16="http://schemas.microsoft.com/office/drawing/2014/main" id="{AC953E47-A5AB-4AB6-BD38-37E5BD060415}"/>
              </a:ext>
            </a:extLst>
          </p:cNvPr>
          <p:cNvSpPr>
            <a:spLocks noGrp="1"/>
          </p:cNvSpPr>
          <p:nvPr>
            <p:ph idx="1"/>
          </p:nvPr>
        </p:nvSpPr>
        <p:spPr>
          <a:xfrm>
            <a:off x="307064" y="2116870"/>
            <a:ext cx="11437731" cy="4641215"/>
          </a:xfrm>
        </p:spPr>
        <p:txBody>
          <a:bodyPr>
            <a:normAutofit lnSpcReduction="10000"/>
          </a:bodyPr>
          <a:lstStyle/>
          <a:p>
            <a:pPr marL="0" indent="0">
              <a:buNone/>
            </a:pPr>
            <a:r>
              <a:rPr lang="sv-SE" dirty="0">
                <a:solidFill>
                  <a:srgbClr val="FFFFFF"/>
                </a:solidFill>
              </a:rPr>
              <a:t>Även verben pluraliseras:</a:t>
            </a:r>
          </a:p>
          <a:p>
            <a:endParaRPr lang="sv-SE" dirty="0">
              <a:solidFill>
                <a:srgbClr val="FFFFFF"/>
              </a:solidFill>
            </a:endParaRPr>
          </a:p>
          <a:p>
            <a:pPr marL="0" indent="0">
              <a:buNone/>
            </a:pPr>
            <a:endParaRPr lang="sv-SE" sz="1400" dirty="0">
              <a:solidFill>
                <a:srgbClr val="FFFFFF"/>
              </a:solidFill>
            </a:endParaRPr>
          </a:p>
          <a:p>
            <a:pPr marL="0" indent="0">
              <a:buNone/>
            </a:pPr>
            <a:endParaRPr lang="sv-SE" sz="1000" dirty="0">
              <a:solidFill>
                <a:srgbClr val="FFFFFF"/>
              </a:solidFill>
            </a:endParaRPr>
          </a:p>
          <a:p>
            <a:pPr marL="0" indent="0">
              <a:buNone/>
            </a:pPr>
            <a:endParaRPr lang="sv-SE" sz="400" dirty="0">
              <a:solidFill>
                <a:srgbClr val="FFFFFF"/>
              </a:solidFill>
            </a:endParaRPr>
          </a:p>
          <a:p>
            <a:pPr marL="0" indent="0">
              <a:buNone/>
            </a:pPr>
            <a:r>
              <a:rPr lang="sv-SE" sz="2600" dirty="0">
                <a:solidFill>
                  <a:srgbClr val="FFFFFF"/>
                </a:solidFill>
              </a:rPr>
              <a:t>  </a:t>
            </a:r>
            <a:r>
              <a:rPr lang="ar-SA" sz="2600" dirty="0">
                <a:solidFill>
                  <a:srgbClr val="FFFFFF"/>
                </a:solidFill>
              </a:rPr>
              <a:t>ذهب</a:t>
            </a:r>
            <a:r>
              <a:rPr lang="sv-SE" sz="2600" dirty="0">
                <a:solidFill>
                  <a:srgbClr val="FFFFFF"/>
                </a:solidFill>
              </a:rPr>
              <a:t> &gt; </a:t>
            </a:r>
            <a:r>
              <a:rPr lang="ar-SA" sz="2600" dirty="0">
                <a:solidFill>
                  <a:srgbClr val="FFFFFF"/>
                </a:solidFill>
              </a:rPr>
              <a:t>ذَهَبُ</a:t>
            </a:r>
            <a:r>
              <a:rPr lang="ar-SA" sz="2600" dirty="0">
                <a:solidFill>
                  <a:srgbClr val="0070C0"/>
                </a:solidFill>
              </a:rPr>
              <a:t>و</a:t>
            </a:r>
            <a:r>
              <a:rPr lang="ar-SA" sz="2600" dirty="0">
                <a:solidFill>
                  <a:srgbClr val="FFFFFF"/>
                </a:solidFill>
              </a:rPr>
              <a:t>ْا</a:t>
            </a:r>
            <a:endParaRPr lang="sv-SE" sz="2600" dirty="0">
              <a:solidFill>
                <a:srgbClr val="FFFFFF"/>
              </a:solidFill>
            </a:endParaRPr>
          </a:p>
          <a:p>
            <a:pPr marL="0" indent="0">
              <a:buNone/>
            </a:pPr>
            <a:r>
              <a:rPr lang="ar-SA" sz="2600" dirty="0">
                <a:solidFill>
                  <a:srgbClr val="FFFFFF"/>
                </a:solidFill>
              </a:rPr>
              <a:t>ذهبت  </a:t>
            </a:r>
            <a:r>
              <a:rPr lang="sv-SE" sz="2600" dirty="0">
                <a:solidFill>
                  <a:srgbClr val="FFFFFF"/>
                </a:solidFill>
              </a:rPr>
              <a:t> &gt; </a:t>
            </a:r>
            <a:r>
              <a:rPr lang="ar-SA" sz="2600" dirty="0">
                <a:solidFill>
                  <a:srgbClr val="FFFFFF"/>
                </a:solidFill>
              </a:rPr>
              <a:t>ذَهَبْ</a:t>
            </a:r>
            <a:r>
              <a:rPr lang="ar-SA" sz="2600" dirty="0">
                <a:solidFill>
                  <a:srgbClr val="7030A0"/>
                </a:solidFill>
              </a:rPr>
              <a:t>ن</a:t>
            </a:r>
            <a:r>
              <a:rPr lang="ar-SA" sz="2600" dirty="0">
                <a:solidFill>
                  <a:srgbClr val="FFFFFF"/>
                </a:solidFill>
              </a:rPr>
              <a:t>َ</a:t>
            </a:r>
            <a:endParaRPr lang="sv-SE" sz="2600" dirty="0">
              <a:solidFill>
                <a:srgbClr val="FFFFFF"/>
              </a:solidFill>
            </a:endParaRPr>
          </a:p>
          <a:p>
            <a:pPr marL="0" indent="0">
              <a:buNone/>
            </a:pPr>
            <a:endParaRPr lang="sv-SE" sz="1700" dirty="0">
              <a:solidFill>
                <a:srgbClr val="FFFFFF"/>
              </a:solidFill>
            </a:endParaRPr>
          </a:p>
          <a:p>
            <a:pPr marL="0" indent="0">
              <a:buNone/>
            </a:pPr>
            <a:endParaRPr lang="sv-SE" dirty="0">
              <a:solidFill>
                <a:srgbClr val="FFFFFF"/>
              </a:solidFill>
            </a:endParaRPr>
          </a:p>
          <a:p>
            <a:pPr marL="0" indent="0">
              <a:buNone/>
            </a:pPr>
            <a:endParaRPr lang="sv-SE" sz="600" dirty="0">
              <a:solidFill>
                <a:srgbClr val="FFFFFF"/>
              </a:solidFill>
            </a:endParaRPr>
          </a:p>
          <a:p>
            <a:pPr marL="0" indent="0">
              <a:lnSpc>
                <a:spcPct val="110000"/>
              </a:lnSpc>
              <a:buNone/>
            </a:pPr>
            <a:r>
              <a:rPr lang="ar-SA" dirty="0">
                <a:solidFill>
                  <a:srgbClr val="FFFFFF"/>
                </a:solidFill>
              </a:rPr>
              <a:t>                                              </a:t>
            </a:r>
            <a:r>
              <a:rPr lang="ar-SA" sz="2600" dirty="0">
                <a:solidFill>
                  <a:srgbClr val="FFFFFF"/>
                </a:solidFill>
              </a:rPr>
              <a:t>الطلاب </a:t>
            </a:r>
            <a:r>
              <a:rPr lang="ar-SA" sz="2600" dirty="0">
                <a:solidFill>
                  <a:srgbClr val="0070C0"/>
                </a:solidFill>
              </a:rPr>
              <a:t>ذهبوا</a:t>
            </a:r>
            <a:r>
              <a:rPr lang="ar-SA" sz="2600" dirty="0">
                <a:solidFill>
                  <a:srgbClr val="FFFFFF"/>
                </a:solidFill>
              </a:rPr>
              <a:t> إلى المدرسة الثانوية والطالبات </a:t>
            </a:r>
            <a:r>
              <a:rPr lang="ar-SA" sz="2600" dirty="0">
                <a:solidFill>
                  <a:srgbClr val="7030A0"/>
                </a:solidFill>
              </a:rPr>
              <a:t>ذهبن</a:t>
            </a:r>
            <a:r>
              <a:rPr lang="ar-SA" sz="2600" dirty="0">
                <a:solidFill>
                  <a:srgbClr val="FFFFFF"/>
                </a:solidFill>
              </a:rPr>
              <a:t> إلى الجامعة. </a:t>
            </a:r>
            <a:r>
              <a:rPr lang="sv-SE" sz="2600" dirty="0">
                <a:solidFill>
                  <a:srgbClr val="FFFFFF"/>
                </a:solidFill>
              </a:rPr>
              <a:t>             </a:t>
            </a:r>
            <a:r>
              <a:rPr lang="sv-SE" dirty="0">
                <a:solidFill>
                  <a:srgbClr val="FFFFFF"/>
                </a:solidFill>
              </a:rPr>
              <a:t>De manliga eleverna gick till gymnasiet, och de kvinnliga eleverna gick till universitet.</a:t>
            </a:r>
            <a:endParaRPr lang="ar-SA" dirty="0">
              <a:solidFill>
                <a:srgbClr val="FFFFFF"/>
              </a:solidFill>
            </a:endParaRPr>
          </a:p>
        </p:txBody>
      </p:sp>
      <p:sp>
        <p:nvSpPr>
          <p:cNvPr id="4" name="Platshållare för bildnummer 3">
            <a:extLst>
              <a:ext uri="{FF2B5EF4-FFF2-40B4-BE49-F238E27FC236}">
                <a16:creationId xmlns:a16="http://schemas.microsoft.com/office/drawing/2014/main" id="{543C7D79-5097-4CC8-BF4E-02DB08E9D3C0}"/>
              </a:ext>
            </a:extLst>
          </p:cNvPr>
          <p:cNvSpPr>
            <a:spLocks noGrp="1"/>
          </p:cNvSpPr>
          <p:nvPr>
            <p:ph type="sldNum" sz="quarter" idx="12"/>
          </p:nvPr>
        </p:nvSpPr>
        <p:spPr/>
        <p:txBody>
          <a:bodyPr/>
          <a:lstStyle/>
          <a:p>
            <a:fld id="{177D6179-9D4F-9247-ABDE-D082469CF89C}" type="slidenum">
              <a:rPr lang="sv-SE" smtClean="0"/>
              <a:t>91</a:t>
            </a:fld>
            <a:endParaRPr lang="sv-SE"/>
          </a:p>
        </p:txBody>
      </p:sp>
      <p:sp>
        <p:nvSpPr>
          <p:cNvPr id="5" name="Ellips 4">
            <a:extLst>
              <a:ext uri="{FF2B5EF4-FFF2-40B4-BE49-F238E27FC236}">
                <a16:creationId xmlns:a16="http://schemas.microsoft.com/office/drawing/2014/main" id="{4CB7A901-FEAC-4A6C-B0FA-57C4FF6084D1}"/>
              </a:ext>
            </a:extLst>
          </p:cNvPr>
          <p:cNvSpPr/>
          <p:nvPr/>
        </p:nvSpPr>
        <p:spPr>
          <a:xfrm>
            <a:off x="447205" y="2514990"/>
            <a:ext cx="1960880" cy="540000"/>
          </a:xfrm>
          <a:prstGeom prst="roundRect">
            <a:avLst/>
          </a:prstGeom>
          <a:solidFill>
            <a:srgbClr val="B22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 gick(mask.)</a:t>
            </a:r>
          </a:p>
        </p:txBody>
      </p:sp>
      <p:sp>
        <p:nvSpPr>
          <p:cNvPr id="6" name="Pil: nedåt 5">
            <a:extLst>
              <a:ext uri="{FF2B5EF4-FFF2-40B4-BE49-F238E27FC236}">
                <a16:creationId xmlns:a16="http://schemas.microsoft.com/office/drawing/2014/main" id="{A319E9E7-C91A-41AB-8B1A-EDECD6FB8687}"/>
              </a:ext>
            </a:extLst>
          </p:cNvPr>
          <p:cNvSpPr/>
          <p:nvPr/>
        </p:nvSpPr>
        <p:spPr>
          <a:xfrm>
            <a:off x="1193966" y="3223226"/>
            <a:ext cx="360000" cy="406400"/>
          </a:xfrm>
          <a:prstGeom prst="downArrow">
            <a:avLst/>
          </a:prstGeom>
          <a:ln w="19050">
            <a:solidFill>
              <a:srgbClr val="E6E6E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6A82E1E7-F9A6-4B6A-A3AC-03A253045192}"/>
              </a:ext>
            </a:extLst>
          </p:cNvPr>
          <p:cNvSpPr/>
          <p:nvPr/>
        </p:nvSpPr>
        <p:spPr>
          <a:xfrm>
            <a:off x="447205" y="4946217"/>
            <a:ext cx="1960880" cy="540000"/>
          </a:xfrm>
          <a:prstGeom prst="roundRect">
            <a:avLst/>
          </a:prstGeom>
          <a:solidFill>
            <a:srgbClr val="B22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De gick(fem.)</a:t>
            </a:r>
          </a:p>
        </p:txBody>
      </p:sp>
      <p:sp>
        <p:nvSpPr>
          <p:cNvPr id="8" name="Pil: nedåt 7">
            <a:extLst>
              <a:ext uri="{FF2B5EF4-FFF2-40B4-BE49-F238E27FC236}">
                <a16:creationId xmlns:a16="http://schemas.microsoft.com/office/drawing/2014/main" id="{AC9110EB-51FD-4F4F-8109-B38E731DBE53}"/>
              </a:ext>
            </a:extLst>
          </p:cNvPr>
          <p:cNvSpPr/>
          <p:nvPr/>
        </p:nvSpPr>
        <p:spPr>
          <a:xfrm rot="10800000">
            <a:off x="1193966" y="4437478"/>
            <a:ext cx="360000" cy="406400"/>
          </a:xfrm>
          <a:prstGeom prst="downArrow">
            <a:avLst/>
          </a:prstGeom>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Tree>
    <p:custDataLst>
      <p:tags r:id="rId1"/>
    </p:custDataLst>
    <p:extLst>
      <p:ext uri="{BB962C8B-B14F-4D97-AF65-F5344CB8AC3E}">
        <p14:creationId xmlns:p14="http://schemas.microsoft.com/office/powerpoint/2010/main" val="274794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035CD-B0E6-421F-AD68-286D78B2AA00}"/>
              </a:ext>
            </a:extLst>
          </p:cNvPr>
          <p:cNvSpPr>
            <a:spLocks noGrp="1"/>
          </p:cNvSpPr>
          <p:nvPr>
            <p:ph type="ctrTitle"/>
          </p:nvPr>
        </p:nvSpPr>
        <p:spPr/>
        <p:txBody>
          <a:bodyPr/>
          <a:lstStyle/>
          <a:p>
            <a:r>
              <a:rPr lang="ar-SA" dirty="0"/>
              <a:t> </a:t>
            </a:r>
            <a:r>
              <a:rPr lang="sv-SE" dirty="0"/>
              <a:t>Lektion 14</a:t>
            </a:r>
          </a:p>
        </p:txBody>
      </p:sp>
      <p:sp>
        <p:nvSpPr>
          <p:cNvPr id="3" name="Underrubrik 2">
            <a:extLst>
              <a:ext uri="{FF2B5EF4-FFF2-40B4-BE49-F238E27FC236}">
                <a16:creationId xmlns:a16="http://schemas.microsoft.com/office/drawing/2014/main" id="{1F8718BE-329A-44F9-A95C-73C34FDA2719}"/>
              </a:ext>
            </a:extLst>
          </p:cNvPr>
          <p:cNvSpPr>
            <a:spLocks noGrp="1"/>
          </p:cNvSpPr>
          <p:nvPr>
            <p:ph type="subTitle" idx="1"/>
          </p:nvPr>
        </p:nvSpPr>
        <p:spPr/>
        <p:txBody>
          <a:bodyPr>
            <a:normAutofit/>
          </a:bodyPr>
          <a:lstStyle/>
          <a:p>
            <a:r>
              <a:rPr lang="sv-SE" dirty="0"/>
              <a:t>Plural</a:t>
            </a:r>
            <a:r>
              <a:rPr lang="sv-SE" i="1" dirty="0"/>
              <a:t>, </a:t>
            </a:r>
            <a:r>
              <a:rPr lang="sv-SE" dirty="0"/>
              <a:t>del 2</a:t>
            </a:r>
          </a:p>
          <a:p>
            <a:r>
              <a:rPr lang="sv-SE" dirty="0"/>
              <a:t>Ord som inte får ha </a:t>
            </a:r>
            <a:r>
              <a:rPr lang="sv-SE" i="1" dirty="0"/>
              <a:t>Tanwin</a:t>
            </a:r>
          </a:p>
          <a:p>
            <a:endParaRPr lang="sv-SE" dirty="0"/>
          </a:p>
          <a:p>
            <a:endParaRPr lang="sv-SE" i="1" dirty="0"/>
          </a:p>
        </p:txBody>
      </p:sp>
      <p:sp>
        <p:nvSpPr>
          <p:cNvPr id="4" name="Platshållare för bildnummer 3">
            <a:extLst>
              <a:ext uri="{FF2B5EF4-FFF2-40B4-BE49-F238E27FC236}">
                <a16:creationId xmlns:a16="http://schemas.microsoft.com/office/drawing/2014/main" id="{04735725-6C08-4741-826C-D1086EA91881}"/>
              </a:ext>
            </a:extLst>
          </p:cNvPr>
          <p:cNvSpPr>
            <a:spLocks noGrp="1"/>
          </p:cNvSpPr>
          <p:nvPr>
            <p:ph type="sldNum" sz="quarter" idx="12"/>
          </p:nvPr>
        </p:nvSpPr>
        <p:spPr/>
        <p:txBody>
          <a:bodyPr/>
          <a:lstStyle/>
          <a:p>
            <a:fld id="{177D6179-9D4F-9247-ABDE-D082469CF89C}" type="slidenum">
              <a:rPr lang="sv-SE" smtClean="0"/>
              <a:t>92</a:t>
            </a:fld>
            <a:endParaRPr lang="sv-SE"/>
          </a:p>
        </p:txBody>
      </p:sp>
    </p:spTree>
    <p:extLst>
      <p:ext uri="{BB962C8B-B14F-4D97-AF65-F5344CB8AC3E}">
        <p14:creationId xmlns:p14="http://schemas.microsoft.com/office/powerpoint/2010/main" val="942367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75A1BE-4303-46F5-9C5A-B6C212450F6F}"/>
              </a:ext>
            </a:extLst>
          </p:cNvPr>
          <p:cNvSpPr>
            <a:spLocks noGrp="1"/>
          </p:cNvSpPr>
          <p:nvPr>
            <p:ph type="title"/>
          </p:nvPr>
        </p:nvSpPr>
        <p:spPr/>
        <p:txBody>
          <a:bodyPr/>
          <a:lstStyle/>
          <a:p>
            <a:r>
              <a:rPr lang="sv-SE" dirty="0"/>
              <a:t>Vad lär vi oss här?</a:t>
            </a:r>
          </a:p>
        </p:txBody>
      </p:sp>
      <p:sp>
        <p:nvSpPr>
          <p:cNvPr id="3" name="Platshållare för innehåll 2">
            <a:extLst>
              <a:ext uri="{FF2B5EF4-FFF2-40B4-BE49-F238E27FC236}">
                <a16:creationId xmlns:a16="http://schemas.microsoft.com/office/drawing/2014/main" id="{2D3D6E93-3D0F-4FB4-AB92-068ECA3A73FF}"/>
              </a:ext>
            </a:extLst>
          </p:cNvPr>
          <p:cNvSpPr>
            <a:spLocks noGrp="1"/>
          </p:cNvSpPr>
          <p:nvPr>
            <p:ph idx="1"/>
          </p:nvPr>
        </p:nvSpPr>
        <p:spPr>
          <a:xfrm>
            <a:off x="193040" y="2336873"/>
            <a:ext cx="11579859" cy="3599316"/>
          </a:xfrm>
        </p:spPr>
        <p:txBody>
          <a:bodyPr/>
          <a:lstStyle/>
          <a:p>
            <a:pPr marL="0" indent="0">
              <a:buNone/>
            </a:pPr>
            <a:r>
              <a:rPr lang="sv-SE" dirty="0">
                <a:solidFill>
                  <a:srgbClr val="FFFFFF"/>
                </a:solidFill>
              </a:rPr>
              <a:t>I denna lektion kommer vi att introducera ytterligare några plural av vissa pronomen och verb. Vi kommer också titta på fler ord som </a:t>
            </a:r>
            <a:r>
              <a:rPr lang="sv-SE" u="sng" dirty="0">
                <a:solidFill>
                  <a:srgbClr val="FFFFFF"/>
                </a:solidFill>
              </a:rPr>
              <a:t>inte</a:t>
            </a:r>
            <a:r>
              <a:rPr lang="sv-SE" dirty="0">
                <a:solidFill>
                  <a:srgbClr val="FFFFFF"/>
                </a:solidFill>
              </a:rPr>
              <a:t> får ha </a:t>
            </a:r>
            <a:r>
              <a:rPr lang="sv-SE" i="1" dirty="0" err="1">
                <a:solidFill>
                  <a:srgbClr val="FFFFFF"/>
                </a:solidFill>
              </a:rPr>
              <a:t>tanwin</a:t>
            </a:r>
            <a:r>
              <a:rPr lang="sv-SE" dirty="0">
                <a:solidFill>
                  <a:srgbClr val="FFFFFF"/>
                </a:solidFill>
              </a:rPr>
              <a:t>.</a:t>
            </a:r>
            <a:endParaRPr lang="ar-SA" dirty="0">
              <a:solidFill>
                <a:srgbClr val="FFFFFF"/>
              </a:solidFill>
            </a:endParaRPr>
          </a:p>
          <a:p>
            <a:endParaRPr lang="ar-SA" dirty="0">
              <a:solidFill>
                <a:srgbClr val="FFFFFF"/>
              </a:solidFill>
            </a:endParaRPr>
          </a:p>
          <a:p>
            <a:pPr marL="0" indent="0">
              <a:buNone/>
            </a:pPr>
            <a:r>
              <a:rPr lang="sv-SE" dirty="0">
                <a:solidFill>
                  <a:schemeClr val="tx1"/>
                </a:solidFill>
              </a:rPr>
              <a:t>Avslutningsvis, så gör vi en lärorik analys inom </a:t>
            </a:r>
            <a:r>
              <a:rPr lang="ar-SA" dirty="0">
                <a:solidFill>
                  <a:schemeClr val="tx1"/>
                </a:solidFill>
              </a:rPr>
              <a:t>نَعْت</a:t>
            </a:r>
            <a:r>
              <a:rPr lang="sv-SE" dirty="0">
                <a:solidFill>
                  <a:schemeClr val="tx1"/>
                </a:solidFill>
              </a:rPr>
              <a:t> (adjektiv/beskrivning</a:t>
            </a:r>
            <a:r>
              <a:rPr lang="sv-SE" i="1" dirty="0">
                <a:solidFill>
                  <a:schemeClr val="tx1"/>
                </a:solidFill>
              </a:rPr>
              <a:t>)</a:t>
            </a:r>
            <a:r>
              <a:rPr lang="sv-SE" dirty="0">
                <a:solidFill>
                  <a:schemeClr val="tx1"/>
                </a:solidFill>
              </a:rPr>
              <a:t> och </a:t>
            </a:r>
            <a:r>
              <a:rPr lang="ar-SA" dirty="0">
                <a:solidFill>
                  <a:schemeClr val="tx1"/>
                </a:solidFill>
              </a:rPr>
              <a:t>مَنْعوت</a:t>
            </a:r>
            <a:r>
              <a:rPr lang="sv-SE" dirty="0">
                <a:solidFill>
                  <a:schemeClr val="tx1"/>
                </a:solidFill>
              </a:rPr>
              <a:t> (det</a:t>
            </a:r>
            <a:r>
              <a:rPr lang="sv-SE" i="1" dirty="0">
                <a:solidFill>
                  <a:schemeClr val="tx1"/>
                </a:solidFill>
              </a:rPr>
              <a:t> </a:t>
            </a:r>
            <a:r>
              <a:rPr lang="sv-SE" dirty="0">
                <a:solidFill>
                  <a:schemeClr val="tx1"/>
                </a:solidFill>
              </a:rPr>
              <a:t>beskrivna</a:t>
            </a:r>
            <a:r>
              <a:rPr lang="sv-SE" i="1" dirty="0">
                <a:solidFill>
                  <a:schemeClr val="tx1"/>
                </a:solidFill>
              </a:rPr>
              <a:t>) </a:t>
            </a:r>
            <a:r>
              <a:rPr lang="sv-SE" dirty="0">
                <a:solidFill>
                  <a:schemeClr val="tx1"/>
                </a:solidFill>
              </a:rPr>
              <a:t>och lär oss ordet </a:t>
            </a:r>
            <a:r>
              <a:rPr lang="ar-SA" sz="2800" dirty="0">
                <a:solidFill>
                  <a:schemeClr val="tx1"/>
                </a:solidFill>
              </a:rPr>
              <a:t>أَيُّ</a:t>
            </a:r>
            <a:r>
              <a:rPr lang="sv-SE" sz="2800" dirty="0">
                <a:solidFill>
                  <a:schemeClr val="tx1"/>
                </a:solidFill>
              </a:rPr>
              <a:t> </a:t>
            </a:r>
            <a:r>
              <a:rPr lang="sv-SE" dirty="0">
                <a:solidFill>
                  <a:schemeClr val="tx1"/>
                </a:solidFill>
              </a:rPr>
              <a:t>(vilken/vilket).</a:t>
            </a:r>
          </a:p>
        </p:txBody>
      </p:sp>
      <p:sp>
        <p:nvSpPr>
          <p:cNvPr id="4" name="Platshållare för bildnummer 3">
            <a:extLst>
              <a:ext uri="{FF2B5EF4-FFF2-40B4-BE49-F238E27FC236}">
                <a16:creationId xmlns:a16="http://schemas.microsoft.com/office/drawing/2014/main" id="{FED37E6D-DEB3-4DE0-AD02-81426C14A131}"/>
              </a:ext>
            </a:extLst>
          </p:cNvPr>
          <p:cNvSpPr>
            <a:spLocks noGrp="1"/>
          </p:cNvSpPr>
          <p:nvPr>
            <p:ph type="sldNum" sz="quarter" idx="12"/>
          </p:nvPr>
        </p:nvSpPr>
        <p:spPr/>
        <p:txBody>
          <a:bodyPr/>
          <a:lstStyle/>
          <a:p>
            <a:fld id="{177D6179-9D4F-9247-ABDE-D082469CF89C}" type="slidenum">
              <a:rPr lang="sv-SE" smtClean="0"/>
              <a:t>93</a:t>
            </a:fld>
            <a:endParaRPr lang="sv-SE"/>
          </a:p>
        </p:txBody>
      </p:sp>
    </p:spTree>
    <p:extLst>
      <p:ext uri="{BB962C8B-B14F-4D97-AF65-F5344CB8AC3E}">
        <p14:creationId xmlns:p14="http://schemas.microsoft.com/office/powerpoint/2010/main" val="2167406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03F02874-E8B8-4049-A084-C3E642BC5CD8}"/>
              </a:ext>
            </a:extLst>
          </p:cNvPr>
          <p:cNvSpPr/>
          <p:nvPr/>
        </p:nvSpPr>
        <p:spPr>
          <a:xfrm>
            <a:off x="680321" y="4788843"/>
            <a:ext cx="2499759" cy="853367"/>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rundade hörn 5">
            <a:extLst>
              <a:ext uri="{FF2B5EF4-FFF2-40B4-BE49-F238E27FC236}">
                <a16:creationId xmlns:a16="http://schemas.microsoft.com/office/drawing/2014/main" id="{4DA4F88A-5C84-4B23-B5C1-E7617E8F6EAD}"/>
              </a:ext>
            </a:extLst>
          </p:cNvPr>
          <p:cNvSpPr/>
          <p:nvPr/>
        </p:nvSpPr>
        <p:spPr>
          <a:xfrm>
            <a:off x="639281" y="3530459"/>
            <a:ext cx="3779520" cy="853367"/>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rundade hörn 4">
            <a:extLst>
              <a:ext uri="{FF2B5EF4-FFF2-40B4-BE49-F238E27FC236}">
                <a16:creationId xmlns:a16="http://schemas.microsoft.com/office/drawing/2014/main" id="{CEF8C234-B322-4872-8D50-6A98734AE716}"/>
              </a:ext>
            </a:extLst>
          </p:cNvPr>
          <p:cNvSpPr/>
          <p:nvPr/>
        </p:nvSpPr>
        <p:spPr>
          <a:xfrm>
            <a:off x="703818" y="2255629"/>
            <a:ext cx="2387999" cy="853367"/>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D9BD2D8-BC2E-4827-9037-4758128A9DD2}"/>
              </a:ext>
            </a:extLst>
          </p:cNvPr>
          <p:cNvSpPr>
            <a:spLocks noGrp="1"/>
          </p:cNvSpPr>
          <p:nvPr>
            <p:ph type="title"/>
          </p:nvPr>
        </p:nvSpPr>
        <p:spPr/>
        <p:txBody>
          <a:bodyPr/>
          <a:lstStyle/>
          <a:p>
            <a:r>
              <a:rPr lang="sv-SE" dirty="0"/>
              <a:t>Plural av pronomen, fortsättning</a:t>
            </a:r>
          </a:p>
        </p:txBody>
      </p:sp>
      <p:sp>
        <p:nvSpPr>
          <p:cNvPr id="3" name="Platshållare för innehåll 2">
            <a:extLst>
              <a:ext uri="{FF2B5EF4-FFF2-40B4-BE49-F238E27FC236}">
                <a16:creationId xmlns:a16="http://schemas.microsoft.com/office/drawing/2014/main" id="{528E0DBF-B0C0-4FF9-B1A9-01550B5BBE92}"/>
              </a:ext>
            </a:extLst>
          </p:cNvPr>
          <p:cNvSpPr>
            <a:spLocks noGrp="1"/>
          </p:cNvSpPr>
          <p:nvPr>
            <p:ph idx="1"/>
          </p:nvPr>
        </p:nvSpPr>
        <p:spPr>
          <a:xfrm>
            <a:off x="680321" y="2305120"/>
            <a:ext cx="9613861" cy="3599316"/>
          </a:xfrm>
          <a:ln>
            <a:noFill/>
          </a:ln>
          <a:effectLst/>
          <a:scene3d>
            <a:camera prst="orthographicFront">
              <a:rot lat="0" lon="0" rev="0"/>
            </a:camera>
            <a:lightRig rig="contrasting" dir="t">
              <a:rot lat="0" lon="0" rev="7800000"/>
            </a:lightRig>
          </a:scene3d>
          <a:sp3d>
            <a:bevelT w="139700" h="139700"/>
          </a:sp3d>
        </p:spPr>
        <p:txBody>
          <a:bodyPr>
            <a:normAutofit lnSpcReduction="10000"/>
          </a:bodyPr>
          <a:lstStyle/>
          <a:p>
            <a:pPr marL="0" indent="0">
              <a:buNone/>
            </a:pPr>
            <a:r>
              <a:rPr lang="sv-SE" dirty="0">
                <a:solidFill>
                  <a:srgbClr val="FFFFFF"/>
                </a:solidFill>
              </a:rPr>
              <a:t>Pl. av </a:t>
            </a:r>
            <a:r>
              <a:rPr lang="ar-SA" dirty="0">
                <a:solidFill>
                  <a:srgbClr val="00B0F0"/>
                </a:solidFill>
              </a:rPr>
              <a:t>أنتَ</a:t>
            </a:r>
            <a:r>
              <a:rPr lang="sv-SE" dirty="0">
                <a:solidFill>
                  <a:srgbClr val="FFFFFF"/>
                </a:solidFill>
              </a:rPr>
              <a:t> &gt; </a:t>
            </a:r>
            <a:r>
              <a:rPr lang="ar-SA" dirty="0">
                <a:solidFill>
                  <a:srgbClr val="00B0F0"/>
                </a:solidFill>
              </a:rPr>
              <a:t>أَنْتُمْ</a:t>
            </a:r>
          </a:p>
          <a:p>
            <a:pPr marL="0" indent="0">
              <a:buNone/>
            </a:pPr>
            <a:r>
              <a:rPr lang="sv-SE" dirty="0">
                <a:solidFill>
                  <a:srgbClr val="FFFFFF"/>
                </a:solidFill>
              </a:rPr>
              <a:t>Pl. av </a:t>
            </a:r>
            <a:r>
              <a:rPr lang="ar-SA" dirty="0">
                <a:solidFill>
                  <a:srgbClr val="DE28AE"/>
                </a:solidFill>
              </a:rPr>
              <a:t>أَنتِ</a:t>
            </a:r>
            <a:r>
              <a:rPr lang="sv-SE" dirty="0">
                <a:solidFill>
                  <a:srgbClr val="FFFFFF"/>
                </a:solidFill>
              </a:rPr>
              <a:t> &gt; </a:t>
            </a:r>
            <a:r>
              <a:rPr lang="ar-SA" dirty="0">
                <a:solidFill>
                  <a:srgbClr val="DE28AE"/>
                </a:solidFill>
              </a:rPr>
              <a:t>أَنْتُنَّ</a:t>
            </a:r>
          </a:p>
          <a:p>
            <a:pPr marL="0" indent="0">
              <a:buNone/>
            </a:pPr>
            <a:endParaRPr lang="ar-SA" dirty="0">
              <a:solidFill>
                <a:srgbClr val="FFFFFF"/>
              </a:solidFill>
            </a:endParaRPr>
          </a:p>
          <a:p>
            <a:pPr marL="0" indent="0">
              <a:buNone/>
            </a:pPr>
            <a:r>
              <a:rPr lang="sv-SE" dirty="0">
                <a:solidFill>
                  <a:srgbClr val="FFFFFF"/>
                </a:solidFill>
              </a:rPr>
              <a:t>Pl. av </a:t>
            </a:r>
            <a:r>
              <a:rPr lang="ar-SA" dirty="0">
                <a:solidFill>
                  <a:srgbClr val="00B0F0"/>
                </a:solidFill>
              </a:rPr>
              <a:t>كَ</a:t>
            </a:r>
            <a:r>
              <a:rPr lang="sv-SE" dirty="0">
                <a:solidFill>
                  <a:srgbClr val="FFFFFF"/>
                </a:solidFill>
              </a:rPr>
              <a:t> &gt; </a:t>
            </a:r>
            <a:r>
              <a:rPr lang="ar-SA" dirty="0">
                <a:solidFill>
                  <a:srgbClr val="00B0F0"/>
                </a:solidFill>
              </a:rPr>
              <a:t>كُمْ</a:t>
            </a:r>
            <a:r>
              <a:rPr lang="sv-SE" dirty="0">
                <a:solidFill>
                  <a:srgbClr val="FFFFFF"/>
                </a:solidFill>
              </a:rPr>
              <a:t>    </a:t>
            </a:r>
            <a:r>
              <a:rPr lang="ar-SA" dirty="0">
                <a:solidFill>
                  <a:srgbClr val="00B0F0"/>
                </a:solidFill>
              </a:rPr>
              <a:t>بيتكَ</a:t>
            </a:r>
            <a:r>
              <a:rPr lang="sv-SE" dirty="0">
                <a:solidFill>
                  <a:srgbClr val="FFFFFF"/>
                </a:solidFill>
              </a:rPr>
              <a:t> &gt; </a:t>
            </a:r>
            <a:r>
              <a:rPr lang="ar-SA" dirty="0">
                <a:solidFill>
                  <a:srgbClr val="00B0F0"/>
                </a:solidFill>
              </a:rPr>
              <a:t>بيتكُمْ</a:t>
            </a:r>
          </a:p>
          <a:p>
            <a:pPr marL="0" indent="0">
              <a:buNone/>
            </a:pPr>
            <a:r>
              <a:rPr lang="sv-SE" dirty="0">
                <a:solidFill>
                  <a:srgbClr val="FFFFFF"/>
                </a:solidFill>
              </a:rPr>
              <a:t>Pl. av </a:t>
            </a:r>
            <a:r>
              <a:rPr lang="ar-SA" dirty="0">
                <a:solidFill>
                  <a:srgbClr val="DE28AE"/>
                </a:solidFill>
              </a:rPr>
              <a:t>كِ</a:t>
            </a:r>
            <a:r>
              <a:rPr lang="sv-SE" dirty="0">
                <a:solidFill>
                  <a:srgbClr val="FFFFFF"/>
                </a:solidFill>
              </a:rPr>
              <a:t> &gt; </a:t>
            </a:r>
            <a:r>
              <a:rPr lang="ar-SA" dirty="0">
                <a:solidFill>
                  <a:srgbClr val="DE28AE"/>
                </a:solidFill>
              </a:rPr>
              <a:t>كُنَّ</a:t>
            </a:r>
            <a:r>
              <a:rPr lang="sv-SE" dirty="0">
                <a:solidFill>
                  <a:srgbClr val="FFFFFF"/>
                </a:solidFill>
              </a:rPr>
              <a:t>   </a:t>
            </a:r>
            <a:r>
              <a:rPr lang="ar-SA" dirty="0">
                <a:solidFill>
                  <a:srgbClr val="DE28AE"/>
                </a:solidFill>
              </a:rPr>
              <a:t>بيتكِ</a:t>
            </a:r>
            <a:r>
              <a:rPr lang="sv-SE" dirty="0">
                <a:solidFill>
                  <a:srgbClr val="FFFFFF"/>
                </a:solidFill>
              </a:rPr>
              <a:t> &gt; </a:t>
            </a:r>
            <a:r>
              <a:rPr lang="ar-SA" dirty="0">
                <a:solidFill>
                  <a:srgbClr val="DE28AE"/>
                </a:solidFill>
              </a:rPr>
              <a:t>بيتكُنَّ</a:t>
            </a:r>
            <a:endParaRPr lang="sv-SE" dirty="0">
              <a:solidFill>
                <a:srgbClr val="DE28AE"/>
              </a:solidFill>
            </a:endParaRPr>
          </a:p>
          <a:p>
            <a:endParaRPr lang="sv-SE" dirty="0">
              <a:solidFill>
                <a:srgbClr val="FFFFFF"/>
              </a:solidFill>
            </a:endParaRPr>
          </a:p>
          <a:p>
            <a:pPr marL="0" indent="0">
              <a:buNone/>
            </a:pPr>
            <a:r>
              <a:rPr lang="sv-SE" dirty="0">
                <a:solidFill>
                  <a:srgbClr val="FFFFFF"/>
                </a:solidFill>
              </a:rPr>
              <a:t>Pl. av </a:t>
            </a:r>
            <a:r>
              <a:rPr lang="ar-SA" dirty="0">
                <a:solidFill>
                  <a:srgbClr val="FFFFFF"/>
                </a:solidFill>
              </a:rPr>
              <a:t>أنا</a:t>
            </a:r>
            <a:r>
              <a:rPr lang="sv-SE" dirty="0">
                <a:solidFill>
                  <a:srgbClr val="FFFFFF"/>
                </a:solidFill>
              </a:rPr>
              <a:t> &gt; </a:t>
            </a:r>
            <a:r>
              <a:rPr lang="ar-SA" dirty="0">
                <a:solidFill>
                  <a:srgbClr val="FFFFFF"/>
                </a:solidFill>
              </a:rPr>
              <a:t>نحْنُ</a:t>
            </a:r>
            <a:r>
              <a:rPr lang="sv-SE" dirty="0">
                <a:solidFill>
                  <a:srgbClr val="FFFFFF"/>
                </a:solidFill>
              </a:rPr>
              <a:t>  </a:t>
            </a:r>
          </a:p>
          <a:p>
            <a:pPr marL="0" indent="0">
              <a:buNone/>
            </a:pPr>
            <a:r>
              <a:rPr lang="sv-SE" dirty="0">
                <a:solidFill>
                  <a:srgbClr val="FFFFFF"/>
                </a:solidFill>
              </a:rPr>
              <a:t>Pl. av  </a:t>
            </a:r>
            <a:r>
              <a:rPr lang="ar-SA" dirty="0">
                <a:solidFill>
                  <a:srgbClr val="FFFFFF"/>
                </a:solidFill>
              </a:rPr>
              <a:t>بيتي</a:t>
            </a:r>
            <a:r>
              <a:rPr lang="sv-SE" dirty="0">
                <a:solidFill>
                  <a:srgbClr val="FFFFFF"/>
                </a:solidFill>
              </a:rPr>
              <a:t> &gt; </a:t>
            </a:r>
            <a:r>
              <a:rPr lang="ar-SA" dirty="0">
                <a:solidFill>
                  <a:srgbClr val="FFFFFF"/>
                </a:solidFill>
              </a:rPr>
              <a:t>بيتُنا</a:t>
            </a:r>
          </a:p>
          <a:p>
            <a:endParaRPr lang="sv-SE" dirty="0"/>
          </a:p>
        </p:txBody>
      </p:sp>
      <p:sp>
        <p:nvSpPr>
          <p:cNvPr id="4" name="Platshållare för bildnummer 3">
            <a:extLst>
              <a:ext uri="{FF2B5EF4-FFF2-40B4-BE49-F238E27FC236}">
                <a16:creationId xmlns:a16="http://schemas.microsoft.com/office/drawing/2014/main" id="{3F0A34D1-6F5D-47B5-A0F3-B0CF2A6F26F0}"/>
              </a:ext>
            </a:extLst>
          </p:cNvPr>
          <p:cNvSpPr>
            <a:spLocks noGrp="1"/>
          </p:cNvSpPr>
          <p:nvPr>
            <p:ph type="sldNum" sz="quarter" idx="12"/>
          </p:nvPr>
        </p:nvSpPr>
        <p:spPr/>
        <p:txBody>
          <a:bodyPr/>
          <a:lstStyle/>
          <a:p>
            <a:fld id="{177D6179-9D4F-9247-ABDE-D082469CF89C}" type="slidenum">
              <a:rPr lang="sv-SE" smtClean="0"/>
              <a:t>94</a:t>
            </a:fld>
            <a:endParaRPr lang="sv-SE"/>
          </a:p>
        </p:txBody>
      </p:sp>
    </p:spTree>
    <p:extLst>
      <p:ext uri="{BB962C8B-B14F-4D97-AF65-F5344CB8AC3E}">
        <p14:creationId xmlns:p14="http://schemas.microsoft.com/office/powerpoint/2010/main" val="399718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2EEE8226-93D7-4C89-8384-E439A5F31EE4}"/>
              </a:ext>
            </a:extLst>
          </p:cNvPr>
          <p:cNvSpPr/>
          <p:nvPr/>
        </p:nvSpPr>
        <p:spPr>
          <a:xfrm>
            <a:off x="680321" y="3677921"/>
            <a:ext cx="2672479" cy="426719"/>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C9AC0841-5CFD-48C8-9BE5-B781D2C2F2D2}"/>
              </a:ext>
            </a:extLst>
          </p:cNvPr>
          <p:cNvSpPr/>
          <p:nvPr/>
        </p:nvSpPr>
        <p:spPr>
          <a:xfrm>
            <a:off x="680321" y="2336873"/>
            <a:ext cx="4196479" cy="843207"/>
          </a:xfrm>
          <a:prstGeom prst="roundRect">
            <a:avLst/>
          </a:prstGeom>
          <a:solidFill>
            <a:srgbClr val="B22600"/>
          </a:solidFill>
          <a:ln>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863C91F-61E1-4828-95CB-DFFE0A21E8D7}"/>
              </a:ext>
            </a:extLst>
          </p:cNvPr>
          <p:cNvSpPr>
            <a:spLocks noGrp="1"/>
          </p:cNvSpPr>
          <p:nvPr>
            <p:ph type="title"/>
          </p:nvPr>
        </p:nvSpPr>
        <p:spPr/>
        <p:txBody>
          <a:bodyPr/>
          <a:lstStyle/>
          <a:p>
            <a:r>
              <a:rPr lang="sv-SE" dirty="0"/>
              <a:t>Plural av verb, fortsättning</a:t>
            </a:r>
          </a:p>
        </p:txBody>
      </p:sp>
      <p:sp>
        <p:nvSpPr>
          <p:cNvPr id="3" name="Platshållare för innehåll 2">
            <a:extLst>
              <a:ext uri="{FF2B5EF4-FFF2-40B4-BE49-F238E27FC236}">
                <a16:creationId xmlns:a16="http://schemas.microsoft.com/office/drawing/2014/main" id="{F5C45EC6-AC08-482A-937E-B7F87BA0EA00}"/>
              </a:ext>
            </a:extLst>
          </p:cNvPr>
          <p:cNvSpPr>
            <a:spLocks noGrp="1"/>
          </p:cNvSpPr>
          <p:nvPr>
            <p:ph idx="1"/>
          </p:nvPr>
        </p:nvSpPr>
        <p:spPr>
          <a:xfrm>
            <a:off x="667479" y="2336873"/>
            <a:ext cx="11537376" cy="3814764"/>
          </a:xfrm>
          <a:effectLst/>
        </p:spPr>
        <p:txBody>
          <a:bodyPr/>
          <a:lstStyle/>
          <a:p>
            <a:pPr marL="0" indent="0">
              <a:buNone/>
            </a:pPr>
            <a:r>
              <a:rPr lang="sv-SE" dirty="0">
                <a:solidFill>
                  <a:srgbClr val="FFFFFF"/>
                </a:solidFill>
              </a:rPr>
              <a:t>Pl. av </a:t>
            </a:r>
            <a:r>
              <a:rPr lang="ar-SA" dirty="0">
                <a:solidFill>
                  <a:srgbClr val="00B0F0"/>
                </a:solidFill>
              </a:rPr>
              <a:t>ذهبتَ</a:t>
            </a:r>
            <a:r>
              <a:rPr lang="sv-SE" dirty="0">
                <a:solidFill>
                  <a:srgbClr val="FFFFFF"/>
                </a:solidFill>
              </a:rPr>
              <a:t> &gt; </a:t>
            </a:r>
            <a:r>
              <a:rPr lang="ar-SA" dirty="0">
                <a:solidFill>
                  <a:srgbClr val="00B0F0"/>
                </a:solidFill>
              </a:rPr>
              <a:t>ذهبتُمْ</a:t>
            </a:r>
            <a:r>
              <a:rPr lang="sv-SE" dirty="0">
                <a:solidFill>
                  <a:srgbClr val="FFFFFF"/>
                </a:solidFill>
              </a:rPr>
              <a:t>     </a:t>
            </a:r>
            <a:r>
              <a:rPr lang="ar-SA" dirty="0">
                <a:solidFill>
                  <a:srgbClr val="FFFFFF"/>
                </a:solidFill>
              </a:rPr>
              <a:t>أَين </a:t>
            </a:r>
            <a:r>
              <a:rPr lang="ar-SA" dirty="0">
                <a:solidFill>
                  <a:srgbClr val="00B0F0"/>
                </a:solidFill>
              </a:rPr>
              <a:t>ذهبتم</a:t>
            </a:r>
            <a:r>
              <a:rPr lang="ar-SA" dirty="0">
                <a:solidFill>
                  <a:srgbClr val="FFFFFF"/>
                </a:solidFill>
              </a:rPr>
              <a:t>؟ </a:t>
            </a:r>
          </a:p>
          <a:p>
            <a:pPr marL="0" indent="0">
              <a:buNone/>
            </a:pPr>
            <a:r>
              <a:rPr lang="sv-SE" dirty="0">
                <a:solidFill>
                  <a:srgbClr val="FFFFFF"/>
                </a:solidFill>
              </a:rPr>
              <a:t>Pl. av </a:t>
            </a:r>
            <a:r>
              <a:rPr lang="ar-SA" dirty="0">
                <a:solidFill>
                  <a:srgbClr val="DE28AE"/>
                </a:solidFill>
              </a:rPr>
              <a:t>ذهبتِ</a:t>
            </a:r>
            <a:r>
              <a:rPr lang="sv-SE" dirty="0">
                <a:solidFill>
                  <a:srgbClr val="FFFFFF"/>
                </a:solidFill>
              </a:rPr>
              <a:t> &gt; </a:t>
            </a:r>
            <a:r>
              <a:rPr lang="ar-SA" dirty="0">
                <a:solidFill>
                  <a:srgbClr val="DE28AE"/>
                </a:solidFill>
              </a:rPr>
              <a:t>ذهبتُنّ</a:t>
            </a:r>
            <a:r>
              <a:rPr lang="sv-SE" dirty="0">
                <a:solidFill>
                  <a:srgbClr val="FFFFFF"/>
                </a:solidFill>
              </a:rPr>
              <a:t>     </a:t>
            </a:r>
            <a:r>
              <a:rPr lang="ar-SA" dirty="0">
                <a:solidFill>
                  <a:srgbClr val="FFFFFF"/>
                </a:solidFill>
              </a:rPr>
              <a:t>أَين </a:t>
            </a:r>
            <a:r>
              <a:rPr lang="ar-SA" dirty="0">
                <a:solidFill>
                  <a:srgbClr val="DE28AE"/>
                </a:solidFill>
              </a:rPr>
              <a:t>ذهبتنّ</a:t>
            </a:r>
            <a:r>
              <a:rPr lang="ar-SA" dirty="0">
                <a:solidFill>
                  <a:srgbClr val="FFFFFF"/>
                </a:solidFill>
              </a:rPr>
              <a:t>؟</a:t>
            </a:r>
          </a:p>
          <a:p>
            <a:endParaRPr lang="ar-SA" dirty="0">
              <a:solidFill>
                <a:srgbClr val="FFFFFF"/>
              </a:solidFill>
            </a:endParaRPr>
          </a:p>
          <a:p>
            <a:pPr marL="0" indent="0">
              <a:buNone/>
            </a:pPr>
            <a:r>
              <a:rPr lang="sv-SE" dirty="0">
                <a:solidFill>
                  <a:srgbClr val="FFFFFF"/>
                </a:solidFill>
              </a:rPr>
              <a:t>Pl. av  </a:t>
            </a:r>
            <a:r>
              <a:rPr lang="ar-SA" dirty="0">
                <a:solidFill>
                  <a:srgbClr val="FFFFFF"/>
                </a:solidFill>
              </a:rPr>
              <a:t>ذهبتُ</a:t>
            </a:r>
            <a:r>
              <a:rPr lang="sv-SE" dirty="0">
                <a:solidFill>
                  <a:srgbClr val="FFFFFF"/>
                </a:solidFill>
              </a:rPr>
              <a:t> &gt; </a:t>
            </a:r>
            <a:r>
              <a:rPr lang="ar-SA" dirty="0">
                <a:solidFill>
                  <a:srgbClr val="FFFFFF"/>
                </a:solidFill>
              </a:rPr>
              <a:t>ذهبْنا</a:t>
            </a:r>
            <a:r>
              <a:rPr lang="sv-SE" dirty="0">
                <a:solidFill>
                  <a:srgbClr val="FFFFFF"/>
                </a:solidFill>
              </a:rPr>
              <a:t> </a:t>
            </a:r>
            <a:endParaRPr lang="ar-SA" dirty="0">
              <a:solidFill>
                <a:srgbClr val="FFFFFF"/>
              </a:solidFill>
            </a:endParaRPr>
          </a:p>
          <a:p>
            <a:endParaRPr lang="ar-SA" dirty="0">
              <a:solidFill>
                <a:srgbClr val="FFFFFF"/>
              </a:solidFill>
            </a:endParaRPr>
          </a:p>
          <a:p>
            <a:pPr marL="0" indent="0">
              <a:buNone/>
            </a:pPr>
            <a:r>
              <a:rPr lang="sv-SE" dirty="0"/>
              <a:t>   </a:t>
            </a:r>
          </a:p>
          <a:p>
            <a:pPr marL="0" indent="0">
              <a:buNone/>
            </a:pPr>
            <a:r>
              <a:rPr lang="sv-SE" dirty="0">
                <a:solidFill>
                  <a:schemeClr val="tx1"/>
                </a:solidFill>
              </a:rPr>
              <a:t>Blanda inte ihop </a:t>
            </a:r>
            <a:r>
              <a:rPr lang="ar-SA" dirty="0">
                <a:solidFill>
                  <a:schemeClr val="tx1"/>
                </a:solidFill>
              </a:rPr>
              <a:t>ذهبْنَا</a:t>
            </a:r>
            <a:r>
              <a:rPr lang="sv-SE" dirty="0">
                <a:solidFill>
                  <a:schemeClr val="tx1"/>
                </a:solidFill>
              </a:rPr>
              <a:t> (vi gick) med </a:t>
            </a:r>
            <a:r>
              <a:rPr lang="ar-SA" dirty="0">
                <a:solidFill>
                  <a:schemeClr val="tx1"/>
                </a:solidFill>
              </a:rPr>
              <a:t>ذهبْنَ</a:t>
            </a:r>
            <a:r>
              <a:rPr lang="sv-SE" dirty="0">
                <a:solidFill>
                  <a:schemeClr val="tx1"/>
                </a:solidFill>
              </a:rPr>
              <a:t> (de gick, feminint) när du </a:t>
            </a:r>
            <a:r>
              <a:rPr lang="sv-SE" u="sng" dirty="0">
                <a:solidFill>
                  <a:schemeClr val="tx1"/>
                </a:solidFill>
              </a:rPr>
              <a:t>uttalar</a:t>
            </a:r>
            <a:r>
              <a:rPr lang="sv-SE" dirty="0">
                <a:solidFill>
                  <a:schemeClr val="tx1"/>
                </a:solidFill>
              </a:rPr>
              <a:t>.</a:t>
            </a:r>
          </a:p>
        </p:txBody>
      </p:sp>
      <p:sp>
        <p:nvSpPr>
          <p:cNvPr id="4" name="Platshållare för bildnummer 3">
            <a:extLst>
              <a:ext uri="{FF2B5EF4-FFF2-40B4-BE49-F238E27FC236}">
                <a16:creationId xmlns:a16="http://schemas.microsoft.com/office/drawing/2014/main" id="{68088478-0A3B-4C99-AE98-99CF66BB93D8}"/>
              </a:ext>
            </a:extLst>
          </p:cNvPr>
          <p:cNvSpPr>
            <a:spLocks noGrp="1"/>
          </p:cNvSpPr>
          <p:nvPr>
            <p:ph type="sldNum" sz="quarter" idx="12"/>
          </p:nvPr>
        </p:nvSpPr>
        <p:spPr/>
        <p:txBody>
          <a:bodyPr/>
          <a:lstStyle/>
          <a:p>
            <a:fld id="{177D6179-9D4F-9247-ABDE-D082469CF89C}" type="slidenum">
              <a:rPr lang="sv-SE" smtClean="0"/>
              <a:t>95</a:t>
            </a:fld>
            <a:endParaRPr lang="sv-SE"/>
          </a:p>
        </p:txBody>
      </p:sp>
      <p:sp>
        <p:nvSpPr>
          <p:cNvPr id="7" name="Rektangel: rundade hörn 6">
            <a:extLst>
              <a:ext uri="{FF2B5EF4-FFF2-40B4-BE49-F238E27FC236}">
                <a16:creationId xmlns:a16="http://schemas.microsoft.com/office/drawing/2014/main" id="{B00E54B7-E422-4D4E-8A29-E0C879319C5E}"/>
              </a:ext>
            </a:extLst>
          </p:cNvPr>
          <p:cNvSpPr/>
          <p:nvPr/>
        </p:nvSpPr>
        <p:spPr>
          <a:xfrm>
            <a:off x="5695948" y="2450537"/>
            <a:ext cx="2114553" cy="615877"/>
          </a:xfrm>
          <a:prstGeom prst="roundRect">
            <a:avLst/>
          </a:prstGeom>
          <a:solidFill>
            <a:srgbClr val="B22600"/>
          </a:solidFill>
          <a:ln w="19050">
            <a:solidFill>
              <a:schemeClr val="bg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Verb i 2:a person (</a:t>
            </a:r>
            <a:r>
              <a:rPr lang="sv-SE" dirty="0">
                <a:solidFill>
                  <a:srgbClr val="FFFFFF"/>
                </a:solidFill>
              </a:rPr>
              <a:t>ni</a:t>
            </a:r>
            <a:r>
              <a:rPr lang="sv-SE" dirty="0"/>
              <a:t> gick)</a:t>
            </a:r>
          </a:p>
        </p:txBody>
      </p:sp>
      <p:cxnSp>
        <p:nvCxnSpPr>
          <p:cNvPr id="9" name="Rak pilkoppling 8">
            <a:extLst>
              <a:ext uri="{FF2B5EF4-FFF2-40B4-BE49-F238E27FC236}">
                <a16:creationId xmlns:a16="http://schemas.microsoft.com/office/drawing/2014/main" id="{57D12DA0-2FEF-4292-8B01-3A9CF01233DD}"/>
              </a:ext>
            </a:extLst>
          </p:cNvPr>
          <p:cNvCxnSpPr/>
          <p:nvPr/>
        </p:nvCxnSpPr>
        <p:spPr>
          <a:xfrm>
            <a:off x="5048250" y="2758476"/>
            <a:ext cx="439001"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4579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6B893-48D3-4CEA-9074-7A6879E90308}"/>
              </a:ext>
            </a:extLst>
          </p:cNvPr>
          <p:cNvSpPr>
            <a:spLocks noGrp="1"/>
          </p:cNvSpPr>
          <p:nvPr>
            <p:ph type="title"/>
          </p:nvPr>
        </p:nvSpPr>
        <p:spPr/>
        <p:txBody>
          <a:bodyPr>
            <a:normAutofit/>
          </a:bodyPr>
          <a:lstStyle/>
          <a:p>
            <a:r>
              <a:rPr lang="ar-SA" dirty="0"/>
              <a:t>المَمْنوعُ من الصَّرْفِ</a:t>
            </a:r>
            <a:br>
              <a:rPr lang="sv-SE" dirty="0"/>
            </a:br>
            <a:r>
              <a:rPr lang="sv-SE" dirty="0"/>
              <a:t>Ord som </a:t>
            </a:r>
            <a:r>
              <a:rPr lang="sv-SE" u="sng" dirty="0"/>
              <a:t>aldrig</a:t>
            </a:r>
            <a:r>
              <a:rPr lang="sv-SE" dirty="0"/>
              <a:t> får T</a:t>
            </a:r>
            <a:r>
              <a:rPr lang="sv-SE" i="1" dirty="0"/>
              <a:t>anwin</a:t>
            </a:r>
          </a:p>
        </p:txBody>
      </p:sp>
      <p:sp>
        <p:nvSpPr>
          <p:cNvPr id="3" name="Platshållare för innehåll 2">
            <a:extLst>
              <a:ext uri="{FF2B5EF4-FFF2-40B4-BE49-F238E27FC236}">
                <a16:creationId xmlns:a16="http://schemas.microsoft.com/office/drawing/2014/main" id="{73CB38A2-541F-40E9-999A-842A57840A76}"/>
              </a:ext>
            </a:extLst>
          </p:cNvPr>
          <p:cNvSpPr>
            <a:spLocks noGrp="1"/>
          </p:cNvSpPr>
          <p:nvPr>
            <p:ph idx="1"/>
          </p:nvPr>
        </p:nvSpPr>
        <p:spPr>
          <a:xfrm>
            <a:off x="172720" y="2072640"/>
            <a:ext cx="11917679" cy="4582160"/>
          </a:xfrm>
        </p:spPr>
        <p:txBody>
          <a:bodyPr>
            <a:normAutofit/>
          </a:bodyPr>
          <a:lstStyle/>
          <a:p>
            <a:pPr marL="0" indent="0">
              <a:buNone/>
            </a:pPr>
            <a:r>
              <a:rPr lang="sv-SE" dirty="0">
                <a:solidFill>
                  <a:srgbClr val="FFFFFF"/>
                </a:solidFill>
              </a:rPr>
              <a:t>Vi har tidigare lärt oss att </a:t>
            </a:r>
            <a:r>
              <a:rPr lang="sv-SE" dirty="0">
                <a:solidFill>
                  <a:srgbClr val="7030A0"/>
                </a:solidFill>
              </a:rPr>
              <a:t>feminina</a:t>
            </a:r>
            <a:r>
              <a:rPr lang="sv-SE" dirty="0">
                <a:solidFill>
                  <a:srgbClr val="FFFFFF"/>
                </a:solidFill>
              </a:rPr>
              <a:t> egennamn och </a:t>
            </a:r>
            <a:r>
              <a:rPr lang="sv-SE" dirty="0">
                <a:solidFill>
                  <a:srgbClr val="0070C0"/>
                </a:solidFill>
              </a:rPr>
              <a:t>maskulina</a:t>
            </a:r>
            <a:r>
              <a:rPr lang="sv-SE" dirty="0">
                <a:solidFill>
                  <a:srgbClr val="FFFFFF"/>
                </a:solidFill>
              </a:rPr>
              <a:t> egennamn, som har (</a:t>
            </a:r>
            <a:r>
              <a:rPr lang="ar-SA" dirty="0">
                <a:solidFill>
                  <a:srgbClr val="FFFFFF"/>
                </a:solidFill>
              </a:rPr>
              <a:t>ة</a:t>
            </a:r>
            <a:r>
              <a:rPr lang="sv-SE" dirty="0">
                <a:solidFill>
                  <a:srgbClr val="FFFFFF"/>
                </a:solidFill>
              </a:rPr>
              <a:t>) på slutet inte får ha </a:t>
            </a:r>
            <a:r>
              <a:rPr lang="sv-SE" i="1" dirty="0">
                <a:solidFill>
                  <a:srgbClr val="FFFFFF"/>
                </a:solidFill>
              </a:rPr>
              <a:t>Tanwin</a:t>
            </a:r>
            <a:r>
              <a:rPr lang="sv-SE" dirty="0">
                <a:solidFill>
                  <a:srgbClr val="FFFFFF"/>
                </a:solidFill>
              </a:rPr>
              <a:t>, som </a:t>
            </a:r>
            <a:r>
              <a:rPr lang="ar-SA" sz="2600" dirty="0">
                <a:solidFill>
                  <a:srgbClr val="FFFFFF"/>
                </a:solidFill>
              </a:rPr>
              <a:t>آمن</a:t>
            </a:r>
            <a:r>
              <a:rPr lang="ar-SA" sz="2600" dirty="0"/>
              <a:t>ةُ</a:t>
            </a:r>
            <a:r>
              <a:rPr lang="ar-SA" dirty="0">
                <a:solidFill>
                  <a:srgbClr val="FFFFFF"/>
                </a:solidFill>
              </a:rPr>
              <a:t> </a:t>
            </a:r>
            <a:r>
              <a:rPr lang="ar-SA" sz="2600" dirty="0">
                <a:solidFill>
                  <a:srgbClr val="FFFFFF"/>
                </a:solidFill>
              </a:rPr>
              <a:t>وحمز</a:t>
            </a:r>
            <a:r>
              <a:rPr lang="ar-SA" sz="2600" dirty="0"/>
              <a:t>ةُ</a:t>
            </a:r>
            <a:r>
              <a:rPr lang="sv-SE" dirty="0">
                <a:solidFill>
                  <a:srgbClr val="FFFFFF"/>
                </a:solidFill>
              </a:rPr>
              <a:t>. En närmare genomgång kring detta kommer på lektion 22.</a:t>
            </a:r>
          </a:p>
          <a:p>
            <a:endParaRPr lang="sv-SE" dirty="0">
              <a:solidFill>
                <a:srgbClr val="FFFFFF"/>
              </a:solidFill>
            </a:endParaRPr>
          </a:p>
          <a:p>
            <a:pPr marL="0" indent="0">
              <a:buNone/>
            </a:pPr>
            <a:r>
              <a:rPr lang="sv-SE" dirty="0">
                <a:solidFill>
                  <a:srgbClr val="FFFFFF"/>
                </a:solidFill>
              </a:rPr>
              <a:t>Icke-arabiska egennamn får också endast ha </a:t>
            </a:r>
            <a:r>
              <a:rPr lang="sv-SE" u="sng" dirty="0">
                <a:solidFill>
                  <a:srgbClr val="FFFFFF"/>
                </a:solidFill>
              </a:rPr>
              <a:t>en</a:t>
            </a:r>
            <a:r>
              <a:rPr lang="sv-SE" dirty="0">
                <a:solidFill>
                  <a:srgbClr val="FFFFFF"/>
                </a:solidFill>
              </a:rPr>
              <a:t> </a:t>
            </a:r>
            <a:r>
              <a:rPr lang="sv-SE" i="1" dirty="0">
                <a:solidFill>
                  <a:srgbClr val="FFFFFF"/>
                </a:solidFill>
              </a:rPr>
              <a:t>harakah</a:t>
            </a:r>
            <a:r>
              <a:rPr lang="sv-SE" dirty="0">
                <a:solidFill>
                  <a:srgbClr val="FFFFFF"/>
                </a:solidFill>
              </a:rPr>
              <a:t>, som:</a:t>
            </a:r>
          </a:p>
          <a:p>
            <a:pPr marL="0" indent="0">
              <a:buNone/>
            </a:pPr>
            <a:r>
              <a:rPr lang="ar-SA" dirty="0">
                <a:solidFill>
                  <a:srgbClr val="FFFFFF"/>
                </a:solidFill>
              </a:rPr>
              <a:t>باكستا</a:t>
            </a:r>
            <a:r>
              <a:rPr lang="ar-SA" dirty="0"/>
              <a:t>ن</a:t>
            </a:r>
            <a:r>
              <a:rPr lang="ar-SA" dirty="0">
                <a:solidFill>
                  <a:srgbClr val="FFFFFF"/>
                </a:solidFill>
              </a:rPr>
              <a:t>ُ</a:t>
            </a:r>
            <a:r>
              <a:rPr lang="ar-SA" dirty="0"/>
              <a:t> </a:t>
            </a:r>
            <a:r>
              <a:rPr lang="sv-SE" dirty="0">
                <a:solidFill>
                  <a:srgbClr val="FFFFFF"/>
                </a:solidFill>
              </a:rPr>
              <a:t> -</a:t>
            </a:r>
            <a:r>
              <a:rPr lang="ar-SA" dirty="0">
                <a:solidFill>
                  <a:srgbClr val="FFFFFF"/>
                </a:solidFill>
              </a:rPr>
              <a:t>لَنْد</a:t>
            </a:r>
            <a:r>
              <a:rPr lang="ar-SA" dirty="0"/>
              <a:t>نُ </a:t>
            </a:r>
            <a:r>
              <a:rPr lang="sv-SE" dirty="0">
                <a:solidFill>
                  <a:srgbClr val="FFFFFF"/>
                </a:solidFill>
              </a:rPr>
              <a:t> - </a:t>
            </a:r>
            <a:r>
              <a:rPr lang="ar-SA" dirty="0">
                <a:solidFill>
                  <a:srgbClr val="FFFFFF"/>
                </a:solidFill>
              </a:rPr>
              <a:t> آدَ</a:t>
            </a:r>
            <a:r>
              <a:rPr lang="ar-SA" dirty="0"/>
              <a:t>مُ</a:t>
            </a:r>
            <a:r>
              <a:rPr lang="sv-SE" dirty="0">
                <a:solidFill>
                  <a:srgbClr val="FFFFFF"/>
                </a:solidFill>
              </a:rPr>
              <a:t>- </a:t>
            </a:r>
            <a:r>
              <a:rPr lang="ar-SA" dirty="0">
                <a:solidFill>
                  <a:srgbClr val="FFFFFF"/>
                </a:solidFill>
              </a:rPr>
              <a:t> يَعْقو</a:t>
            </a:r>
            <a:r>
              <a:rPr lang="ar-SA" dirty="0"/>
              <a:t>بُ</a:t>
            </a:r>
          </a:p>
          <a:p>
            <a:pPr marL="0" indent="0">
              <a:buNone/>
            </a:pPr>
            <a:endParaRPr lang="sv-SE" dirty="0">
              <a:solidFill>
                <a:srgbClr val="FFFFFF"/>
              </a:solidFill>
            </a:endParaRPr>
          </a:p>
          <a:p>
            <a:pPr marL="0" indent="0">
              <a:buNone/>
            </a:pPr>
            <a:r>
              <a:rPr lang="sv-SE" dirty="0">
                <a:solidFill>
                  <a:srgbClr val="FFFFFF"/>
                </a:solidFill>
              </a:rPr>
              <a:t>..</a:t>
            </a:r>
            <a:r>
              <a:rPr lang="sv-SE" u="sng" dirty="0">
                <a:solidFill>
                  <a:srgbClr val="FFFFFF"/>
                </a:solidFill>
              </a:rPr>
              <a:t>förutom</a:t>
            </a:r>
            <a:r>
              <a:rPr lang="sv-SE" dirty="0">
                <a:solidFill>
                  <a:srgbClr val="FFFFFF"/>
                </a:solidFill>
              </a:rPr>
              <a:t> om ordet är </a:t>
            </a:r>
            <a:r>
              <a:rPr lang="sv-SE" dirty="0">
                <a:solidFill>
                  <a:srgbClr val="0070C0"/>
                </a:solidFill>
              </a:rPr>
              <a:t>maskulint</a:t>
            </a:r>
            <a:r>
              <a:rPr lang="sv-SE" dirty="0">
                <a:solidFill>
                  <a:srgbClr val="FFFFFF"/>
                </a:solidFill>
              </a:rPr>
              <a:t>, och endast</a:t>
            </a:r>
            <a:r>
              <a:rPr lang="sv-SE" dirty="0"/>
              <a:t> </a:t>
            </a:r>
            <a:r>
              <a:rPr lang="sv-SE" dirty="0">
                <a:solidFill>
                  <a:schemeClr val="tx1"/>
                </a:solidFill>
              </a:rPr>
              <a:t>har 3 bokstäver, och </a:t>
            </a:r>
            <a:r>
              <a:rPr lang="sv-SE" i="1" dirty="0">
                <a:solidFill>
                  <a:srgbClr val="FFFFFF"/>
                </a:solidFill>
              </a:rPr>
              <a:t>mittenbokstaven</a:t>
            </a:r>
            <a:r>
              <a:rPr lang="sv-SE" dirty="0">
                <a:solidFill>
                  <a:srgbClr val="FFFFFF"/>
                </a:solidFill>
              </a:rPr>
              <a:t> är:</a:t>
            </a:r>
          </a:p>
          <a:p>
            <a:pPr marL="0" indent="0">
              <a:buNone/>
            </a:pPr>
            <a:r>
              <a:rPr lang="sv-SE" i="1" dirty="0">
                <a:solidFill>
                  <a:srgbClr val="FFFF00"/>
                </a:solidFill>
              </a:rPr>
              <a:t>Saakin</a:t>
            </a:r>
            <a:r>
              <a:rPr lang="sv-SE" dirty="0">
                <a:solidFill>
                  <a:srgbClr val="FFFFFF"/>
                </a:solidFill>
              </a:rPr>
              <a:t>  &gt;&gt;&gt;&gt;  </a:t>
            </a:r>
            <a:r>
              <a:rPr lang="ar-SA" dirty="0">
                <a:solidFill>
                  <a:srgbClr val="FFFFFF"/>
                </a:solidFill>
              </a:rPr>
              <a:t>ل</a:t>
            </a:r>
            <a:r>
              <a:rPr lang="ar-SA" dirty="0">
                <a:solidFill>
                  <a:srgbClr val="FFFF00"/>
                </a:solidFill>
              </a:rPr>
              <a:t>و</a:t>
            </a:r>
            <a:r>
              <a:rPr lang="ar-SA" dirty="0">
                <a:solidFill>
                  <a:srgbClr val="FFFFFF"/>
                </a:solidFill>
              </a:rPr>
              <a:t>ْطٌ ه</a:t>
            </a:r>
            <a:r>
              <a:rPr lang="ar-SA" dirty="0">
                <a:solidFill>
                  <a:srgbClr val="FFFF00"/>
                </a:solidFill>
              </a:rPr>
              <a:t>و</a:t>
            </a:r>
            <a:r>
              <a:rPr lang="ar-SA" dirty="0">
                <a:solidFill>
                  <a:srgbClr val="FFFFFF"/>
                </a:solidFill>
              </a:rPr>
              <a:t>ْدٌ ج</a:t>
            </a:r>
            <a:r>
              <a:rPr lang="ar-SA" dirty="0">
                <a:solidFill>
                  <a:srgbClr val="FFFF00"/>
                </a:solidFill>
              </a:rPr>
              <a:t>ر</a:t>
            </a:r>
            <a:r>
              <a:rPr lang="ar-SA" dirty="0">
                <a:solidFill>
                  <a:srgbClr val="FFFFFF"/>
                </a:solidFill>
              </a:rPr>
              <a:t>ْحٌ</a:t>
            </a:r>
            <a:r>
              <a:rPr lang="sv-SE" dirty="0">
                <a:solidFill>
                  <a:srgbClr val="FFFFFF"/>
                </a:solidFill>
              </a:rPr>
              <a:t> </a:t>
            </a:r>
            <a:endParaRPr lang="ar-SA" dirty="0">
              <a:solidFill>
                <a:srgbClr val="FFFFFF"/>
              </a:solidFill>
            </a:endParaRPr>
          </a:p>
        </p:txBody>
      </p:sp>
      <p:sp>
        <p:nvSpPr>
          <p:cNvPr id="4" name="Platshållare för bildnummer 3">
            <a:extLst>
              <a:ext uri="{FF2B5EF4-FFF2-40B4-BE49-F238E27FC236}">
                <a16:creationId xmlns:a16="http://schemas.microsoft.com/office/drawing/2014/main" id="{EB045825-2D76-4F2C-B5C5-9E54A2A8FAA7}"/>
              </a:ext>
            </a:extLst>
          </p:cNvPr>
          <p:cNvSpPr>
            <a:spLocks noGrp="1"/>
          </p:cNvSpPr>
          <p:nvPr>
            <p:ph type="sldNum" sz="quarter" idx="12"/>
          </p:nvPr>
        </p:nvSpPr>
        <p:spPr/>
        <p:txBody>
          <a:bodyPr/>
          <a:lstStyle/>
          <a:p>
            <a:fld id="{177D6179-9D4F-9247-ABDE-D082469CF89C}" type="slidenum">
              <a:rPr lang="sv-SE" smtClean="0"/>
              <a:t>96</a:t>
            </a:fld>
            <a:endParaRPr lang="sv-SE"/>
          </a:p>
        </p:txBody>
      </p:sp>
    </p:spTree>
    <p:extLst>
      <p:ext uri="{BB962C8B-B14F-4D97-AF65-F5344CB8AC3E}">
        <p14:creationId xmlns:p14="http://schemas.microsoft.com/office/powerpoint/2010/main" val="1205844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4A6096-CBEB-4B14-85C3-3B34A61151DB}"/>
              </a:ext>
            </a:extLst>
          </p:cNvPr>
          <p:cNvSpPr>
            <a:spLocks noGrp="1"/>
          </p:cNvSpPr>
          <p:nvPr>
            <p:ph type="title"/>
          </p:nvPr>
        </p:nvSpPr>
        <p:spPr/>
        <p:txBody>
          <a:bodyPr/>
          <a:lstStyle/>
          <a:p>
            <a:r>
              <a:rPr lang="sv-SE" dirty="0" err="1"/>
              <a:t>Na’t</a:t>
            </a:r>
            <a:r>
              <a:rPr lang="sv-SE" dirty="0"/>
              <a:t> följer </a:t>
            </a:r>
            <a:r>
              <a:rPr lang="sv-SE" dirty="0" err="1"/>
              <a:t>man’ut</a:t>
            </a:r>
            <a:r>
              <a:rPr lang="sv-SE" dirty="0"/>
              <a:t>, ett tillägg</a:t>
            </a:r>
          </a:p>
        </p:txBody>
      </p:sp>
      <p:sp>
        <p:nvSpPr>
          <p:cNvPr id="3" name="Platshållare för innehåll 2">
            <a:extLst>
              <a:ext uri="{FF2B5EF4-FFF2-40B4-BE49-F238E27FC236}">
                <a16:creationId xmlns:a16="http://schemas.microsoft.com/office/drawing/2014/main" id="{264F77E6-54AD-4942-83F3-7E5AE8320693}"/>
              </a:ext>
            </a:extLst>
          </p:cNvPr>
          <p:cNvSpPr>
            <a:spLocks noGrp="1"/>
          </p:cNvSpPr>
          <p:nvPr>
            <p:ph idx="1"/>
          </p:nvPr>
        </p:nvSpPr>
        <p:spPr>
          <a:xfrm>
            <a:off x="243840" y="2113280"/>
            <a:ext cx="11765279" cy="4632960"/>
          </a:xfrm>
        </p:spPr>
        <p:txBody>
          <a:bodyPr>
            <a:normAutofit/>
          </a:bodyPr>
          <a:lstStyle/>
          <a:p>
            <a:pPr marL="0" indent="0">
              <a:buNone/>
            </a:pPr>
            <a:r>
              <a:rPr lang="sv-SE" dirty="0">
                <a:solidFill>
                  <a:srgbClr val="FFFFFF"/>
                </a:solidFill>
              </a:rPr>
              <a:t>Vi vet att </a:t>
            </a:r>
            <a:r>
              <a:rPr lang="sv-SE" i="1" dirty="0" err="1">
                <a:solidFill>
                  <a:srgbClr val="FFFFFF"/>
                </a:solidFill>
              </a:rPr>
              <a:t>na’t</a:t>
            </a:r>
            <a:r>
              <a:rPr lang="sv-SE" dirty="0">
                <a:solidFill>
                  <a:srgbClr val="FFFFFF"/>
                </a:solidFill>
              </a:rPr>
              <a:t> följer </a:t>
            </a:r>
            <a:r>
              <a:rPr lang="sv-SE" i="1" dirty="0">
                <a:solidFill>
                  <a:srgbClr val="FFFFFF"/>
                </a:solidFill>
              </a:rPr>
              <a:t>al-</a:t>
            </a:r>
            <a:r>
              <a:rPr lang="sv-SE" i="1" dirty="0" err="1">
                <a:solidFill>
                  <a:srgbClr val="FFFFFF"/>
                </a:solidFill>
              </a:rPr>
              <a:t>man’ut</a:t>
            </a:r>
            <a:r>
              <a:rPr lang="sv-SE" dirty="0">
                <a:solidFill>
                  <a:srgbClr val="FFFFFF"/>
                </a:solidFill>
              </a:rPr>
              <a:t> i 4 saker, b.la bestämdheten.</a:t>
            </a:r>
          </a:p>
          <a:p>
            <a:pPr marL="0" indent="0">
              <a:buNone/>
            </a:pPr>
            <a:r>
              <a:rPr lang="sv-SE" dirty="0">
                <a:solidFill>
                  <a:srgbClr val="FFFFFF"/>
                </a:solidFill>
              </a:rPr>
              <a:t> Nomen som är </a:t>
            </a:r>
            <a:r>
              <a:rPr lang="ar-SA" dirty="0">
                <a:solidFill>
                  <a:srgbClr val="FFFFFF"/>
                </a:solidFill>
              </a:rPr>
              <a:t>مُضاف</a:t>
            </a:r>
            <a:r>
              <a:rPr lang="sv-SE" dirty="0">
                <a:solidFill>
                  <a:srgbClr val="FFFFFF"/>
                </a:solidFill>
              </a:rPr>
              <a:t> (</a:t>
            </a:r>
            <a:r>
              <a:rPr lang="sv-SE" i="1" dirty="0">
                <a:solidFill>
                  <a:srgbClr val="FFFFFF"/>
                </a:solidFill>
              </a:rPr>
              <a:t>mudhaf)</a:t>
            </a:r>
            <a:r>
              <a:rPr lang="sv-SE" dirty="0">
                <a:solidFill>
                  <a:srgbClr val="FFFFFF"/>
                </a:solidFill>
              </a:rPr>
              <a:t> är generellt bestämda, och därför ska adjektiven dvs ”</a:t>
            </a:r>
            <a:r>
              <a:rPr lang="sv-SE" dirty="0" err="1">
                <a:solidFill>
                  <a:srgbClr val="FFFFFF"/>
                </a:solidFill>
              </a:rPr>
              <a:t>na’ten</a:t>
            </a:r>
            <a:r>
              <a:rPr lang="sv-SE" dirty="0">
                <a:solidFill>
                  <a:srgbClr val="FFFFFF"/>
                </a:solidFill>
              </a:rPr>
              <a:t>” till dessa bestämda ”</a:t>
            </a:r>
            <a:r>
              <a:rPr lang="sv-SE" dirty="0" err="1">
                <a:solidFill>
                  <a:srgbClr val="FFFFFF"/>
                </a:solidFill>
              </a:rPr>
              <a:t>Mudhaf</a:t>
            </a:r>
            <a:r>
              <a:rPr lang="sv-SE" dirty="0">
                <a:solidFill>
                  <a:srgbClr val="FFFFFF"/>
                </a:solidFill>
              </a:rPr>
              <a:t>-nomen” också vara i bestämd form:</a:t>
            </a:r>
            <a:endParaRPr lang="ar-SA" dirty="0">
              <a:solidFill>
                <a:srgbClr val="FFFFFF"/>
              </a:solidFill>
            </a:endParaRPr>
          </a:p>
          <a:p>
            <a:pPr marL="0" indent="0">
              <a:buNone/>
            </a:pPr>
            <a:r>
              <a:rPr lang="ar-SA" dirty="0"/>
              <a:t>بيتُ</a:t>
            </a:r>
            <a:r>
              <a:rPr lang="ar-SA" dirty="0">
                <a:solidFill>
                  <a:schemeClr val="tx1"/>
                </a:solidFill>
              </a:rPr>
              <a:t> الإمامِ </a:t>
            </a:r>
            <a:r>
              <a:rPr lang="ar-SA" dirty="0">
                <a:solidFill>
                  <a:srgbClr val="FFFF00"/>
                </a:solidFill>
              </a:rPr>
              <a:t>الجديدُ</a:t>
            </a:r>
            <a:r>
              <a:rPr lang="ar-SA" dirty="0">
                <a:solidFill>
                  <a:schemeClr val="tx1"/>
                </a:solidFill>
              </a:rPr>
              <a:t> كبيرٌ.</a:t>
            </a:r>
            <a:r>
              <a:rPr lang="sv-SE" dirty="0">
                <a:solidFill>
                  <a:schemeClr val="tx1"/>
                </a:solidFill>
              </a:rPr>
              <a:t> – Imamens nya hus är stort.</a:t>
            </a:r>
            <a:endParaRPr lang="ar-SA" dirty="0">
              <a:solidFill>
                <a:schemeClr val="tx1"/>
              </a:solidFill>
            </a:endParaRPr>
          </a:p>
          <a:p>
            <a:pPr marL="0" indent="0">
              <a:buNone/>
            </a:pPr>
            <a:endParaRPr lang="ar-SA" dirty="0">
              <a:solidFill>
                <a:srgbClr val="FFFFFF"/>
              </a:solidFill>
            </a:endParaRPr>
          </a:p>
          <a:p>
            <a:pPr marL="0" indent="0">
              <a:buNone/>
            </a:pPr>
            <a:r>
              <a:rPr lang="sv-SE" dirty="0">
                <a:solidFill>
                  <a:srgbClr val="FFFFFF"/>
                </a:solidFill>
              </a:rPr>
              <a:t>Observera att det inte är ett villkor att ”</a:t>
            </a:r>
            <a:r>
              <a:rPr lang="sv-SE" i="1" dirty="0" err="1">
                <a:solidFill>
                  <a:srgbClr val="FFFF00"/>
                </a:solidFill>
              </a:rPr>
              <a:t>na’ten</a:t>
            </a:r>
            <a:r>
              <a:rPr lang="sv-SE" i="1" dirty="0">
                <a:solidFill>
                  <a:srgbClr val="FFFFFF"/>
                </a:solidFill>
              </a:rPr>
              <a:t>”</a:t>
            </a:r>
            <a:r>
              <a:rPr lang="sv-SE" dirty="0">
                <a:solidFill>
                  <a:srgbClr val="FFFFFF"/>
                </a:solidFill>
              </a:rPr>
              <a:t> kommer direkt efter ”sin” </a:t>
            </a:r>
            <a:r>
              <a:rPr lang="sv-SE" i="1" dirty="0" err="1"/>
              <a:t>man’ut</a:t>
            </a:r>
            <a:r>
              <a:rPr lang="sv-SE" i="1" dirty="0">
                <a:solidFill>
                  <a:srgbClr val="FFFFFF"/>
                </a:solidFill>
              </a:rPr>
              <a:t>, </a:t>
            </a:r>
            <a:r>
              <a:rPr lang="sv-SE" dirty="0">
                <a:solidFill>
                  <a:srgbClr val="FFFFFF"/>
                </a:solidFill>
              </a:rPr>
              <a:t>precis som exemplet visar. </a:t>
            </a:r>
            <a:r>
              <a:rPr lang="sv-SE" u="sng" dirty="0">
                <a:solidFill>
                  <a:srgbClr val="FFFFFF"/>
                </a:solidFill>
              </a:rPr>
              <a:t>Dock avslöjar ”</a:t>
            </a:r>
            <a:r>
              <a:rPr lang="sv-SE" i="1" u="sng" dirty="0" err="1">
                <a:solidFill>
                  <a:srgbClr val="FFFFFF"/>
                </a:solidFill>
              </a:rPr>
              <a:t>nat’tens</a:t>
            </a:r>
            <a:r>
              <a:rPr lang="sv-SE" i="1" u="sng" dirty="0">
                <a:solidFill>
                  <a:srgbClr val="FFFFFF"/>
                </a:solidFill>
              </a:rPr>
              <a:t>”</a:t>
            </a:r>
            <a:r>
              <a:rPr lang="sv-SE" u="sng" dirty="0">
                <a:solidFill>
                  <a:srgbClr val="FFFFFF"/>
                </a:solidFill>
              </a:rPr>
              <a:t> vokal att den refererar tillbaka till </a:t>
            </a:r>
            <a:r>
              <a:rPr lang="sv-SE" i="1" u="sng" dirty="0" err="1">
                <a:solidFill>
                  <a:srgbClr val="FFFFFF"/>
                </a:solidFill>
              </a:rPr>
              <a:t>man’ut</a:t>
            </a:r>
            <a:r>
              <a:rPr lang="sv-SE" i="1" u="sng" dirty="0">
                <a:solidFill>
                  <a:srgbClr val="FFFFFF"/>
                </a:solidFill>
              </a:rPr>
              <a:t>, </a:t>
            </a:r>
            <a:r>
              <a:rPr lang="sv-SE" u="sng" dirty="0">
                <a:solidFill>
                  <a:srgbClr val="FFFFFF"/>
                </a:solidFill>
              </a:rPr>
              <a:t>eftersom </a:t>
            </a:r>
            <a:r>
              <a:rPr lang="sv-SE" u="sng" dirty="0" err="1">
                <a:solidFill>
                  <a:srgbClr val="FFFFFF"/>
                </a:solidFill>
              </a:rPr>
              <a:t>na´t</a:t>
            </a:r>
            <a:r>
              <a:rPr lang="sv-SE" u="sng" dirty="0">
                <a:solidFill>
                  <a:srgbClr val="FFFFFF"/>
                </a:solidFill>
              </a:rPr>
              <a:t> följer </a:t>
            </a:r>
            <a:r>
              <a:rPr lang="sv-SE" u="sng" dirty="0" err="1">
                <a:solidFill>
                  <a:srgbClr val="FFFFFF"/>
                </a:solidFill>
              </a:rPr>
              <a:t>man´ut</a:t>
            </a:r>
            <a:r>
              <a:rPr lang="sv-SE" u="sng" dirty="0">
                <a:solidFill>
                  <a:srgbClr val="FFFFFF"/>
                </a:solidFill>
              </a:rPr>
              <a:t> i dess </a:t>
            </a:r>
            <a:r>
              <a:rPr lang="sv-SE" i="1" u="sng" dirty="0">
                <a:solidFill>
                  <a:srgbClr val="FFFFFF"/>
                </a:solidFill>
              </a:rPr>
              <a:t>kasus. </a:t>
            </a:r>
            <a:r>
              <a:rPr lang="sv-SE" u="sng" dirty="0">
                <a:solidFill>
                  <a:srgbClr val="FFFFFF"/>
                </a:solidFill>
              </a:rPr>
              <a:t>Därför är både </a:t>
            </a:r>
            <a:r>
              <a:rPr lang="ar-SA" u="sng" dirty="0">
                <a:solidFill>
                  <a:srgbClr val="FFFF00"/>
                </a:solidFill>
              </a:rPr>
              <a:t>الجديدُ</a:t>
            </a:r>
            <a:r>
              <a:rPr lang="sv-SE" u="sng" dirty="0">
                <a:solidFill>
                  <a:srgbClr val="FFFFFF"/>
                </a:solidFill>
              </a:rPr>
              <a:t> och </a:t>
            </a:r>
            <a:r>
              <a:rPr lang="ar-SA" u="sng" dirty="0"/>
              <a:t>بيتُ</a:t>
            </a:r>
            <a:r>
              <a:rPr lang="sv-SE" u="sng" dirty="0">
                <a:solidFill>
                  <a:srgbClr val="FFFFFF"/>
                </a:solidFill>
              </a:rPr>
              <a:t> i nominativ form.</a:t>
            </a:r>
          </a:p>
        </p:txBody>
      </p:sp>
      <p:sp>
        <p:nvSpPr>
          <p:cNvPr id="4" name="Platshållare för bildnummer 3">
            <a:extLst>
              <a:ext uri="{FF2B5EF4-FFF2-40B4-BE49-F238E27FC236}">
                <a16:creationId xmlns:a16="http://schemas.microsoft.com/office/drawing/2014/main" id="{658735C8-553E-4031-B2C8-EBFAFF5D50BC}"/>
              </a:ext>
            </a:extLst>
          </p:cNvPr>
          <p:cNvSpPr>
            <a:spLocks noGrp="1"/>
          </p:cNvSpPr>
          <p:nvPr>
            <p:ph type="sldNum" sz="quarter" idx="12"/>
          </p:nvPr>
        </p:nvSpPr>
        <p:spPr/>
        <p:txBody>
          <a:bodyPr/>
          <a:lstStyle/>
          <a:p>
            <a:fld id="{177D6179-9D4F-9247-ABDE-D082469CF89C}" type="slidenum">
              <a:rPr lang="sv-SE" smtClean="0"/>
              <a:t>97</a:t>
            </a:fld>
            <a:endParaRPr lang="sv-SE"/>
          </a:p>
        </p:txBody>
      </p:sp>
    </p:spTree>
    <p:extLst>
      <p:ext uri="{BB962C8B-B14F-4D97-AF65-F5344CB8AC3E}">
        <p14:creationId xmlns:p14="http://schemas.microsoft.com/office/powerpoint/2010/main" val="2350806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E26D46-FFA8-49B2-B89C-1B27173A1E9C}"/>
              </a:ext>
            </a:extLst>
          </p:cNvPr>
          <p:cNvSpPr>
            <a:spLocks noGrp="1"/>
          </p:cNvSpPr>
          <p:nvPr>
            <p:ph type="title"/>
          </p:nvPr>
        </p:nvSpPr>
        <p:spPr/>
        <p:txBody>
          <a:bodyPr/>
          <a:lstStyle/>
          <a:p>
            <a:r>
              <a:rPr lang="sv-SE" dirty="0" err="1"/>
              <a:t>Na’t</a:t>
            </a:r>
            <a:r>
              <a:rPr lang="sv-SE" dirty="0"/>
              <a:t> och </a:t>
            </a:r>
            <a:r>
              <a:rPr lang="sv-SE" dirty="0" err="1"/>
              <a:t>man’ut</a:t>
            </a:r>
            <a:r>
              <a:rPr lang="sv-SE" dirty="0"/>
              <a:t>´+ korrekt översättning (1)</a:t>
            </a:r>
          </a:p>
        </p:txBody>
      </p:sp>
      <p:sp>
        <p:nvSpPr>
          <p:cNvPr id="3" name="Platshållare för innehåll 2">
            <a:extLst>
              <a:ext uri="{FF2B5EF4-FFF2-40B4-BE49-F238E27FC236}">
                <a16:creationId xmlns:a16="http://schemas.microsoft.com/office/drawing/2014/main" id="{82892A7D-5651-4D60-A8E6-E33594FAE3CB}"/>
              </a:ext>
            </a:extLst>
          </p:cNvPr>
          <p:cNvSpPr>
            <a:spLocks noGrp="1"/>
          </p:cNvSpPr>
          <p:nvPr>
            <p:ph idx="1"/>
          </p:nvPr>
        </p:nvSpPr>
        <p:spPr>
          <a:xfrm>
            <a:off x="254000" y="2092960"/>
            <a:ext cx="10850879" cy="4318000"/>
          </a:xfrm>
        </p:spPr>
        <p:txBody>
          <a:bodyPr>
            <a:normAutofit/>
          </a:bodyPr>
          <a:lstStyle/>
          <a:p>
            <a:pPr marL="0" indent="0">
              <a:buNone/>
            </a:pPr>
            <a:r>
              <a:rPr lang="sv-SE" dirty="0">
                <a:solidFill>
                  <a:srgbClr val="FFFFFF"/>
                </a:solidFill>
              </a:rPr>
              <a:t>En duktig elev ska kunna översätta det denne lärt sig, men det kräver ibland att man har förstått grammatiken i meningen</a:t>
            </a:r>
            <a:r>
              <a:rPr lang="sv-SE" dirty="0">
                <a:solidFill>
                  <a:schemeClr val="tx1"/>
                </a:solidFill>
              </a:rPr>
              <a:t>. Låt oss ta ett bra, men kanske lite svårare exempel..</a:t>
            </a:r>
            <a:endParaRPr lang="ar-SA" dirty="0">
              <a:solidFill>
                <a:schemeClr val="tx1"/>
              </a:solidFill>
            </a:endParaRPr>
          </a:p>
          <a:p>
            <a:pPr marL="0" indent="0">
              <a:buNone/>
            </a:pPr>
            <a:endParaRPr lang="sv-SE" dirty="0">
              <a:solidFill>
                <a:srgbClr val="FFFFFF"/>
              </a:solidFill>
            </a:endParaRPr>
          </a:p>
          <a:p>
            <a:pPr marL="0" indent="0">
              <a:buNone/>
            </a:pPr>
            <a:r>
              <a:rPr lang="sv-SE" dirty="0">
                <a:solidFill>
                  <a:srgbClr val="FFFFFF"/>
                </a:solidFill>
              </a:rPr>
              <a:t> </a:t>
            </a:r>
            <a:r>
              <a:rPr lang="sv-SE" u="sng" dirty="0">
                <a:solidFill>
                  <a:srgbClr val="FFFFFF"/>
                </a:solidFill>
              </a:rPr>
              <a:t>Översätt</a:t>
            </a:r>
            <a:r>
              <a:rPr lang="sv-SE" dirty="0">
                <a:solidFill>
                  <a:srgbClr val="FFFFFF"/>
                </a:solidFill>
              </a:rPr>
              <a:t>:</a:t>
            </a:r>
          </a:p>
          <a:p>
            <a:pPr marL="0" indent="0">
              <a:buNone/>
            </a:pPr>
            <a:r>
              <a:rPr lang="sv-SE" dirty="0">
                <a:solidFill>
                  <a:srgbClr val="FFFFFF"/>
                </a:solidFill>
              </a:rPr>
              <a:t>1. </a:t>
            </a:r>
            <a:r>
              <a:rPr lang="ar-SA" dirty="0">
                <a:solidFill>
                  <a:srgbClr val="FFFFFF"/>
                </a:solidFill>
              </a:rPr>
              <a:t>بيتُ الإمامِ الجديدِ</a:t>
            </a:r>
          </a:p>
          <a:p>
            <a:pPr marL="0" indent="0">
              <a:buNone/>
            </a:pPr>
            <a:r>
              <a:rPr lang="sv-SE" dirty="0">
                <a:solidFill>
                  <a:srgbClr val="FFFFFF"/>
                </a:solidFill>
              </a:rPr>
              <a:t>2. </a:t>
            </a:r>
            <a:r>
              <a:rPr lang="ar-SA" dirty="0">
                <a:solidFill>
                  <a:srgbClr val="FFFFFF"/>
                </a:solidFill>
              </a:rPr>
              <a:t>بيتُ الإمامِ الجديدُ</a:t>
            </a:r>
            <a:endParaRPr lang="sv-SE" dirty="0">
              <a:solidFill>
                <a:srgbClr val="FFFFFF"/>
              </a:solidFill>
            </a:endParaRPr>
          </a:p>
          <a:p>
            <a:pPr marL="0" indent="0">
              <a:buNone/>
            </a:pPr>
            <a:endParaRPr lang="sv-SE" dirty="0">
              <a:solidFill>
                <a:srgbClr val="FFFFFF"/>
              </a:solidFill>
            </a:endParaRPr>
          </a:p>
          <a:p>
            <a:pPr marL="0" indent="0">
              <a:buNone/>
            </a:pPr>
            <a:r>
              <a:rPr lang="sv-SE" dirty="0">
                <a:solidFill>
                  <a:srgbClr val="FFFFFF"/>
                </a:solidFill>
              </a:rPr>
              <a:t>Tänk på det vi precis lärt oss. Fundera ett tag. Svara på frågan skriftligt innan du får facit på nästa sida.</a:t>
            </a:r>
          </a:p>
        </p:txBody>
      </p:sp>
      <p:sp>
        <p:nvSpPr>
          <p:cNvPr id="4" name="Platshållare för bildnummer 3">
            <a:extLst>
              <a:ext uri="{FF2B5EF4-FFF2-40B4-BE49-F238E27FC236}">
                <a16:creationId xmlns:a16="http://schemas.microsoft.com/office/drawing/2014/main" id="{5B94ACA2-D564-4075-BAE8-5CF6F54B78EC}"/>
              </a:ext>
            </a:extLst>
          </p:cNvPr>
          <p:cNvSpPr>
            <a:spLocks noGrp="1"/>
          </p:cNvSpPr>
          <p:nvPr>
            <p:ph type="sldNum" sz="quarter" idx="12"/>
          </p:nvPr>
        </p:nvSpPr>
        <p:spPr/>
        <p:txBody>
          <a:bodyPr/>
          <a:lstStyle/>
          <a:p>
            <a:fld id="{177D6179-9D4F-9247-ABDE-D082469CF89C}" type="slidenum">
              <a:rPr lang="sv-SE" smtClean="0"/>
              <a:t>98</a:t>
            </a:fld>
            <a:endParaRPr lang="sv-SE"/>
          </a:p>
        </p:txBody>
      </p:sp>
      <p:sp>
        <p:nvSpPr>
          <p:cNvPr id="5" name="Pil: höger 4">
            <a:extLst>
              <a:ext uri="{FF2B5EF4-FFF2-40B4-BE49-F238E27FC236}">
                <a16:creationId xmlns:a16="http://schemas.microsoft.com/office/drawing/2014/main" id="{31E5CA78-9F31-47F6-BC75-DDB42F18321E}"/>
              </a:ext>
            </a:extLst>
          </p:cNvPr>
          <p:cNvSpPr/>
          <p:nvPr/>
        </p:nvSpPr>
        <p:spPr>
          <a:xfrm rot="1376482">
            <a:off x="4991446" y="6028288"/>
            <a:ext cx="1047750" cy="50407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61985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9D36BB-35E9-4C08-A6FB-1EBB3E1310A6}"/>
              </a:ext>
            </a:extLst>
          </p:cNvPr>
          <p:cNvSpPr>
            <a:spLocks noGrp="1"/>
          </p:cNvSpPr>
          <p:nvPr>
            <p:ph type="title"/>
          </p:nvPr>
        </p:nvSpPr>
        <p:spPr/>
        <p:txBody>
          <a:bodyPr/>
          <a:lstStyle/>
          <a:p>
            <a:r>
              <a:rPr lang="sv-SE" dirty="0" err="1"/>
              <a:t>Na’t</a:t>
            </a:r>
            <a:r>
              <a:rPr lang="sv-SE" dirty="0"/>
              <a:t> och </a:t>
            </a:r>
            <a:r>
              <a:rPr lang="sv-SE" dirty="0" err="1"/>
              <a:t>man’ut</a:t>
            </a:r>
            <a:r>
              <a:rPr lang="sv-SE" dirty="0"/>
              <a:t> + korrekt översättning (2)</a:t>
            </a:r>
          </a:p>
        </p:txBody>
      </p:sp>
      <p:sp>
        <p:nvSpPr>
          <p:cNvPr id="3" name="Platshållare för innehåll 2">
            <a:extLst>
              <a:ext uri="{FF2B5EF4-FFF2-40B4-BE49-F238E27FC236}">
                <a16:creationId xmlns:a16="http://schemas.microsoft.com/office/drawing/2014/main" id="{B6019B2F-66CD-48C5-98E7-F0404B1C284A}"/>
              </a:ext>
            </a:extLst>
          </p:cNvPr>
          <p:cNvSpPr>
            <a:spLocks noGrp="1"/>
          </p:cNvSpPr>
          <p:nvPr>
            <p:ph idx="1"/>
          </p:nvPr>
        </p:nvSpPr>
        <p:spPr>
          <a:xfrm>
            <a:off x="193041" y="2062480"/>
            <a:ext cx="11690566" cy="4663439"/>
          </a:xfrm>
        </p:spPr>
        <p:txBody>
          <a:bodyPr>
            <a:normAutofit/>
          </a:bodyPr>
          <a:lstStyle/>
          <a:p>
            <a:pPr marL="457200" indent="-457200">
              <a:buAutoNum type="arabicPeriod"/>
            </a:pPr>
            <a:r>
              <a:rPr lang="ar-SA" dirty="0">
                <a:solidFill>
                  <a:srgbClr val="FFFFFF"/>
                </a:solidFill>
              </a:rPr>
              <a:t>بيتُ الإما</a:t>
            </a:r>
            <a:r>
              <a:rPr lang="ar-SA" dirty="0"/>
              <a:t>مِ</a:t>
            </a:r>
            <a:r>
              <a:rPr lang="ar-SA" dirty="0">
                <a:solidFill>
                  <a:srgbClr val="FFFFFF"/>
                </a:solidFill>
              </a:rPr>
              <a:t> الجدي</a:t>
            </a:r>
            <a:r>
              <a:rPr lang="ar-SA" dirty="0"/>
              <a:t>دِ</a:t>
            </a:r>
          </a:p>
          <a:p>
            <a:pPr marL="0" indent="0">
              <a:buNone/>
            </a:pPr>
            <a:r>
              <a:rPr lang="sv-SE" dirty="0">
                <a:solidFill>
                  <a:srgbClr val="FFFFFF"/>
                </a:solidFill>
              </a:rPr>
              <a:t>Den nya imamens hus.</a:t>
            </a:r>
          </a:p>
          <a:p>
            <a:pPr marL="0" indent="0">
              <a:buNone/>
            </a:pPr>
            <a:endParaRPr lang="ar-SA" dirty="0">
              <a:solidFill>
                <a:srgbClr val="FFFFFF"/>
              </a:solidFill>
            </a:endParaRPr>
          </a:p>
          <a:p>
            <a:pPr marL="0" indent="0">
              <a:buNone/>
            </a:pPr>
            <a:r>
              <a:rPr lang="sv-SE" dirty="0">
                <a:solidFill>
                  <a:srgbClr val="FFFFFF"/>
                </a:solidFill>
              </a:rPr>
              <a:t>2. </a:t>
            </a:r>
            <a:r>
              <a:rPr lang="ar-SA" dirty="0">
                <a:solidFill>
                  <a:srgbClr val="FFFFFF"/>
                </a:solidFill>
              </a:rPr>
              <a:t>بي</a:t>
            </a:r>
            <a:r>
              <a:rPr lang="ar-SA" dirty="0"/>
              <a:t>تُ</a:t>
            </a:r>
            <a:r>
              <a:rPr lang="ar-SA" dirty="0">
                <a:solidFill>
                  <a:srgbClr val="FFFFFF"/>
                </a:solidFill>
              </a:rPr>
              <a:t> الإمامِ الجدي</a:t>
            </a:r>
            <a:r>
              <a:rPr lang="ar-SA" dirty="0"/>
              <a:t>د</a:t>
            </a:r>
            <a:r>
              <a:rPr lang="ar-SA" dirty="0">
                <a:solidFill>
                  <a:srgbClr val="FFFFFF"/>
                </a:solidFill>
              </a:rPr>
              <a:t>ُ</a:t>
            </a:r>
            <a:endParaRPr lang="sv-SE" dirty="0">
              <a:solidFill>
                <a:srgbClr val="FFFFFF"/>
              </a:solidFill>
            </a:endParaRPr>
          </a:p>
          <a:p>
            <a:pPr marL="0" indent="0">
              <a:buNone/>
            </a:pPr>
            <a:r>
              <a:rPr lang="sv-SE" dirty="0">
                <a:solidFill>
                  <a:srgbClr val="FFFFFF"/>
                </a:solidFill>
              </a:rPr>
              <a:t>Imamens nya hus.</a:t>
            </a:r>
          </a:p>
          <a:p>
            <a:pPr marL="0" indent="0">
              <a:buNone/>
            </a:pPr>
            <a:endParaRPr lang="sv-SE" dirty="0">
              <a:solidFill>
                <a:srgbClr val="FFFFFF"/>
              </a:solidFill>
            </a:endParaRPr>
          </a:p>
          <a:p>
            <a:pPr marL="0" indent="0">
              <a:buNone/>
            </a:pPr>
            <a:r>
              <a:rPr lang="sv-SE" dirty="0">
                <a:solidFill>
                  <a:srgbClr val="FFFFFF"/>
                </a:solidFill>
              </a:rPr>
              <a:t>Kanske lite svårt, men viktigt och lärorikt! Observera även den </a:t>
            </a:r>
            <a:r>
              <a:rPr lang="sv-SE" u="sng" dirty="0"/>
              <a:t>enorma vikten av att lära sig grammatik</a:t>
            </a:r>
            <a:r>
              <a:rPr lang="sv-SE" dirty="0">
                <a:solidFill>
                  <a:srgbClr val="FFFFFF"/>
                </a:solidFill>
              </a:rPr>
              <a:t>, och hur </a:t>
            </a:r>
            <a:r>
              <a:rPr lang="sv-SE" i="1" dirty="0">
                <a:solidFill>
                  <a:srgbClr val="FFFFFF"/>
                </a:solidFill>
              </a:rPr>
              <a:t>precist</a:t>
            </a:r>
            <a:r>
              <a:rPr lang="sv-SE" dirty="0">
                <a:solidFill>
                  <a:srgbClr val="FFFFFF"/>
                </a:solidFill>
              </a:rPr>
              <a:t> det arabiska språket är. En ”liten” vokal kan faktiskt ändra hela betydelsen!</a:t>
            </a:r>
            <a:endParaRPr lang="ar-SA" dirty="0">
              <a:solidFill>
                <a:srgbClr val="FFFFFF"/>
              </a:solidFill>
            </a:endParaRPr>
          </a:p>
        </p:txBody>
      </p:sp>
      <p:sp>
        <p:nvSpPr>
          <p:cNvPr id="4" name="Platshållare för bildnummer 3">
            <a:extLst>
              <a:ext uri="{FF2B5EF4-FFF2-40B4-BE49-F238E27FC236}">
                <a16:creationId xmlns:a16="http://schemas.microsoft.com/office/drawing/2014/main" id="{0A1CDCD8-4D58-4AA5-8564-E3DA05510546}"/>
              </a:ext>
            </a:extLst>
          </p:cNvPr>
          <p:cNvSpPr>
            <a:spLocks noGrp="1"/>
          </p:cNvSpPr>
          <p:nvPr>
            <p:ph type="sldNum" sz="quarter" idx="12"/>
          </p:nvPr>
        </p:nvSpPr>
        <p:spPr/>
        <p:txBody>
          <a:bodyPr/>
          <a:lstStyle/>
          <a:p>
            <a:fld id="{177D6179-9D4F-9247-ABDE-D082469CF89C}" type="slidenum">
              <a:rPr lang="sv-SE" smtClean="0"/>
              <a:t>99</a:t>
            </a:fld>
            <a:endParaRPr lang="sv-SE"/>
          </a:p>
        </p:txBody>
      </p:sp>
    </p:spTree>
    <p:extLst>
      <p:ext uri="{BB962C8B-B14F-4D97-AF65-F5344CB8AC3E}">
        <p14:creationId xmlns:p14="http://schemas.microsoft.com/office/powerpoint/2010/main" val="208228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4">
  <a:themeElements>
    <a:clrScheme name="Röd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4" id="{32C31DAE-C1A6-41D3-A3DB-A83FAF1689D0}" vid="{5856AA3E-4431-4CC2-96CA-66E329C0F927}"/>
    </a:ext>
  </a:extLst>
</a:theme>
</file>

<file path=ppt/theme/theme2.xml><?xml version="1.0" encoding="utf-8"?>
<a:theme xmlns:a="http://schemas.openxmlformats.org/drawingml/2006/main" name="1_Tema4">
  <a:themeElements>
    <a:clrScheme name="Röd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4" id="{32C31DAE-C1A6-41D3-A3DB-A83FAF1689D0}" vid="{5856AA3E-4431-4CC2-96CA-66E329C0F92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71078</TotalTime>
  <Words>8938</Words>
  <Application>Microsoft Office PowerPoint</Application>
  <PresentationFormat>Bredbild</PresentationFormat>
  <Paragraphs>1230</Paragraphs>
  <Slides>141</Slides>
  <Notes>24</Notes>
  <HiddenSlides>0</HiddenSlides>
  <MMClips>0</MMClips>
  <ScaleCrop>false</ScaleCrop>
  <HeadingPairs>
    <vt:vector size="6" baseType="variant">
      <vt:variant>
        <vt:lpstr>Använt teckensnitt</vt:lpstr>
      </vt:variant>
      <vt:variant>
        <vt:i4>5</vt:i4>
      </vt:variant>
      <vt:variant>
        <vt:lpstr>Tema</vt:lpstr>
      </vt:variant>
      <vt:variant>
        <vt:i4>2</vt:i4>
      </vt:variant>
      <vt:variant>
        <vt:lpstr>Bildrubriker</vt:lpstr>
      </vt:variant>
      <vt:variant>
        <vt:i4>141</vt:i4>
      </vt:variant>
    </vt:vector>
  </HeadingPairs>
  <TitlesOfParts>
    <vt:vector size="148" baseType="lpstr">
      <vt:lpstr>Arial</vt:lpstr>
      <vt:lpstr>Calibri</vt:lpstr>
      <vt:lpstr>Trebuchet MS</vt:lpstr>
      <vt:lpstr>Vivaldi</vt:lpstr>
      <vt:lpstr>Wingdings</vt:lpstr>
      <vt:lpstr>Tema4</vt:lpstr>
      <vt:lpstr>1_Tema4</vt:lpstr>
      <vt:lpstr>   بسم الله الرحمن الرحيم Arabiska nivå 1</vt:lpstr>
      <vt:lpstr>Förord</vt:lpstr>
      <vt:lpstr>Lektion 1</vt:lpstr>
      <vt:lpstr>Vad lär vi oss här?</vt:lpstr>
      <vt:lpstr>Arabiska ord kan delas in i 3 kategorier, (1) </vt:lpstr>
      <vt:lpstr>Arabiska ord kan delas in i 3 kategorier, (2) </vt:lpstr>
      <vt:lpstr>Demonstrativa pronomen  أسماء الإشارة  </vt:lpstr>
      <vt:lpstr>هذا Det/den här är..</vt:lpstr>
      <vt:lpstr>Vad är.. ما</vt:lpstr>
      <vt:lpstr>Vem är.. مَنْ</vt:lpstr>
      <vt:lpstr>أَ   هَمْزَةُ الاسْتِفْهام </vt:lpstr>
      <vt:lpstr>Lektion 2</vt:lpstr>
      <vt:lpstr>5 nya ord</vt:lpstr>
      <vt:lpstr>Vad lär vi oss här?</vt:lpstr>
      <vt:lpstr>Den/det där är.. ذلِكَ </vt:lpstr>
      <vt:lpstr>Lektion 3</vt:lpstr>
      <vt:lpstr>5  nya ord</vt:lpstr>
      <vt:lpstr>Vad lär vi oss här?</vt:lpstr>
      <vt:lpstr>ال (1) al-</vt:lpstr>
      <vt:lpstr> ال(2) al-</vt:lpstr>
      <vt:lpstr>Sol- och månbokstäverna الحُرُوفُ الشَّمْسِيّةُ والقَمَرِيّةُ </vt:lpstr>
      <vt:lpstr>        Lista över sol- och månbokstäverna </vt:lpstr>
      <vt:lpstr>Lektion 4</vt:lpstr>
      <vt:lpstr>Vad lär vi oss här?</vt:lpstr>
      <vt:lpstr>Prepositioner حُروف الجَرّ</vt:lpstr>
      <vt:lpstr>Kasus (1)    الإعراب</vt:lpstr>
      <vt:lpstr>Kasus (2)</vt:lpstr>
      <vt:lpstr>أَيْنَ Var är?</vt:lpstr>
      <vt:lpstr>Feminina egennamn &gt; 1 harakah</vt:lpstr>
      <vt:lpstr>Maskulina egennamn som slutar på ة</vt:lpstr>
      <vt:lpstr> مِنْ  &gt; مِنَ</vt:lpstr>
      <vt:lpstr>Lektion 5</vt:lpstr>
      <vt:lpstr>5 nya ord</vt:lpstr>
      <vt:lpstr>Vad lär vi oss här?</vt:lpstr>
      <vt:lpstr>Fasta och dynamiska nomen الأَسْماءُ المَبْنِيَّةُ والمُعْرَبَةُ</vt:lpstr>
      <vt:lpstr>Ägande (1) المُضاف والمُضاف إليهِ</vt:lpstr>
      <vt:lpstr>Ägande (2) المُضاف والمُضاف إليهِ</vt:lpstr>
      <vt:lpstr>Ägande  (3) المُضاف والمُضاف إليهِ</vt:lpstr>
      <vt:lpstr>Att ropa på någon يا</vt:lpstr>
      <vt:lpstr>(a) هَمْزَةُ القَطْع (1) (b) وهمزة الوَصْلِ </vt:lpstr>
      <vt:lpstr>همزةُ الوَصْلِ وهمزة القَطْع (2) En extra nytta</vt:lpstr>
      <vt:lpstr>Lektion 6</vt:lpstr>
      <vt:lpstr>5 nya ord</vt:lpstr>
      <vt:lpstr>Vad lär vi oss här?</vt:lpstr>
      <vt:lpstr>Demonstrativt pronomen )Feminin( هذه</vt:lpstr>
      <vt:lpstr>نَعْت Adjektiv</vt:lpstr>
      <vt:lpstr>لِ  لامُ التَّمْليْكِ</vt:lpstr>
      <vt:lpstr>Lektion 7</vt:lpstr>
      <vt:lpstr>Vad lär vi oss här?</vt:lpstr>
      <vt:lpstr>ذلِكَ &amp; تِلْكَ</vt:lpstr>
      <vt:lpstr>Lektion 8</vt:lpstr>
      <vt:lpstr>5 nya ord</vt:lpstr>
      <vt:lpstr>Vad lär vi oss här?</vt:lpstr>
      <vt:lpstr>أَمامَ وخَلْفَ Framför och bakom</vt:lpstr>
      <vt:lpstr>Lektion 9 </vt:lpstr>
      <vt:lpstr>Vad lär vi oss här?</vt:lpstr>
      <vt:lpstr>النعت والمنعوت Adjektiv och det beskrivna</vt:lpstr>
      <vt:lpstr>النعت والمنعوت -En viktig princip</vt:lpstr>
      <vt:lpstr>Adjektiv som slutar på اْنُ, och الذي</vt:lpstr>
      <vt:lpstr>Hos och med</vt:lpstr>
      <vt:lpstr>2 extra nyttor</vt:lpstr>
      <vt:lpstr>Lektion 10</vt:lpstr>
      <vt:lpstr>Vad lär vi oss här?</vt:lpstr>
      <vt:lpstr>الضمائِر En översikt</vt:lpstr>
      <vt:lpstr> الضمائر المتصلة (1) De kopplade pronomen</vt:lpstr>
      <vt:lpstr>الضمائر المتصلة (2) De kopplade pronomen</vt:lpstr>
      <vt:lpstr>عِنْدَ och لِ</vt:lpstr>
      <vt:lpstr>الفِعْلُ الماضي Verb i imperfekt (dåtid)</vt:lpstr>
      <vt:lpstr>ما عندي سيارة Jag har ingen bil</vt:lpstr>
      <vt:lpstr>Ett till حرف الجر بِ</vt:lpstr>
      <vt:lpstr>مع  + pronomen</vt:lpstr>
      <vt:lpstr>Lektion 11</vt:lpstr>
      <vt:lpstr>Vad lär vi oss här?</vt:lpstr>
      <vt:lpstr>Hur man kategoriserar pronomen</vt:lpstr>
      <vt:lpstr>المبتدأ والخبر (1)</vt:lpstr>
      <vt:lpstr> المبتدأ والخبر(2)</vt:lpstr>
      <vt:lpstr>المبتدأ والخبر (3) </vt:lpstr>
      <vt:lpstr> الفاعل والمفعول به (1) Subjekt och direkt objekt</vt:lpstr>
      <vt:lpstr>Exempel på subjekt/direkt obj. (2)</vt:lpstr>
      <vt:lpstr>Feminint verb, mötande sukun, och betoning</vt:lpstr>
      <vt:lpstr>حرف جر + ضمير متصل</vt:lpstr>
      <vt:lpstr>Lektion 12</vt:lpstr>
      <vt:lpstr>Vad lär vi oss här?</vt:lpstr>
      <vt:lpstr>Lektion 13</vt:lpstr>
      <vt:lpstr>Vad kommer vi lära oss här?</vt:lpstr>
      <vt:lpstr>5 nya ord</vt:lpstr>
      <vt:lpstr> جمع الأسماء(1) Plural på nomen (i detta fall substantiv)</vt:lpstr>
      <vt:lpstr>جمع الأسماء (2) Plural på nomen (i detta fall substantiv)</vt:lpstr>
      <vt:lpstr>جمع الضمائر وأسماءِ الإشارةِ Plural på pronomen, och dem. pronomen</vt:lpstr>
      <vt:lpstr>بَعْضُ  ”Vissa” av dem</vt:lpstr>
      <vt:lpstr>Plural av verb</vt:lpstr>
      <vt:lpstr> Lektion 14</vt:lpstr>
      <vt:lpstr>Vad lär vi oss här?</vt:lpstr>
      <vt:lpstr>Plural av pronomen, fortsättning</vt:lpstr>
      <vt:lpstr>Plural av verb, fortsättning</vt:lpstr>
      <vt:lpstr>المَمْنوعُ من الصَّرْفِ Ord som aldrig får Tanwin</vt:lpstr>
      <vt:lpstr>Na’t följer man’ut, ett tillägg</vt:lpstr>
      <vt:lpstr>Na’t och man’ut´+ korrekt översättning (1)</vt:lpstr>
      <vt:lpstr>Na’t och man’ut + korrekt översättning (2)</vt:lpstr>
      <vt:lpstr>أيُّ Vilken/vilket</vt:lpstr>
      <vt:lpstr>Lektion 15</vt:lpstr>
      <vt:lpstr>5 nya ord</vt:lpstr>
      <vt:lpstr>Vad kommer vi lära oss här?</vt:lpstr>
      <vt:lpstr>قَبْلَ وبَعْدَ</vt:lpstr>
      <vt:lpstr>رَجَعَ Att återvända</vt:lpstr>
      <vt:lpstr>Lektion 16</vt:lpstr>
      <vt:lpstr>Vad lär vi oss här?</vt:lpstr>
      <vt:lpstr>Plural av irrationella substantiv</vt:lpstr>
      <vt:lpstr>Nytt mönster: مَفاعِلُ</vt:lpstr>
      <vt:lpstr>Lektion 17</vt:lpstr>
      <vt:lpstr>Vad lär vi oss här?</vt:lpstr>
      <vt:lpstr>Lektion 18</vt:lpstr>
      <vt:lpstr>Vad kommer vi lära oss här?</vt:lpstr>
      <vt:lpstr>المُثَنّى في الأسماء  Nomen i dual</vt:lpstr>
      <vt:lpstr>المثنى في أسماء الإشارة, والضمائر Dem. pronomen och pronomen i dual</vt:lpstr>
      <vt:lpstr>كَمْ؟ Hur mycket/många?</vt:lpstr>
      <vt:lpstr>Lektion 19</vt:lpstr>
      <vt:lpstr>5 nya ord</vt:lpstr>
      <vt:lpstr>Vad kommer vi lära oss här?</vt:lpstr>
      <vt:lpstr>العدد (Introduktion) Tal</vt:lpstr>
      <vt:lpstr>العدد (1) Talgrupp 1 (1-2) maskulin ma’dud</vt:lpstr>
      <vt:lpstr>العدد (2) Talgrupp 1 (1-2) feminin ma’dud </vt:lpstr>
      <vt:lpstr>العدد (3) Talgrupp 2 (3-10) maskulin ma’dud</vt:lpstr>
      <vt:lpstr>Praktiska fraser</vt:lpstr>
      <vt:lpstr>Lektion 20</vt:lpstr>
      <vt:lpstr>Vad lär vi oss här?</vt:lpstr>
      <vt:lpstr>العدد (4) Talgrupp 2 (3-10)  Feminin ma’dud</vt:lpstr>
      <vt:lpstr>Lektion 21</vt:lpstr>
      <vt:lpstr>Vad lär vi oss här?</vt:lpstr>
      <vt:lpstr>Lektion 22 </vt:lpstr>
      <vt:lpstr>Vad kommer vi lära oss här?</vt:lpstr>
      <vt:lpstr> الممنوع من الصرف  (1)</vt:lpstr>
      <vt:lpstr>الممنوع من الصرف  (2)</vt:lpstr>
      <vt:lpstr>الممنوع من الصرف  (3)</vt:lpstr>
      <vt:lpstr>Lektion 23</vt:lpstr>
      <vt:lpstr>5 nya ord</vt:lpstr>
      <vt:lpstr>Vad kommer vi lära oss här?</vt:lpstr>
      <vt:lpstr> الممنوع من الصرف i genitiv form</vt:lpstr>
      <vt:lpstr> Slutord</vt:lpstr>
      <vt:lpstr>Slutord</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Lektion 1</dc:title>
  <dc:creator>Waffle Dough</dc:creator>
  <cp:lastModifiedBy>378053230@stu.iu.edu.sa</cp:lastModifiedBy>
  <cp:revision>653</cp:revision>
  <dcterms:created xsi:type="dcterms:W3CDTF">2018-11-07T14:04:33Z</dcterms:created>
  <dcterms:modified xsi:type="dcterms:W3CDTF">2021-08-08T13:39:09Z</dcterms:modified>
</cp:coreProperties>
</file>