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 id="2147483788" r:id="rId2"/>
    <p:sldMasterId id="2147483796" r:id="rId3"/>
    <p:sldMasterId id="2147483804" r:id="rId4"/>
  </p:sldMasterIdLst>
  <p:notesMasterIdLst>
    <p:notesMasterId r:id="rId43"/>
  </p:notesMasterIdLst>
  <p:sldIdLst>
    <p:sldId id="881" r:id="rId5"/>
    <p:sldId id="382" r:id="rId6"/>
    <p:sldId id="880" r:id="rId7"/>
    <p:sldId id="883" r:id="rId8"/>
    <p:sldId id="884" r:id="rId9"/>
    <p:sldId id="885" r:id="rId10"/>
    <p:sldId id="886" r:id="rId11"/>
    <p:sldId id="887" r:id="rId12"/>
    <p:sldId id="888" r:id="rId13"/>
    <p:sldId id="889" r:id="rId14"/>
    <p:sldId id="890" r:id="rId15"/>
    <p:sldId id="891" r:id="rId16"/>
    <p:sldId id="892" r:id="rId17"/>
    <p:sldId id="893" r:id="rId18"/>
    <p:sldId id="894" r:id="rId19"/>
    <p:sldId id="895" r:id="rId20"/>
    <p:sldId id="896" r:id="rId21"/>
    <p:sldId id="897" r:id="rId22"/>
    <p:sldId id="898" r:id="rId23"/>
    <p:sldId id="899" r:id="rId24"/>
    <p:sldId id="902" r:id="rId25"/>
    <p:sldId id="900" r:id="rId26"/>
    <p:sldId id="903" r:id="rId27"/>
    <p:sldId id="904" r:id="rId28"/>
    <p:sldId id="908" r:id="rId29"/>
    <p:sldId id="905" r:id="rId30"/>
    <p:sldId id="909" r:id="rId31"/>
    <p:sldId id="907" r:id="rId32"/>
    <p:sldId id="910" r:id="rId33"/>
    <p:sldId id="911" r:id="rId34"/>
    <p:sldId id="912" r:id="rId35"/>
    <p:sldId id="913" r:id="rId36"/>
    <p:sldId id="914" r:id="rId37"/>
    <p:sldId id="915" r:id="rId38"/>
    <p:sldId id="917" r:id="rId39"/>
    <p:sldId id="916" r:id="rId40"/>
    <p:sldId id="918" r:id="rId41"/>
    <p:sldId id="877" r:id="rId4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مصطفى مصطفى رعد" initials="مصطفى" lastIdx="1" clrIdx="0">
    <p:extLst>
      <p:ext uri="{19B8F6BF-5375-455C-9EA6-DF929625EA0E}">
        <p15:presenceInfo xmlns:p15="http://schemas.microsoft.com/office/powerpoint/2012/main" userId="مصطفى مصطفى رعد"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1B1B"/>
    <a:srgbClr val="AC6945"/>
    <a:srgbClr val="DE28AE"/>
    <a:srgbClr val="CF231F"/>
    <a:srgbClr val="E6E6E6"/>
    <a:srgbClr val="247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3665" autoAdjust="0"/>
  </p:normalViewPr>
  <p:slideViewPr>
    <p:cSldViewPr snapToGrid="0" snapToObjects="1">
      <p:cViewPr varScale="1">
        <p:scale>
          <a:sx n="67" d="100"/>
          <a:sy n="67" d="100"/>
        </p:scale>
        <p:origin x="640"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48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0D344-CB19-4C4B-BA88-83DF52F34282}" type="datetimeFigureOut">
              <a:rPr lang="sv-SE" smtClean="0"/>
              <a:t>2021-09-28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895FDF-D3F0-4E41-A695-91C18E80A963}" type="slidenum">
              <a:rPr lang="sv-SE" smtClean="0"/>
              <a:t>‹#›</a:t>
            </a:fld>
            <a:endParaRPr lang="sv-SE"/>
          </a:p>
        </p:txBody>
      </p:sp>
    </p:spTree>
    <p:extLst>
      <p:ext uri="{BB962C8B-B14F-4D97-AF65-F5344CB8AC3E}">
        <p14:creationId xmlns:p14="http://schemas.microsoft.com/office/powerpoint/2010/main" val="964880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Avsnittsrubrik">
    <p:bg>
      <p:bgPr>
        <a:gradFill>
          <a:gsLst>
            <a:gs pos="48000">
              <a:schemeClr val="accent1"/>
            </a:gs>
            <a:gs pos="50000">
              <a:schemeClr val="accent1">
                <a:lumMod val="75000"/>
              </a:schemeClr>
            </a:gs>
            <a:gs pos="14000">
              <a:srgbClr val="C53B15"/>
            </a:gs>
            <a:gs pos="96000">
              <a:schemeClr val="accent6">
                <a:lumMod val="50000"/>
              </a:schemeClr>
            </a:gs>
          </a:gsLst>
          <a:lin ang="13500000" scaled="1"/>
        </a:grad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lvl1pPr>
              <a:defRPr>
                <a:solidFill>
                  <a:schemeClr val="tx1"/>
                </a:solidFill>
              </a:defRPr>
            </a:lvl1pPr>
          </a:lstStyle>
          <a:p>
            <a:fld id="{F86B7333-0EFB-4465-9B0A-C52501CDCEC4}" type="datetime1">
              <a:rPr lang="sv-SE" smtClean="0"/>
              <a:t>2021-09-28</a:t>
            </a:fld>
            <a:endParaRPr lang="sv-SE"/>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a:p>
        </p:txBody>
      </p:sp>
      <p:sp>
        <p:nvSpPr>
          <p:cNvPr id="6" name="Slide Number Placeholder 5"/>
          <p:cNvSpPr>
            <a:spLocks noGrp="1"/>
          </p:cNvSpPr>
          <p:nvPr>
            <p:ph type="sldNum" sz="quarter" idx="12"/>
          </p:nvPr>
        </p:nvSpPr>
        <p:spPr>
          <a:xfrm>
            <a:off x="10729455" y="2869895"/>
            <a:ext cx="1154151" cy="1090789"/>
          </a:xfrm>
        </p:spPr>
        <p:txBody>
          <a:bodyPr/>
          <a:lstStyle>
            <a:lvl1pPr>
              <a:defRPr>
                <a:solidFill>
                  <a:schemeClr val="tx1"/>
                </a:solidFill>
              </a:defRPr>
            </a:lvl1pPr>
          </a:lstStyle>
          <a:p>
            <a:fld id="{177D6179-9D4F-9247-ABDE-D082469CF89C}" type="slidenum">
              <a:rPr lang="sv-SE" smtClean="0"/>
              <a:t>‹#›</a:t>
            </a:fld>
            <a:endParaRPr lang="sv-SE"/>
          </a:p>
        </p:txBody>
      </p:sp>
    </p:spTree>
    <p:custDataLst>
      <p:tags r:id="rId1"/>
    </p:custDataLst>
    <p:extLst>
      <p:ext uri="{BB962C8B-B14F-4D97-AF65-F5344CB8AC3E}">
        <p14:creationId xmlns:p14="http://schemas.microsoft.com/office/powerpoint/2010/main" val="1098590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4800"/>
            </a:lvl1pPr>
          </a:lstStyle>
          <a:p>
            <a:r>
              <a:rPr lang="sv-SE"/>
              <a:t>Klicka här för att ändra mall för rubrikformat</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B8A42A77-B0C0-48B3-AD90-D9E247E15167}" type="datetime1">
              <a:rPr lang="sv-SE" smtClean="0"/>
              <a:t>2021-09-28</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a:xfrm>
            <a:off x="9255346" y="2750337"/>
            <a:ext cx="1171888" cy="1356442"/>
          </a:xfrm>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2685383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5BEAEF-EF29-4F3A-8441-CB85EC13DF81}"/>
              </a:ext>
            </a:extLst>
          </p:cNvPr>
          <p:cNvSpPr/>
          <p:nvPr/>
        </p:nvSpPr>
        <p:spPr>
          <a:xfrm>
            <a:off x="10585827" y="609600"/>
            <a:ext cx="1602997" cy="136819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3FEC937D-0A0F-4341-BD00-2086E09F3ED6}"/>
              </a:ext>
            </a:extLst>
          </p:cNvPr>
          <p:cNvSpPr>
            <a:spLocks noGrp="1"/>
          </p:cNvSpPr>
          <p:nvPr>
            <p:ph type="sldNum" sz="quarter" idx="12"/>
          </p:nvPr>
        </p:nvSpPr>
        <p:spPr>
          <a:noFill/>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18859055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400" y="753228"/>
            <a:ext cx="9615600" cy="1080938"/>
          </a:xfrm>
        </p:spPr>
        <p:txBody>
          <a:bodyPr/>
          <a:lstStyle>
            <a:lvl1pPr>
              <a:defRPr>
                <a:solidFill>
                  <a:schemeClr val="tx1"/>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46230" y="2121425"/>
            <a:ext cx="11537376" cy="38147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a:xfrm>
            <a:off x="7550980" y="5936187"/>
            <a:ext cx="4332625" cy="365125"/>
          </a:xfrm>
        </p:spPr>
        <p:txBody>
          <a:bodyPr/>
          <a:lstStyle>
            <a:lvl1pPr>
              <a:defRPr>
                <a:solidFill>
                  <a:schemeClr val="bg1"/>
                </a:solidFill>
              </a:defRPr>
            </a:lvl1pPr>
          </a:lstStyle>
          <a:p>
            <a:fld id="{175A7EC3-6B1F-4138-9FBC-12E165420E2D}" type="datetime1">
              <a:rPr lang="sv-SE" smtClean="0"/>
              <a:t>2021-09-28</a:t>
            </a:fld>
            <a:endParaRPr lang="sv-SE" dirty="0"/>
          </a:p>
        </p:txBody>
      </p:sp>
      <p:sp>
        <p:nvSpPr>
          <p:cNvPr id="5" name="Footer Placeholder 4"/>
          <p:cNvSpPr>
            <a:spLocks noGrp="1"/>
          </p:cNvSpPr>
          <p:nvPr>
            <p:ph type="ftr" sz="quarter" idx="11"/>
          </p:nvPr>
        </p:nvSpPr>
        <p:spPr>
          <a:xfrm>
            <a:off x="308394" y="5936188"/>
            <a:ext cx="7242587" cy="365125"/>
          </a:xfrm>
        </p:spPr>
        <p:txBody>
          <a:bodyPr/>
          <a:lstStyle>
            <a:lvl1pPr>
              <a:defRPr>
                <a:solidFill>
                  <a:schemeClr val="bg1"/>
                </a:solidFill>
              </a:defRPr>
            </a:lvl1pPr>
          </a:lstStyle>
          <a:p>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758965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bg>
      <p:bgPr>
        <a:gradFill>
          <a:gsLst>
            <a:gs pos="48000">
              <a:schemeClr val="accent1"/>
            </a:gs>
            <a:gs pos="50000">
              <a:schemeClr val="accent1">
                <a:lumMod val="75000"/>
              </a:schemeClr>
            </a:gs>
            <a:gs pos="14000">
              <a:srgbClr val="C53B15"/>
            </a:gs>
            <a:gs pos="96000">
              <a:schemeClr val="accent6">
                <a:lumMod val="50000"/>
              </a:schemeClr>
            </a:gs>
          </a:gsLst>
          <a:lin ang="13500000" scaled="1"/>
        </a:gradFill>
        <a:effectLst/>
      </p:bgPr>
    </p:bg>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64C8E46A-1557-4BB1-9F43-37F3207C30EC}" type="datetime1">
              <a:rPr lang="sv-SE" smtClean="0"/>
              <a:t>2021-09-28</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a:xfrm>
            <a:off x="10729455" y="4709925"/>
            <a:ext cx="1154151" cy="1090789"/>
          </a:xfrm>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30432465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9B393-8C04-47B3-95FA-8590941C90EE}" type="datetime1">
              <a:rPr lang="sv-SE" smtClean="0"/>
              <a:t>2021-09-28</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177D6179-9D4F-9247-ABDE-D082469CF89C}" type="slidenum">
              <a:rPr lang="sv-SE" smtClean="0"/>
              <a:t>‹#›</a:t>
            </a:fld>
            <a:endParaRPr lang="sv-SE"/>
          </a:p>
        </p:txBody>
      </p:sp>
    </p:spTree>
    <p:extLst>
      <p:ext uri="{BB962C8B-B14F-4D97-AF65-F5344CB8AC3E}">
        <p14:creationId xmlns:p14="http://schemas.microsoft.com/office/powerpoint/2010/main" val="41042233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Blank">
    <p:bg>
      <p:bgPr>
        <a:gradFill flip="none" rotWithShape="1">
          <a:gsLst>
            <a:gs pos="19000">
              <a:srgbClr val="B28876"/>
            </a:gs>
            <a:gs pos="48000">
              <a:srgbClr val="603E2E"/>
            </a:gs>
            <a:gs pos="49000">
              <a:srgbClr val="764C38"/>
            </a:gs>
            <a:gs pos="0">
              <a:schemeClr val="accent3">
                <a:lumMod val="40000"/>
                <a:lumOff val="60000"/>
              </a:schemeClr>
            </a:gs>
            <a:gs pos="46000">
              <a:schemeClr val="accent3">
                <a:lumMod val="95000"/>
                <a:lumOff val="5000"/>
              </a:schemeClr>
            </a:gs>
            <a:gs pos="100000">
              <a:schemeClr val="accent3">
                <a:lumMod val="60000"/>
              </a:schemeClr>
            </a:gs>
          </a:gsLst>
          <a:lin ang="13500000" scaled="1"/>
          <a:tileRect/>
        </a:gra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96FB75-8BB9-41EA-8E88-33404472DB70}"/>
              </a:ext>
            </a:extLst>
          </p:cNvPr>
          <p:cNvSpPr>
            <a:spLocks noGrp="1"/>
          </p:cNvSpPr>
          <p:nvPr>
            <p:ph type="dt" sz="half" idx="10"/>
          </p:nvPr>
        </p:nvSpPr>
        <p:spPr/>
        <p:txBody>
          <a:bodyPr/>
          <a:lstStyle/>
          <a:p>
            <a:fld id="{F86B7333-0EFB-4465-9B0A-C52501CDCEC4}" type="datetime1">
              <a:rPr lang="sv-SE" smtClean="0"/>
              <a:t>2021-09-28</a:t>
            </a:fld>
            <a:endParaRPr lang="sv-SE" dirty="0"/>
          </a:p>
        </p:txBody>
      </p:sp>
      <p:sp>
        <p:nvSpPr>
          <p:cNvPr id="3" name="Footer Placeholder 2">
            <a:extLst>
              <a:ext uri="{FF2B5EF4-FFF2-40B4-BE49-F238E27FC236}">
                <a16:creationId xmlns:a16="http://schemas.microsoft.com/office/drawing/2014/main" id="{53E13996-2C4B-4102-B240-1B24F88BFD55}"/>
              </a:ext>
            </a:extLst>
          </p:cNvPr>
          <p:cNvSpPr>
            <a:spLocks noGrp="1"/>
          </p:cNvSpPr>
          <p:nvPr>
            <p:ph type="ftr" sz="quarter" idx="11"/>
          </p:nvPr>
        </p:nvSpPr>
        <p:spPr/>
        <p:txBody>
          <a:bodyPr/>
          <a:lstStyle/>
          <a:p>
            <a:endParaRPr lang="sv-SE" dirty="0"/>
          </a:p>
        </p:txBody>
      </p:sp>
      <p:sp>
        <p:nvSpPr>
          <p:cNvPr id="4" name="Slide Number Placeholder 3">
            <a:extLst>
              <a:ext uri="{FF2B5EF4-FFF2-40B4-BE49-F238E27FC236}">
                <a16:creationId xmlns:a16="http://schemas.microsoft.com/office/drawing/2014/main" id="{956B1B23-871E-4F23-B157-8F18CC1F3608}"/>
              </a:ext>
            </a:extLst>
          </p:cNvPr>
          <p:cNvSpPr>
            <a:spLocks noGrp="1"/>
          </p:cNvSpPr>
          <p:nvPr>
            <p:ph type="sldNum" sz="quarter" idx="12"/>
          </p:nvPr>
        </p:nvSpPr>
        <p:spPr/>
        <p:txBody>
          <a:bodyPr/>
          <a:lstStyle/>
          <a:p>
            <a:fld id="{177D6179-9D4F-9247-ABDE-D082469CF89C}" type="slidenum">
              <a:rPr lang="sv-SE" smtClean="0"/>
              <a:t>‹#›</a:t>
            </a:fld>
            <a:endParaRPr lang="sv-SE" dirty="0"/>
          </a:p>
        </p:txBody>
      </p:sp>
      <p:sp>
        <p:nvSpPr>
          <p:cNvPr id="7" name="Title 1">
            <a:extLst>
              <a:ext uri="{FF2B5EF4-FFF2-40B4-BE49-F238E27FC236}">
                <a16:creationId xmlns:a16="http://schemas.microsoft.com/office/drawing/2014/main" id="{82A42E23-3ADC-45EF-99D1-22835AA3928A}"/>
              </a:ext>
            </a:extLst>
          </p:cNvPr>
          <p:cNvSpPr>
            <a:spLocks noGrp="1"/>
          </p:cNvSpPr>
          <p:nvPr>
            <p:ph type="title"/>
          </p:nvPr>
        </p:nvSpPr>
        <p:spPr>
          <a:xfrm>
            <a:off x="984250" y="2993923"/>
            <a:ext cx="10515600" cy="1720952"/>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lvl1pPr algn="r">
              <a:defRPr lang="sv-SE">
                <a:solidFill>
                  <a:schemeClr val="bg1"/>
                </a:solidFill>
                <a:latin typeface="+mn-lt"/>
                <a:ea typeface="+mn-ea"/>
                <a:cs typeface="+mn-cs"/>
              </a:defRPr>
            </a:lvl1pPr>
          </a:lstStyle>
          <a:p>
            <a:pPr lvl="0"/>
            <a:r>
              <a:rPr lang="sv-SE"/>
              <a:t>Klicka här för att ändra mall för rubrikformat</a:t>
            </a:r>
          </a:p>
        </p:txBody>
      </p:sp>
      <p:sp>
        <p:nvSpPr>
          <p:cNvPr id="8" name="Text Placeholder 2">
            <a:extLst>
              <a:ext uri="{FF2B5EF4-FFF2-40B4-BE49-F238E27FC236}">
                <a16:creationId xmlns:a16="http://schemas.microsoft.com/office/drawing/2014/main" id="{A33CBB5D-82B4-4EF6-8074-F958D6264FA6}"/>
              </a:ext>
            </a:extLst>
          </p:cNvPr>
          <p:cNvSpPr>
            <a:spLocks noGrp="1"/>
          </p:cNvSpPr>
          <p:nvPr>
            <p:ph type="body" idx="1"/>
          </p:nvPr>
        </p:nvSpPr>
        <p:spPr>
          <a:xfrm>
            <a:off x="984250" y="4741863"/>
            <a:ext cx="10515600" cy="1500187"/>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custDataLst>
      <p:tags r:id="rId1"/>
    </p:custDataLst>
    <p:extLst>
      <p:ext uri="{BB962C8B-B14F-4D97-AF65-F5344CB8AC3E}">
        <p14:creationId xmlns:p14="http://schemas.microsoft.com/office/powerpoint/2010/main" val="1481371273"/>
      </p:ext>
    </p:extLst>
  </p:cSld>
  <p:clrMapOvr>
    <a:overrideClrMapping bg1="lt1" tx1="dk1" bg2="lt2" tx2="dk2" accent1="accent1" accent2="accent2" accent3="accent3" accent4="accent4" accent5="accent5" accent6="accent6" hlink="hlink" folHlink="folHlink"/>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5B35015-E947-447A-8B39-8A3FC6E84A86}"/>
              </a:ext>
            </a:extLst>
          </p:cNvPr>
          <p:cNvSpPr>
            <a:spLocks noGrp="1"/>
          </p:cNvSpPr>
          <p:nvPr>
            <p:ph type="title"/>
          </p:nvPr>
        </p:nvSpPr>
        <p:spPr>
          <a:xfrm>
            <a:off x="831850" y="2841523"/>
            <a:ext cx="10515600" cy="1720952"/>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lvl1pPr>
              <a:defRPr lang="sv-SE">
                <a:solidFill>
                  <a:schemeClr val="tx1"/>
                </a:solidFill>
              </a:defRPr>
            </a:lvl1pPr>
          </a:lstStyle>
          <a:p>
            <a:pPr lvl="0" algn="r"/>
            <a:r>
              <a:rPr lang="sv-SE"/>
              <a:t>Klicka här för att ändra mall för rubrikformat</a:t>
            </a:r>
          </a:p>
        </p:txBody>
      </p:sp>
      <p:sp>
        <p:nvSpPr>
          <p:cNvPr id="7" name="Text Placeholder 2">
            <a:extLst>
              <a:ext uri="{FF2B5EF4-FFF2-40B4-BE49-F238E27FC236}">
                <a16:creationId xmlns:a16="http://schemas.microsoft.com/office/drawing/2014/main" id="{53078365-C43B-46A2-8516-B8F76C3308A2}"/>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8" name="Date Placeholder 3">
            <a:extLst>
              <a:ext uri="{FF2B5EF4-FFF2-40B4-BE49-F238E27FC236}">
                <a16:creationId xmlns:a16="http://schemas.microsoft.com/office/drawing/2014/main" id="{8D45187F-0099-49D0-9986-5C128FE0733A}"/>
              </a:ext>
            </a:extLst>
          </p:cNvPr>
          <p:cNvSpPr>
            <a:spLocks noGrp="1"/>
          </p:cNvSpPr>
          <p:nvPr>
            <p:ph type="dt" sz="half" idx="10"/>
          </p:nvPr>
        </p:nvSpPr>
        <p:spPr>
          <a:xfrm>
            <a:off x="838200" y="6356350"/>
            <a:ext cx="2743200" cy="365125"/>
          </a:xfrm>
        </p:spPr>
        <p:txBody>
          <a:bodyPr/>
          <a:lstStyle/>
          <a:p>
            <a:fld id="{F86B7333-0EFB-4465-9B0A-C52501CDCEC4}" type="datetime1">
              <a:rPr lang="sv-SE" smtClean="0"/>
              <a:t>2021-09-28</a:t>
            </a:fld>
            <a:endParaRPr lang="sv-SE" dirty="0"/>
          </a:p>
        </p:txBody>
      </p:sp>
      <p:sp>
        <p:nvSpPr>
          <p:cNvPr id="9" name="Footer Placeholder 4">
            <a:extLst>
              <a:ext uri="{FF2B5EF4-FFF2-40B4-BE49-F238E27FC236}">
                <a16:creationId xmlns:a16="http://schemas.microsoft.com/office/drawing/2014/main" id="{8417F0F2-86A4-49A8-9D99-D069C560162C}"/>
              </a:ext>
            </a:extLst>
          </p:cNvPr>
          <p:cNvSpPr>
            <a:spLocks noGrp="1"/>
          </p:cNvSpPr>
          <p:nvPr>
            <p:ph type="ftr" sz="quarter" idx="11"/>
          </p:nvPr>
        </p:nvSpPr>
        <p:spPr>
          <a:xfrm>
            <a:off x="4038600" y="6356350"/>
            <a:ext cx="4114800" cy="365125"/>
          </a:xfrm>
        </p:spPr>
        <p:txBody>
          <a:bodyPr/>
          <a:lstStyle/>
          <a:p>
            <a:endParaRPr lang="sv-SE" dirty="0"/>
          </a:p>
        </p:txBody>
      </p:sp>
      <p:sp>
        <p:nvSpPr>
          <p:cNvPr id="10" name="Slide Number Placeholder 5">
            <a:extLst>
              <a:ext uri="{FF2B5EF4-FFF2-40B4-BE49-F238E27FC236}">
                <a16:creationId xmlns:a16="http://schemas.microsoft.com/office/drawing/2014/main" id="{A3843D16-C11B-4398-92F9-15AC681DD3BC}"/>
              </a:ext>
            </a:extLst>
          </p:cNvPr>
          <p:cNvSpPr>
            <a:spLocks noGrp="1"/>
          </p:cNvSpPr>
          <p:nvPr>
            <p:ph type="sldNum" sz="quarter" idx="12"/>
          </p:nvPr>
        </p:nvSpPr>
        <p:spPr>
          <a:xfrm>
            <a:off x="8610600" y="6356350"/>
            <a:ext cx="2743200" cy="365125"/>
          </a:xfrm>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207100080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CD9F83B-0396-47E2-A041-570E4D5F88A8}"/>
              </a:ext>
            </a:extLst>
          </p:cNvPr>
          <p:cNvSpPr>
            <a:spLocks noGrp="1"/>
          </p:cNvSpPr>
          <p:nvPr>
            <p:ph type="subTitle" idx="1"/>
          </p:nvPr>
        </p:nvSpPr>
        <p:spPr>
          <a:xfrm>
            <a:off x="287262" y="4410669"/>
            <a:ext cx="8680824" cy="1043773"/>
          </a:xfrm>
          <a:noFill/>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Date Placeholder 3">
            <a:extLst>
              <a:ext uri="{FF2B5EF4-FFF2-40B4-BE49-F238E27FC236}">
                <a16:creationId xmlns:a16="http://schemas.microsoft.com/office/drawing/2014/main" id="{819DBA8E-946C-43D4-BB07-A974F580D674}"/>
              </a:ext>
            </a:extLst>
          </p:cNvPr>
          <p:cNvSpPr>
            <a:spLocks noGrp="1"/>
          </p:cNvSpPr>
          <p:nvPr>
            <p:ph type="dt" sz="half" idx="10"/>
          </p:nvPr>
        </p:nvSpPr>
        <p:spPr/>
        <p:txBody>
          <a:bodyPr/>
          <a:lstStyle>
            <a:lvl1pPr>
              <a:defRPr>
                <a:solidFill>
                  <a:schemeClr val="tx1"/>
                </a:solidFill>
              </a:defRPr>
            </a:lvl1pPr>
          </a:lstStyle>
          <a:p>
            <a:fld id="{B8A42A77-B0C0-48B3-AD90-D9E247E15167}" type="datetime1">
              <a:rPr lang="sv-SE" smtClean="0"/>
              <a:t>2021-09-28</a:t>
            </a:fld>
            <a:endParaRPr lang="sv-SE" dirty="0"/>
          </a:p>
        </p:txBody>
      </p:sp>
      <p:sp>
        <p:nvSpPr>
          <p:cNvPr id="7" name="Rectangle 6">
            <a:extLst>
              <a:ext uri="{FF2B5EF4-FFF2-40B4-BE49-F238E27FC236}">
                <a16:creationId xmlns:a16="http://schemas.microsoft.com/office/drawing/2014/main" id="{0E5926F8-D798-42DC-AE9A-47F804511B03}"/>
              </a:ext>
            </a:extLst>
          </p:cNvPr>
          <p:cNvSpPr/>
          <p:nvPr/>
        </p:nvSpPr>
        <p:spPr>
          <a:xfrm>
            <a:off x="0" y="2590078"/>
            <a:ext cx="8968085" cy="1660332"/>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573E681C-5AAD-42A3-8AE7-71CF7F16382A}"/>
              </a:ext>
            </a:extLst>
          </p:cNvPr>
          <p:cNvSpPr/>
          <p:nvPr/>
        </p:nvSpPr>
        <p:spPr>
          <a:xfrm>
            <a:off x="9111715" y="2590078"/>
            <a:ext cx="3077109" cy="1660332"/>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1">
            <a:extLst>
              <a:ext uri="{FF2B5EF4-FFF2-40B4-BE49-F238E27FC236}">
                <a16:creationId xmlns:a16="http://schemas.microsoft.com/office/drawing/2014/main" id="{1CE04F00-2FA2-4130-BBDE-A6BF23CC6BE4}"/>
              </a:ext>
            </a:extLst>
          </p:cNvPr>
          <p:cNvSpPr>
            <a:spLocks noGrp="1"/>
          </p:cNvSpPr>
          <p:nvPr>
            <p:ph type="ctrTitle"/>
          </p:nvPr>
        </p:nvSpPr>
        <p:spPr>
          <a:xfrm>
            <a:off x="680322" y="2733709"/>
            <a:ext cx="8144134" cy="1373070"/>
          </a:xfrm>
        </p:spPr>
        <p:txBody>
          <a:bodyPr anchor="b">
            <a:noAutofit/>
          </a:bodyPr>
          <a:lstStyle>
            <a:lvl1pPr algn="r">
              <a:defRPr sz="4800"/>
            </a:lvl1pPr>
          </a:lstStyle>
          <a:p>
            <a:r>
              <a:rPr lang="sv-SE"/>
              <a:t>Klicka här för att ändra mall för rubrikformat</a:t>
            </a:r>
            <a:endParaRPr lang="en-US" dirty="0"/>
          </a:p>
        </p:txBody>
      </p:sp>
      <p:sp>
        <p:nvSpPr>
          <p:cNvPr id="10" name="Slide Number Placeholder 5">
            <a:extLst>
              <a:ext uri="{FF2B5EF4-FFF2-40B4-BE49-F238E27FC236}">
                <a16:creationId xmlns:a16="http://schemas.microsoft.com/office/drawing/2014/main" id="{35F16944-F62A-4425-827E-031AB55AB881}"/>
              </a:ext>
            </a:extLst>
          </p:cNvPr>
          <p:cNvSpPr txBox="1">
            <a:spLocks/>
          </p:cNvSpPr>
          <p:nvPr/>
        </p:nvSpPr>
        <p:spPr>
          <a:xfrm>
            <a:off x="9255346" y="2750337"/>
            <a:ext cx="1171888" cy="1356442"/>
          </a:xfrm>
          <a:prstGeom prst="rect">
            <a:avLst/>
          </a:prstGeom>
        </p:spPr>
        <p:txBody>
          <a:bodyPr vert="horz" lIns="91440" tIns="45720" rIns="91440" bIns="45720" rtlCol="0" anchor="ctr"/>
          <a:lstStyle>
            <a:defPPr>
              <a:defRPr lang="sv-S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77D6179-9D4F-9247-ABDE-D082469CF89C}" type="slidenum">
              <a:rPr lang="sv-SE" sz="3600" smtClean="0">
                <a:solidFill>
                  <a:schemeClr val="bg1"/>
                </a:solidFill>
              </a:rPr>
              <a:pPr algn="l"/>
              <a:t>‹#›</a:t>
            </a:fld>
            <a:endParaRPr lang="sv-SE" sz="3600" dirty="0">
              <a:solidFill>
                <a:schemeClr val="bg1"/>
              </a:solidFill>
            </a:endParaRPr>
          </a:p>
        </p:txBody>
      </p:sp>
      <p:sp>
        <p:nvSpPr>
          <p:cNvPr id="13" name="Footer Placeholder 4">
            <a:extLst>
              <a:ext uri="{FF2B5EF4-FFF2-40B4-BE49-F238E27FC236}">
                <a16:creationId xmlns:a16="http://schemas.microsoft.com/office/drawing/2014/main" id="{764FB364-ED4E-4579-9FFF-BFD8A7E278FA}"/>
              </a:ext>
            </a:extLst>
          </p:cNvPr>
          <p:cNvSpPr>
            <a:spLocks noGrp="1"/>
          </p:cNvSpPr>
          <p:nvPr>
            <p:ph type="ftr" sz="quarter" idx="11"/>
          </p:nvPr>
        </p:nvSpPr>
        <p:spPr>
          <a:xfrm>
            <a:off x="4483140" y="6356349"/>
            <a:ext cx="6870660" cy="365125"/>
          </a:xfrm>
        </p:spPr>
        <p:txBody>
          <a:bodyPr/>
          <a:lstStyle/>
          <a:p>
            <a:endParaRPr lang="sv-SE" dirty="0"/>
          </a:p>
        </p:txBody>
      </p:sp>
    </p:spTree>
    <p:custDataLst>
      <p:tags r:id="rId1"/>
    </p:custDataLst>
    <p:extLst>
      <p:ext uri="{BB962C8B-B14F-4D97-AF65-F5344CB8AC3E}">
        <p14:creationId xmlns:p14="http://schemas.microsoft.com/office/powerpoint/2010/main" val="28654559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6938D-67C9-4856-AD20-62DDB9A5DD6C}"/>
              </a:ext>
            </a:extLst>
          </p:cNvPr>
          <p:cNvSpPr>
            <a:spLocks noGrp="1"/>
          </p:cNvSpPr>
          <p:nvPr>
            <p:ph type="title"/>
          </p:nvPr>
        </p:nvSpPr>
        <p:spPr>
          <a:xfrm>
            <a:off x="328473" y="410368"/>
            <a:ext cx="10102789" cy="132556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sv-SE" sz="4400" dirty="0">
                <a:solidFill>
                  <a:schemeClr val="bg1"/>
                </a:solidFill>
              </a:defRPr>
            </a:lvl1pPr>
          </a:lstStyle>
          <a:p>
            <a:pPr lvl="0"/>
            <a:r>
              <a:rPr lang="sv-SE"/>
              <a:t>Klicka här för att ändra mall för rubrikformat</a:t>
            </a:r>
            <a:endParaRPr lang="sv-SE" dirty="0"/>
          </a:p>
        </p:txBody>
      </p:sp>
      <p:sp>
        <p:nvSpPr>
          <p:cNvPr id="3" name="Content Placeholder 2">
            <a:extLst>
              <a:ext uri="{FF2B5EF4-FFF2-40B4-BE49-F238E27FC236}">
                <a16:creationId xmlns:a16="http://schemas.microsoft.com/office/drawing/2014/main" id="{4F4F0BF9-DA4F-42C5-8E65-86B4B3DD9503}"/>
              </a:ext>
            </a:extLst>
          </p:cNvPr>
          <p:cNvSpPr>
            <a:spLocks noGrp="1"/>
          </p:cNvSpPr>
          <p:nvPr>
            <p:ph idx="1"/>
          </p:nvPr>
        </p:nvSpPr>
        <p:spPr>
          <a:xfrm>
            <a:off x="409575" y="1825625"/>
            <a:ext cx="11363325" cy="4351338"/>
          </a:xfrm>
        </p:spPr>
        <p:txBody>
          <a:bodyPr/>
          <a:lstStyle>
            <a:lvl1pPr>
              <a:defRPr sz="2200"/>
            </a:lvl1pPr>
            <a:lvl2pPr>
              <a:defRPr sz="22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Date Placeholder 3">
            <a:extLst>
              <a:ext uri="{FF2B5EF4-FFF2-40B4-BE49-F238E27FC236}">
                <a16:creationId xmlns:a16="http://schemas.microsoft.com/office/drawing/2014/main" id="{B22F1FF6-63D7-41F0-87A2-688E0C70151E}"/>
              </a:ext>
            </a:extLst>
          </p:cNvPr>
          <p:cNvSpPr>
            <a:spLocks noGrp="1"/>
          </p:cNvSpPr>
          <p:nvPr>
            <p:ph type="dt" sz="half" idx="10"/>
          </p:nvPr>
        </p:nvSpPr>
        <p:spPr/>
        <p:txBody>
          <a:bodyPr/>
          <a:lstStyle/>
          <a:p>
            <a:fld id="{175A7EC3-6B1F-4138-9FBC-12E165420E2D}" type="datetime1">
              <a:rPr lang="sv-SE" smtClean="0"/>
              <a:t>2021-09-28</a:t>
            </a:fld>
            <a:endParaRPr lang="sv-SE" dirty="0"/>
          </a:p>
        </p:txBody>
      </p:sp>
      <p:sp>
        <p:nvSpPr>
          <p:cNvPr id="5" name="Footer Placeholder 4">
            <a:extLst>
              <a:ext uri="{FF2B5EF4-FFF2-40B4-BE49-F238E27FC236}">
                <a16:creationId xmlns:a16="http://schemas.microsoft.com/office/drawing/2014/main" id="{7A6E9C58-3AD4-4930-ADC2-8B517A549E20}"/>
              </a:ext>
            </a:extLst>
          </p:cNvPr>
          <p:cNvSpPr>
            <a:spLocks noGrp="1"/>
          </p:cNvSpPr>
          <p:nvPr>
            <p:ph type="ftr" sz="quarter" idx="11"/>
          </p:nvPr>
        </p:nvSpPr>
        <p:spPr/>
        <p:txBody>
          <a:bodyPr/>
          <a:lstStyle/>
          <a:p>
            <a:endParaRPr lang="sv-SE" dirty="0"/>
          </a:p>
        </p:txBody>
      </p:sp>
      <p:sp>
        <p:nvSpPr>
          <p:cNvPr id="6" name="Slide Number Placeholder 5">
            <a:extLst>
              <a:ext uri="{FF2B5EF4-FFF2-40B4-BE49-F238E27FC236}">
                <a16:creationId xmlns:a16="http://schemas.microsoft.com/office/drawing/2014/main" id="{F8A54A83-41B8-4D60-9371-EAB569FE4564}"/>
              </a:ext>
            </a:extLst>
          </p:cNvPr>
          <p:cNvSpPr>
            <a:spLocks noGrp="1"/>
          </p:cNvSpPr>
          <p:nvPr>
            <p:ph type="sldNum" sz="quarter" idx="12"/>
          </p:nvPr>
        </p:nvSpPr>
        <p:spPr/>
        <p:txBody>
          <a:bodyPr/>
          <a:lstStyle/>
          <a:p>
            <a:fld id="{177D6179-9D4F-9247-ABDE-D082469CF89C}" type="slidenum">
              <a:rPr lang="sv-SE" smtClean="0"/>
              <a:t>‹#›</a:t>
            </a:fld>
            <a:endParaRPr lang="sv-SE" dirty="0"/>
          </a:p>
        </p:txBody>
      </p:sp>
      <p:sp>
        <p:nvSpPr>
          <p:cNvPr id="8" name="Rectangle 7">
            <a:extLst>
              <a:ext uri="{FF2B5EF4-FFF2-40B4-BE49-F238E27FC236}">
                <a16:creationId xmlns:a16="http://schemas.microsoft.com/office/drawing/2014/main" id="{4E8ED5EE-D31B-4690-AA3C-2CDA541BB6F0}"/>
              </a:ext>
            </a:extLst>
          </p:cNvPr>
          <p:cNvSpPr/>
          <p:nvPr/>
        </p:nvSpPr>
        <p:spPr>
          <a:xfrm>
            <a:off x="10431262" y="409575"/>
            <a:ext cx="1432265" cy="132635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lvl="0">
              <a:lnSpc>
                <a:spcPct val="90000"/>
              </a:lnSpc>
              <a:spcBef>
                <a:spcPct val="0"/>
              </a:spcBef>
              <a:buNone/>
            </a:pPr>
            <a:endParaRPr lang="sv-SE" sz="4400" dirty="0">
              <a:solidFill>
                <a:schemeClr val="tx1"/>
              </a:solidFill>
            </a:endParaRPr>
          </a:p>
        </p:txBody>
      </p:sp>
      <p:sp>
        <p:nvSpPr>
          <p:cNvPr id="9" name="Slide Number Placeholder 5">
            <a:extLst>
              <a:ext uri="{FF2B5EF4-FFF2-40B4-BE49-F238E27FC236}">
                <a16:creationId xmlns:a16="http://schemas.microsoft.com/office/drawing/2014/main" id="{F21028DF-A80E-46C9-95D4-2993CDB26DA6}"/>
              </a:ext>
            </a:extLst>
          </p:cNvPr>
          <p:cNvSpPr txBox="1">
            <a:spLocks/>
          </p:cNvSpPr>
          <p:nvPr/>
        </p:nvSpPr>
        <p:spPr>
          <a:xfrm>
            <a:off x="10561450" y="409575"/>
            <a:ext cx="1171888" cy="1266748"/>
          </a:xfrm>
          <a:prstGeom prst="rect">
            <a:avLst/>
          </a:prstGeom>
          <a:noFill/>
        </p:spPr>
        <p:txBody>
          <a:bodyPr vert="horz" lIns="91440" tIns="45720" rIns="91440" bIns="45720" rtlCol="0" anchor="ctr"/>
          <a:lstStyle>
            <a:defPPr>
              <a:defRPr lang="sv-S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77D6179-9D4F-9247-ABDE-D082469CF89C}" type="slidenum">
              <a:rPr lang="sv-SE" sz="3600" smtClean="0">
                <a:solidFill>
                  <a:schemeClr val="bg1"/>
                </a:solidFill>
              </a:rPr>
              <a:pPr algn="l"/>
              <a:t>‹#›</a:t>
            </a:fld>
            <a:endParaRPr lang="sv-SE" sz="3600" dirty="0">
              <a:solidFill>
                <a:schemeClr val="bg1"/>
              </a:solidFill>
            </a:endParaRPr>
          </a:p>
        </p:txBody>
      </p:sp>
    </p:spTree>
    <p:custDataLst>
      <p:tags r:id="rId1"/>
    </p:custDataLst>
    <p:extLst>
      <p:ext uri="{BB962C8B-B14F-4D97-AF65-F5344CB8AC3E}">
        <p14:creationId xmlns:p14="http://schemas.microsoft.com/office/powerpoint/2010/main" val="13242665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D0D4E-3E9D-40CD-84A8-A646613B3DF6}"/>
              </a:ext>
            </a:extLst>
          </p:cNvPr>
          <p:cNvSpPr>
            <a:spLocks noGrp="1"/>
          </p:cNvSpPr>
          <p:nvPr>
            <p:ph type="title"/>
          </p:nvPr>
        </p:nvSpPr>
        <p:spPr>
          <a:xfrm>
            <a:off x="831850" y="2841523"/>
            <a:ext cx="10515600" cy="1720952"/>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lvl1pPr algn="r">
              <a:defRPr lang="sv-SE">
                <a:solidFill>
                  <a:schemeClr val="bg1"/>
                </a:solidFill>
              </a:defRPr>
            </a:lvl1pPr>
          </a:lstStyle>
          <a:p>
            <a:pPr marL="0" lvl="0"/>
            <a:r>
              <a:rPr lang="sv-SE"/>
              <a:t>Klicka här för att ändra mall för rubrikformat</a:t>
            </a:r>
          </a:p>
        </p:txBody>
      </p:sp>
      <p:sp>
        <p:nvSpPr>
          <p:cNvPr id="3" name="Text Placeholder 2">
            <a:extLst>
              <a:ext uri="{FF2B5EF4-FFF2-40B4-BE49-F238E27FC236}">
                <a16:creationId xmlns:a16="http://schemas.microsoft.com/office/drawing/2014/main" id="{83BE5686-C5BF-477C-A31C-D01A067BF7C7}"/>
              </a:ext>
            </a:extLst>
          </p:cNvPr>
          <p:cNvSpPr>
            <a:spLocks noGrp="1"/>
          </p:cNvSpPr>
          <p:nvPr>
            <p:ph type="body" idx="1"/>
          </p:nvPr>
        </p:nvSpPr>
        <p:spPr>
          <a:xfrm>
            <a:off x="831850" y="4589463"/>
            <a:ext cx="10515600" cy="1500187"/>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a:extLst>
              <a:ext uri="{FF2B5EF4-FFF2-40B4-BE49-F238E27FC236}">
                <a16:creationId xmlns:a16="http://schemas.microsoft.com/office/drawing/2014/main" id="{0A793B45-9001-487D-9DF4-F2F8901524C0}"/>
              </a:ext>
            </a:extLst>
          </p:cNvPr>
          <p:cNvSpPr>
            <a:spLocks noGrp="1"/>
          </p:cNvSpPr>
          <p:nvPr>
            <p:ph type="dt" sz="half" idx="10"/>
          </p:nvPr>
        </p:nvSpPr>
        <p:spPr/>
        <p:txBody>
          <a:bodyPr/>
          <a:lstStyle/>
          <a:p>
            <a:fld id="{F86B7333-0EFB-4465-9B0A-C52501CDCEC4}" type="datetime1">
              <a:rPr lang="sv-SE" smtClean="0"/>
              <a:t>2021-09-28</a:t>
            </a:fld>
            <a:endParaRPr lang="sv-SE" dirty="0"/>
          </a:p>
        </p:txBody>
      </p:sp>
      <p:sp>
        <p:nvSpPr>
          <p:cNvPr id="5" name="Footer Placeholder 4">
            <a:extLst>
              <a:ext uri="{FF2B5EF4-FFF2-40B4-BE49-F238E27FC236}">
                <a16:creationId xmlns:a16="http://schemas.microsoft.com/office/drawing/2014/main" id="{EDB7DE18-AFFF-4A09-807F-67CD3CC4E28A}"/>
              </a:ext>
            </a:extLst>
          </p:cNvPr>
          <p:cNvSpPr>
            <a:spLocks noGrp="1"/>
          </p:cNvSpPr>
          <p:nvPr>
            <p:ph type="ftr" sz="quarter" idx="11"/>
          </p:nvPr>
        </p:nvSpPr>
        <p:spPr/>
        <p:txBody>
          <a:bodyPr/>
          <a:lstStyle/>
          <a:p>
            <a:endParaRPr lang="sv-SE" dirty="0"/>
          </a:p>
        </p:txBody>
      </p:sp>
      <p:sp>
        <p:nvSpPr>
          <p:cNvPr id="6" name="Slide Number Placeholder 5">
            <a:extLst>
              <a:ext uri="{FF2B5EF4-FFF2-40B4-BE49-F238E27FC236}">
                <a16:creationId xmlns:a16="http://schemas.microsoft.com/office/drawing/2014/main" id="{AC750AF0-5F3A-49B2-B262-D1E7E7A79FE6}"/>
              </a:ext>
            </a:extLst>
          </p:cNvPr>
          <p:cNvSpPr>
            <a:spLocks noGrp="1"/>
          </p:cNvSpPr>
          <p:nvPr>
            <p:ph type="sldNum" sz="quarter" idx="12"/>
          </p:nvPr>
        </p:nvSpPr>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376561964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Rubrikbild">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4800"/>
            </a:lvl1pPr>
          </a:lstStyle>
          <a:p>
            <a:r>
              <a:rPr lang="sv-SE"/>
              <a:t>Klicka här för att ändra mall för rubrikformat</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F86B7333-0EFB-4465-9B0A-C52501CDCEC4}" type="datetime1">
              <a:rPr lang="sv-SE" smtClean="0"/>
              <a:t>2021-09-28</a:t>
            </a:fld>
            <a:endParaRPr lang="sv-SE"/>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a:p>
        </p:txBody>
      </p:sp>
      <p:sp>
        <p:nvSpPr>
          <p:cNvPr id="6" name="Slide Number Placeholder 5"/>
          <p:cNvSpPr>
            <a:spLocks noGrp="1"/>
          </p:cNvSpPr>
          <p:nvPr>
            <p:ph type="sldNum" sz="quarter" idx="12"/>
          </p:nvPr>
        </p:nvSpPr>
        <p:spPr>
          <a:xfrm>
            <a:off x="9255346" y="2750337"/>
            <a:ext cx="1171888" cy="1356442"/>
          </a:xfrm>
        </p:spPr>
        <p:txBody>
          <a:bodyPr/>
          <a:lstStyle/>
          <a:p>
            <a:fld id="{177D6179-9D4F-9247-ABDE-D082469CF89C}" type="slidenum">
              <a:rPr lang="sv-SE" smtClean="0"/>
              <a:t>‹#›</a:t>
            </a:fld>
            <a:endParaRPr lang="sv-SE"/>
          </a:p>
        </p:txBody>
      </p:sp>
    </p:spTree>
    <p:custDataLst>
      <p:tags r:id="rId1"/>
    </p:custDataLst>
    <p:extLst>
      <p:ext uri="{BB962C8B-B14F-4D97-AF65-F5344CB8AC3E}">
        <p14:creationId xmlns:p14="http://schemas.microsoft.com/office/powerpoint/2010/main" val="22113601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96FB75-8BB9-41EA-8E88-33404472DB70}"/>
              </a:ext>
            </a:extLst>
          </p:cNvPr>
          <p:cNvSpPr>
            <a:spLocks noGrp="1"/>
          </p:cNvSpPr>
          <p:nvPr>
            <p:ph type="dt" sz="half" idx="10"/>
          </p:nvPr>
        </p:nvSpPr>
        <p:spPr/>
        <p:txBody>
          <a:bodyPr/>
          <a:lstStyle/>
          <a:p>
            <a:fld id="{E839B393-8C04-47B3-95FA-8590941C90EE}" type="datetime1">
              <a:rPr lang="sv-SE" smtClean="0"/>
              <a:t>2021-09-28</a:t>
            </a:fld>
            <a:endParaRPr lang="sv-SE"/>
          </a:p>
        </p:txBody>
      </p:sp>
      <p:sp>
        <p:nvSpPr>
          <p:cNvPr id="3" name="Footer Placeholder 2">
            <a:extLst>
              <a:ext uri="{FF2B5EF4-FFF2-40B4-BE49-F238E27FC236}">
                <a16:creationId xmlns:a16="http://schemas.microsoft.com/office/drawing/2014/main" id="{53E13996-2C4B-4102-B240-1B24F88BFD55}"/>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956B1B23-871E-4F23-B157-8F18CC1F3608}"/>
              </a:ext>
            </a:extLst>
          </p:cNvPr>
          <p:cNvSpPr>
            <a:spLocks noGrp="1"/>
          </p:cNvSpPr>
          <p:nvPr>
            <p:ph type="sldNum" sz="quarter" idx="12"/>
          </p:nvPr>
        </p:nvSpPr>
        <p:spPr/>
        <p:txBody>
          <a:bodyPr/>
          <a:lstStyle/>
          <a:p>
            <a:fld id="{177D6179-9D4F-9247-ABDE-D082469CF89C}" type="slidenum">
              <a:rPr lang="sv-SE" smtClean="0"/>
              <a:t>‹#›</a:t>
            </a:fld>
            <a:endParaRPr lang="sv-SE"/>
          </a:p>
        </p:txBody>
      </p:sp>
      <p:sp>
        <p:nvSpPr>
          <p:cNvPr id="10" name="Rectangle 9">
            <a:extLst>
              <a:ext uri="{FF2B5EF4-FFF2-40B4-BE49-F238E27FC236}">
                <a16:creationId xmlns:a16="http://schemas.microsoft.com/office/drawing/2014/main" id="{99BF04C5-3135-493C-A0C5-A0537A0DB7BE}"/>
              </a:ext>
            </a:extLst>
          </p:cNvPr>
          <p:cNvSpPr/>
          <p:nvPr/>
        </p:nvSpPr>
        <p:spPr>
          <a:xfrm>
            <a:off x="10431262" y="409576"/>
            <a:ext cx="1432265" cy="132635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lvl="0">
              <a:lnSpc>
                <a:spcPct val="90000"/>
              </a:lnSpc>
              <a:spcBef>
                <a:spcPct val="0"/>
              </a:spcBef>
              <a:buNone/>
            </a:pPr>
            <a:endParaRPr lang="sv-SE" sz="4400" dirty="0">
              <a:solidFill>
                <a:schemeClr val="tx1"/>
              </a:solidFill>
            </a:endParaRPr>
          </a:p>
        </p:txBody>
      </p:sp>
      <p:sp>
        <p:nvSpPr>
          <p:cNvPr id="11" name="Slide Number Placeholder 5">
            <a:extLst>
              <a:ext uri="{FF2B5EF4-FFF2-40B4-BE49-F238E27FC236}">
                <a16:creationId xmlns:a16="http://schemas.microsoft.com/office/drawing/2014/main" id="{40864880-C054-4183-BB92-E9FBCCE7AC76}"/>
              </a:ext>
            </a:extLst>
          </p:cNvPr>
          <p:cNvSpPr txBox="1">
            <a:spLocks/>
          </p:cNvSpPr>
          <p:nvPr/>
        </p:nvSpPr>
        <p:spPr>
          <a:xfrm>
            <a:off x="10561450" y="409575"/>
            <a:ext cx="1171888" cy="1266748"/>
          </a:xfrm>
          <a:prstGeom prst="rect">
            <a:avLst/>
          </a:prstGeom>
        </p:spPr>
        <p:txBody>
          <a:bodyPr vert="horz" lIns="91440" tIns="45720" rIns="91440" bIns="45720" rtlCol="0" anchor="ctr"/>
          <a:lstStyle>
            <a:defPPr>
              <a:defRPr lang="sv-S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77D6179-9D4F-9247-ABDE-D082469CF89C}" type="slidenum">
              <a:rPr lang="sv-SE" sz="3600" smtClean="0">
                <a:solidFill>
                  <a:schemeClr val="bg1"/>
                </a:solidFill>
              </a:rPr>
              <a:pPr algn="l"/>
              <a:t>‹#›</a:t>
            </a:fld>
            <a:endParaRPr lang="sv-SE" sz="3600" dirty="0">
              <a:solidFill>
                <a:schemeClr val="bg1"/>
              </a:solidFill>
            </a:endParaRPr>
          </a:p>
        </p:txBody>
      </p:sp>
    </p:spTree>
    <p:custDataLst>
      <p:tags r:id="rId1"/>
    </p:custDataLst>
    <p:extLst>
      <p:ext uri="{BB962C8B-B14F-4D97-AF65-F5344CB8AC3E}">
        <p14:creationId xmlns:p14="http://schemas.microsoft.com/office/powerpoint/2010/main" val="39731596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odrät rubrik och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C328381-FC0E-414E-B3DC-51F52E76A328}"/>
              </a:ext>
            </a:extLst>
          </p:cNvPr>
          <p:cNvSpPr>
            <a:spLocks noGrp="1"/>
          </p:cNvSpPr>
          <p:nvPr>
            <p:ph type="dt" sz="half" idx="10"/>
          </p:nvPr>
        </p:nvSpPr>
        <p:spPr/>
        <p:txBody>
          <a:bodyPr/>
          <a:lstStyle/>
          <a:p>
            <a:fld id="{F86B7333-0EFB-4465-9B0A-C52501CDCEC4}" type="datetime1">
              <a:rPr lang="sv-SE" smtClean="0"/>
              <a:t>2021-09-28</a:t>
            </a:fld>
            <a:endParaRPr lang="sv-SE" dirty="0"/>
          </a:p>
        </p:txBody>
      </p:sp>
      <p:sp>
        <p:nvSpPr>
          <p:cNvPr id="5" name="Footer Placeholder 4">
            <a:extLst>
              <a:ext uri="{FF2B5EF4-FFF2-40B4-BE49-F238E27FC236}">
                <a16:creationId xmlns:a16="http://schemas.microsoft.com/office/drawing/2014/main" id="{8F78534B-3776-4A17-B103-A912C9F6CADA}"/>
              </a:ext>
            </a:extLst>
          </p:cNvPr>
          <p:cNvSpPr>
            <a:spLocks noGrp="1"/>
          </p:cNvSpPr>
          <p:nvPr>
            <p:ph type="ftr" sz="quarter" idx="11"/>
          </p:nvPr>
        </p:nvSpPr>
        <p:spPr/>
        <p:txBody>
          <a:bodyPr/>
          <a:lstStyle/>
          <a:p>
            <a:endParaRPr lang="sv-SE" dirty="0"/>
          </a:p>
        </p:txBody>
      </p:sp>
      <p:sp>
        <p:nvSpPr>
          <p:cNvPr id="6" name="Slide Number Placeholder 5">
            <a:extLst>
              <a:ext uri="{FF2B5EF4-FFF2-40B4-BE49-F238E27FC236}">
                <a16:creationId xmlns:a16="http://schemas.microsoft.com/office/drawing/2014/main" id="{EB40FB92-32CD-401F-9784-1BC74014426C}"/>
              </a:ext>
            </a:extLst>
          </p:cNvPr>
          <p:cNvSpPr>
            <a:spLocks noGrp="1"/>
          </p:cNvSpPr>
          <p:nvPr>
            <p:ph type="sldNum" sz="quarter" idx="12"/>
          </p:nvPr>
        </p:nvSpPr>
        <p:spPr/>
        <p:txBody>
          <a:bodyPr/>
          <a:lstStyle/>
          <a:p>
            <a:fld id="{177D6179-9D4F-9247-ABDE-D082469CF89C}" type="slidenum">
              <a:rPr lang="sv-SE" smtClean="0"/>
              <a:t>‹#›</a:t>
            </a:fld>
            <a:endParaRPr lang="sv-SE" dirty="0"/>
          </a:p>
        </p:txBody>
      </p:sp>
      <p:sp>
        <p:nvSpPr>
          <p:cNvPr id="7" name="Title 1">
            <a:extLst>
              <a:ext uri="{FF2B5EF4-FFF2-40B4-BE49-F238E27FC236}">
                <a16:creationId xmlns:a16="http://schemas.microsoft.com/office/drawing/2014/main" id="{579C1F75-4401-40BB-BF2D-5D92129259C4}"/>
              </a:ext>
            </a:extLst>
          </p:cNvPr>
          <p:cNvSpPr>
            <a:spLocks noGrp="1"/>
          </p:cNvSpPr>
          <p:nvPr>
            <p:ph type="title"/>
          </p:nvPr>
        </p:nvSpPr>
        <p:spPr>
          <a:xfrm>
            <a:off x="385623" y="4829968"/>
            <a:ext cx="10102789" cy="132556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lvl1pPr algn="r">
              <a:defRPr lang="sv-SE" dirty="0">
                <a:solidFill>
                  <a:schemeClr val="bg1"/>
                </a:solidFill>
              </a:defRPr>
            </a:lvl1pPr>
          </a:lstStyle>
          <a:p>
            <a:pPr marL="0" lvl="0"/>
            <a:r>
              <a:rPr lang="sv-SE"/>
              <a:t>Klicka här för att ändra mall för rubrikformat</a:t>
            </a:r>
            <a:endParaRPr lang="sv-SE" dirty="0"/>
          </a:p>
        </p:txBody>
      </p:sp>
      <p:sp>
        <p:nvSpPr>
          <p:cNvPr id="8" name="Rectangle 7">
            <a:extLst>
              <a:ext uri="{FF2B5EF4-FFF2-40B4-BE49-F238E27FC236}">
                <a16:creationId xmlns:a16="http://schemas.microsoft.com/office/drawing/2014/main" id="{B300ECC8-1045-4154-832F-935EEC5E40B8}"/>
              </a:ext>
            </a:extLst>
          </p:cNvPr>
          <p:cNvSpPr/>
          <p:nvPr/>
        </p:nvSpPr>
        <p:spPr>
          <a:xfrm>
            <a:off x="10488412" y="4829176"/>
            <a:ext cx="1432265" cy="132635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lvl="0" algn="r">
              <a:lnSpc>
                <a:spcPct val="90000"/>
              </a:lnSpc>
              <a:spcBef>
                <a:spcPct val="0"/>
              </a:spcBef>
              <a:buNone/>
            </a:pPr>
            <a:endParaRPr lang="sv-SE" sz="4400" dirty="0">
              <a:solidFill>
                <a:schemeClr val="tx1"/>
              </a:solidFill>
            </a:endParaRPr>
          </a:p>
        </p:txBody>
      </p:sp>
      <p:sp>
        <p:nvSpPr>
          <p:cNvPr id="9" name="Slide Number Placeholder 5">
            <a:extLst>
              <a:ext uri="{FF2B5EF4-FFF2-40B4-BE49-F238E27FC236}">
                <a16:creationId xmlns:a16="http://schemas.microsoft.com/office/drawing/2014/main" id="{05F1A354-ACF7-4E58-AAD1-3A781AF0FBE2}"/>
              </a:ext>
            </a:extLst>
          </p:cNvPr>
          <p:cNvSpPr txBox="1">
            <a:spLocks/>
          </p:cNvSpPr>
          <p:nvPr/>
        </p:nvSpPr>
        <p:spPr>
          <a:xfrm>
            <a:off x="10634489" y="4829176"/>
            <a:ext cx="1171888" cy="1266748"/>
          </a:xfrm>
          <a:prstGeom prst="rect">
            <a:avLst/>
          </a:prstGeom>
        </p:spPr>
        <p:txBody>
          <a:bodyPr vert="horz" lIns="91440" tIns="45720" rIns="91440" bIns="45720" rtlCol="0" anchor="ctr"/>
          <a:lstStyle>
            <a:defPPr>
              <a:defRPr lang="sv-S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77D6179-9D4F-9247-ABDE-D082469CF89C}" type="slidenum">
              <a:rPr lang="sv-SE" sz="3600" smtClean="0">
                <a:solidFill>
                  <a:schemeClr val="bg1"/>
                </a:solidFill>
              </a:rPr>
              <a:pPr algn="l"/>
              <a:t>‹#›</a:t>
            </a:fld>
            <a:endParaRPr lang="sv-SE" sz="3600" dirty="0">
              <a:solidFill>
                <a:schemeClr val="bg1"/>
              </a:solidFill>
            </a:endParaRPr>
          </a:p>
        </p:txBody>
      </p:sp>
    </p:spTree>
    <p:custDataLst>
      <p:tags r:id="rId1"/>
    </p:custDataLst>
    <p:extLst>
      <p:ext uri="{BB962C8B-B14F-4D97-AF65-F5344CB8AC3E}">
        <p14:creationId xmlns:p14="http://schemas.microsoft.com/office/powerpoint/2010/main" val="3944608329"/>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sv-SE"/>
              <a:t>Klicka här för att ändra mall för rubrikformat</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B8A42A77-B0C0-48B3-AD90-D9E247E15167}" type="datetime1">
              <a:rPr lang="sv-SE" smtClean="0"/>
              <a:t>2021-09-28</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a:xfrm>
            <a:off x="9255346" y="2750337"/>
            <a:ext cx="1171888" cy="1356442"/>
          </a:xfrm>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22036696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175A7EC3-6B1F-4138-9FBC-12E165420E2D}" type="datetime1">
              <a:rPr lang="sv-SE" smtClean="0"/>
              <a:t>2021-09-28</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22419541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489E4977-C064-4616-AA2F-8AC1771AE542}" type="datetime1">
              <a:rPr lang="sv-SE" smtClean="0"/>
              <a:t>2021-09-28</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a:xfrm>
            <a:off x="10729455" y="2869895"/>
            <a:ext cx="1154151" cy="1090789"/>
          </a:xfrm>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16552812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F86B7333-0EFB-4465-9B0A-C52501CDCEC4}" type="datetime1">
              <a:rPr lang="sv-SE" smtClean="0"/>
              <a:t>2021-09-28</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131224425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80322" y="3030008"/>
            <a:ext cx="4698355" cy="290617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5594123" y="3030008"/>
            <a:ext cx="4700059" cy="290617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2DDBA190-D206-4EDE-BB41-A831908446B1}" type="datetime1">
              <a:rPr lang="sv-SE" smtClean="0"/>
              <a:t>2021-09-28</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34899536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A1A73090-14C0-41B6-B7C0-35F7DD101935}" type="datetime1">
              <a:rPr lang="sv-SE" smtClean="0"/>
              <a:t>2021-09-28</a:t>
            </a:fld>
            <a:endParaRPr lang="sv-SE" dirty="0"/>
          </a:p>
        </p:txBody>
      </p:sp>
      <p:sp>
        <p:nvSpPr>
          <p:cNvPr id="4" name="Footer Placeholder 3"/>
          <p:cNvSpPr>
            <a:spLocks noGrp="1"/>
          </p:cNvSpPr>
          <p:nvPr>
            <p:ph type="ftr" sz="quarter" idx="11"/>
          </p:nvPr>
        </p:nvSpPr>
        <p:spPr/>
        <p:txBody>
          <a:bodyPr/>
          <a:lstStyle/>
          <a:p>
            <a:endParaRPr lang="sv-SE" dirty="0"/>
          </a:p>
        </p:txBody>
      </p:sp>
      <p:sp>
        <p:nvSpPr>
          <p:cNvPr id="5" name="Slide Number Placeholder 4"/>
          <p:cNvSpPr>
            <a:spLocks noGrp="1"/>
          </p:cNvSpPr>
          <p:nvPr>
            <p:ph type="sldNum" sz="quarter" idx="12"/>
          </p:nvPr>
        </p:nvSpPr>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12538395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839B393-8C04-47B3-95FA-8590941C90EE}" type="datetime1">
              <a:rPr lang="sv-SE" smtClean="0"/>
              <a:t>2021-09-28</a:t>
            </a:fld>
            <a:endParaRPr lang="sv-SE" dirty="0"/>
          </a:p>
        </p:txBody>
      </p:sp>
      <p:sp>
        <p:nvSpPr>
          <p:cNvPr id="3" name="Footer Placeholder 2"/>
          <p:cNvSpPr>
            <a:spLocks noGrp="1"/>
          </p:cNvSpPr>
          <p:nvPr>
            <p:ph type="ftr" sz="quarter" idx="11"/>
          </p:nvPr>
        </p:nvSpPr>
        <p:spPr/>
        <p:txBody>
          <a:bodyPr/>
          <a:lstStyle/>
          <a:p>
            <a:endParaRPr lang="sv-SE" dirty="0"/>
          </a:p>
        </p:txBody>
      </p:sp>
      <p:sp>
        <p:nvSpPr>
          <p:cNvPr id="4" name="Slide Number Placeholder 3"/>
          <p:cNvSpPr>
            <a:spLocks noGrp="1"/>
          </p:cNvSpPr>
          <p:nvPr>
            <p:ph type="sldNum" sz="quarter" idx="12"/>
          </p:nvPr>
        </p:nvSpPr>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3817731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sv-SE"/>
              <a:t>Klicka här för att ändra mall för rubrikformat</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F86B7333-0EFB-4465-9B0A-C52501CDCEC4}" type="datetime1">
              <a:rPr lang="sv-SE" smtClean="0"/>
              <a:t>2021-09-28</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53128658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4800"/>
            </a:lvl1pPr>
          </a:lstStyle>
          <a:p>
            <a:r>
              <a:rPr lang="sv-SE"/>
              <a:t>Klicka här för att ändra mall för rubrikformat</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B8A42A77-B0C0-48B3-AD90-D9E247E15167}" type="datetime1">
              <a:rPr lang="sv-SE" smtClean="0"/>
              <a:t>2021-09-28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a:xfrm>
            <a:off x="9255346" y="2750337"/>
            <a:ext cx="1171888" cy="1356442"/>
          </a:xfrm>
        </p:spPr>
        <p:txBody>
          <a:bodyPr/>
          <a:lstStyle/>
          <a:p>
            <a:fld id="{177D6179-9D4F-9247-ABDE-D082469CF89C}" type="slidenum">
              <a:rPr lang="sv-SE" smtClean="0"/>
              <a:t>‹#›</a:t>
            </a:fld>
            <a:endParaRPr lang="sv-SE"/>
          </a:p>
        </p:txBody>
      </p:sp>
    </p:spTree>
    <p:custDataLst>
      <p:tags r:id="rId1"/>
    </p:custDataLst>
    <p:extLst>
      <p:ext uri="{BB962C8B-B14F-4D97-AF65-F5344CB8AC3E}">
        <p14:creationId xmlns:p14="http://schemas.microsoft.com/office/powerpoint/2010/main" val="4119369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F21AC7F0-6C57-464D-8BB7-D207FC5ADCBC}" type="datetime1">
              <a:rPr lang="sv-SE" smtClean="0"/>
              <a:t>2021-09-28</a:t>
            </a:fld>
            <a:endParaRPr lang="sv-SE"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40185639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D71ADFAE-D4DB-4D7E-BDD1-35F60AED14B4}" type="datetime1">
              <a:rPr lang="sv-SE" smtClean="0"/>
              <a:t>2021-09-28</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a:xfrm>
            <a:off x="10729455" y="4711309"/>
            <a:ext cx="1154151" cy="1090789"/>
          </a:xfrm>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41940283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D7D0815F-813A-48BB-8CF8-DC4F8CB3F1E3}" type="datetime1">
              <a:rPr lang="sv-SE" smtClean="0"/>
              <a:t>2021-09-28</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a:xfrm>
            <a:off x="10729455" y="4711615"/>
            <a:ext cx="1154151" cy="1090789"/>
          </a:xfrm>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15128701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sv-SE"/>
              <a:t>Klicka här för att ändra mall för rubrikformat</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F86B7333-0EFB-4465-9B0A-C52501CDCEC4}" type="datetime1">
              <a:rPr lang="sv-SE" smtClean="0"/>
              <a:t>2021-09-28</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a:xfrm>
            <a:off x="10729455" y="4709925"/>
            <a:ext cx="1154151" cy="1090789"/>
          </a:xfrm>
        </p:spPr>
        <p:txBody>
          <a:bodyPr/>
          <a:lstStyle/>
          <a:p>
            <a:fld id="{177D6179-9D4F-9247-ABDE-D082469CF89C}" type="slidenum">
              <a:rPr lang="sv-SE" smtClean="0"/>
              <a:t>‹#›</a:t>
            </a:fld>
            <a:endParaRPr lang="sv-SE"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381871753"/>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64C8E46A-1557-4BB1-9F43-37F3207C30EC}" type="datetime1">
              <a:rPr lang="sv-SE" smtClean="0"/>
              <a:t>2021-09-28</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a:xfrm>
            <a:off x="10729455" y="4709925"/>
            <a:ext cx="1154151" cy="1090789"/>
          </a:xfrm>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9052492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sv-SE"/>
              <a:t>Klicka här för att ändra mall för rubrikformat</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AC0869DE-0CD9-4FD3-9118-21DA346C0598}" type="datetime1">
              <a:rPr lang="sv-SE" smtClean="0"/>
              <a:t>2021-09-28</a:t>
            </a:fld>
            <a:endParaRPr lang="sv-SE" dirty="0"/>
          </a:p>
        </p:txBody>
      </p:sp>
      <p:sp>
        <p:nvSpPr>
          <p:cNvPr id="4" name="Footer Placeholder 3"/>
          <p:cNvSpPr>
            <a:spLocks noGrp="1"/>
          </p:cNvSpPr>
          <p:nvPr>
            <p:ph type="ftr" sz="quarter" idx="11"/>
          </p:nvPr>
        </p:nvSpPr>
        <p:spPr/>
        <p:txBody>
          <a:bodyPr/>
          <a:lstStyle/>
          <a:p>
            <a:endParaRPr lang="sv-SE" dirty="0"/>
          </a:p>
        </p:txBody>
      </p:sp>
      <p:sp>
        <p:nvSpPr>
          <p:cNvPr id="5" name="Slide Number Placeholder 4"/>
          <p:cNvSpPr>
            <a:spLocks noGrp="1"/>
          </p:cNvSpPr>
          <p:nvPr>
            <p:ph type="sldNum" sz="quarter" idx="12"/>
          </p:nvPr>
        </p:nvSpPr>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19871311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bildkolumner">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sv-SE"/>
              <a:t>Klicka här för att ändra mall för rubrikformat</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8662E9F2-5619-44C9-9204-C3056B895219}" type="datetime1">
              <a:rPr lang="sv-SE" smtClean="0"/>
              <a:t>2021-09-28</a:t>
            </a:fld>
            <a:endParaRPr lang="sv-SE" dirty="0"/>
          </a:p>
        </p:txBody>
      </p:sp>
      <p:sp>
        <p:nvSpPr>
          <p:cNvPr id="4" name="Footer Placeholder 3"/>
          <p:cNvSpPr>
            <a:spLocks noGrp="1"/>
          </p:cNvSpPr>
          <p:nvPr>
            <p:ph type="ftr" sz="quarter" idx="11"/>
          </p:nvPr>
        </p:nvSpPr>
        <p:spPr/>
        <p:txBody>
          <a:bodyPr/>
          <a:lstStyle/>
          <a:p>
            <a:endParaRPr lang="sv-SE" dirty="0"/>
          </a:p>
        </p:txBody>
      </p:sp>
      <p:sp>
        <p:nvSpPr>
          <p:cNvPr id="5" name="Slide Number Placeholder 4"/>
          <p:cNvSpPr>
            <a:spLocks noGrp="1"/>
          </p:cNvSpPr>
          <p:nvPr>
            <p:ph type="sldNum" sz="quarter" idx="12"/>
          </p:nvPr>
        </p:nvSpPr>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1012439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130316B-2780-4BB3-948B-A19941D7108F}" type="datetime1">
              <a:rPr lang="sv-SE" smtClean="0"/>
              <a:t>2021-09-28</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177D6179-9D4F-9247-ABDE-D082469CF89C}" type="slidenum">
              <a:rPr lang="sv-SE" smtClean="0"/>
              <a:t>‹#›</a:t>
            </a:fld>
            <a:endParaRPr lang="sv-SE" dirty="0"/>
          </a:p>
        </p:txBody>
      </p:sp>
    </p:spTree>
    <p:extLst>
      <p:ext uri="{BB962C8B-B14F-4D97-AF65-F5344CB8AC3E}">
        <p14:creationId xmlns:p14="http://schemas.microsoft.com/office/powerpoint/2010/main" val="16603268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3C2D314-226F-4A5B-B60A-6BDBCC12323D}" type="datetime1">
              <a:rPr lang="sv-SE" smtClean="0"/>
              <a:t>2021-09-28</a:t>
            </a:fld>
            <a:endParaRPr lang="sv-SE" dirty="0"/>
          </a:p>
        </p:txBody>
      </p:sp>
      <p:sp>
        <p:nvSpPr>
          <p:cNvPr id="5" name="Footer Placeholder 4"/>
          <p:cNvSpPr>
            <a:spLocks noGrp="1"/>
          </p:cNvSpPr>
          <p:nvPr>
            <p:ph type="ftr" sz="quarter" idx="11"/>
          </p:nvPr>
        </p:nvSpPr>
        <p:spPr>
          <a:xfrm>
            <a:off x="680321" y="5936188"/>
            <a:ext cx="6126805" cy="365125"/>
          </a:xfrm>
        </p:spPr>
        <p:txBody>
          <a:bodyPr/>
          <a:lstStyle/>
          <a:p>
            <a:endParaRPr lang="sv-SE"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177D6179-9D4F-9247-ABDE-D082469CF89C}" type="slidenum">
              <a:rPr lang="sv-SE" smtClean="0"/>
              <a:t>‹#›</a:t>
            </a:fld>
            <a:endParaRPr lang="sv-SE" dirty="0"/>
          </a:p>
        </p:txBody>
      </p:sp>
    </p:spTree>
    <p:extLst>
      <p:ext uri="{BB962C8B-B14F-4D97-AF65-F5344CB8AC3E}">
        <p14:creationId xmlns:p14="http://schemas.microsoft.com/office/powerpoint/2010/main" val="24090199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5BEAEF-EF29-4F3A-8441-CB85EC13DF81}"/>
              </a:ext>
            </a:extLst>
          </p:cNvPr>
          <p:cNvSpPr/>
          <p:nvPr/>
        </p:nvSpPr>
        <p:spPr>
          <a:xfrm>
            <a:off x="10585827" y="609600"/>
            <a:ext cx="1602997" cy="136819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3FEC937D-0A0F-4341-BD00-2086E09F3ED6}"/>
              </a:ext>
            </a:extLst>
          </p:cNvPr>
          <p:cNvSpPr>
            <a:spLocks noGrp="1"/>
          </p:cNvSpPr>
          <p:nvPr>
            <p:ph type="sldNum" sz="quarter" idx="12"/>
          </p:nvPr>
        </p:nvSpPr>
        <p:spPr>
          <a:noFill/>
        </p:spPr>
        <p:txBody>
          <a:bodyPr/>
          <a:lstStyle/>
          <a:p>
            <a:fld id="{177D6179-9D4F-9247-ABDE-D082469CF89C}" type="slidenum">
              <a:rPr lang="sv-SE" smtClean="0"/>
              <a:t>‹#›</a:t>
            </a:fld>
            <a:endParaRPr lang="sv-SE"/>
          </a:p>
        </p:txBody>
      </p:sp>
    </p:spTree>
    <p:custDataLst>
      <p:tags r:id="rId1"/>
    </p:custDataLst>
    <p:extLst>
      <p:ext uri="{BB962C8B-B14F-4D97-AF65-F5344CB8AC3E}">
        <p14:creationId xmlns:p14="http://schemas.microsoft.com/office/powerpoint/2010/main" val="24644172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400" y="753228"/>
            <a:ext cx="9615600" cy="1080938"/>
          </a:xfrm>
        </p:spPr>
        <p:txBody>
          <a:bodyPr/>
          <a:lstStyle>
            <a:lvl1pPr>
              <a:defRPr>
                <a:solidFill>
                  <a:schemeClr val="tx1"/>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46230" y="2121425"/>
            <a:ext cx="11537376" cy="38147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a:xfrm>
            <a:off x="7550980" y="5936187"/>
            <a:ext cx="4332625" cy="365125"/>
          </a:xfrm>
        </p:spPr>
        <p:txBody>
          <a:bodyPr/>
          <a:lstStyle>
            <a:lvl1pPr>
              <a:defRPr>
                <a:solidFill>
                  <a:schemeClr val="bg1"/>
                </a:solidFill>
              </a:defRPr>
            </a:lvl1pPr>
          </a:lstStyle>
          <a:p>
            <a:fld id="{175A7EC3-6B1F-4138-9FBC-12E165420E2D}" type="datetime1">
              <a:rPr lang="sv-SE" smtClean="0"/>
              <a:t>2021-09-28</a:t>
            </a:fld>
            <a:endParaRPr lang="sv-SE"/>
          </a:p>
        </p:txBody>
      </p:sp>
      <p:sp>
        <p:nvSpPr>
          <p:cNvPr id="5" name="Footer Placeholder 4"/>
          <p:cNvSpPr>
            <a:spLocks noGrp="1"/>
          </p:cNvSpPr>
          <p:nvPr>
            <p:ph type="ftr" sz="quarter" idx="11"/>
          </p:nvPr>
        </p:nvSpPr>
        <p:spPr>
          <a:xfrm>
            <a:off x="308394" y="5936188"/>
            <a:ext cx="7242587" cy="365125"/>
          </a:xfrm>
        </p:spPr>
        <p:txBody>
          <a:bodyPr/>
          <a:lstStyle>
            <a:lvl1pPr>
              <a:defRPr>
                <a:solidFill>
                  <a:schemeClr val="bg1"/>
                </a:solidFill>
              </a:defRPr>
            </a:lvl1pPr>
          </a:lstStyle>
          <a:p>
            <a:endParaRPr lang="sv-SE"/>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77D6179-9D4F-9247-ABDE-D082469CF89C}" type="slidenum">
              <a:rPr lang="sv-SE" smtClean="0"/>
              <a:t>‹#›</a:t>
            </a:fld>
            <a:endParaRPr lang="sv-SE"/>
          </a:p>
        </p:txBody>
      </p:sp>
    </p:spTree>
    <p:custDataLst>
      <p:tags r:id="rId1"/>
    </p:custDataLst>
    <p:extLst>
      <p:ext uri="{BB962C8B-B14F-4D97-AF65-F5344CB8AC3E}">
        <p14:creationId xmlns:p14="http://schemas.microsoft.com/office/powerpoint/2010/main" val="36584985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amnkort">
    <p:bg>
      <p:bgPr>
        <a:gradFill>
          <a:gsLst>
            <a:gs pos="48000">
              <a:schemeClr val="accent1"/>
            </a:gs>
            <a:gs pos="50000">
              <a:schemeClr val="accent1">
                <a:lumMod val="75000"/>
              </a:schemeClr>
            </a:gs>
            <a:gs pos="14000">
              <a:srgbClr val="C53B15"/>
            </a:gs>
            <a:gs pos="96000">
              <a:schemeClr val="accent6">
                <a:lumMod val="50000"/>
              </a:schemeClr>
            </a:gs>
          </a:gsLst>
          <a:lin ang="13500000" scaled="1"/>
        </a:gradFill>
        <a:effectLst/>
      </p:bgPr>
    </p:bg>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64C8E46A-1557-4BB1-9F43-37F3207C30EC}" type="datetime1">
              <a:rPr lang="sv-SE" smtClean="0"/>
              <a:t>2021-09-28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a:xfrm>
            <a:off x="10729455" y="4709925"/>
            <a:ext cx="1154151" cy="1090789"/>
          </a:xfrm>
        </p:spPr>
        <p:txBody>
          <a:bodyPr/>
          <a:lstStyle/>
          <a:p>
            <a:fld id="{177D6179-9D4F-9247-ABDE-D082469CF89C}" type="slidenum">
              <a:rPr lang="sv-SE" smtClean="0"/>
              <a:t>‹#›</a:t>
            </a:fld>
            <a:endParaRPr lang="sv-SE"/>
          </a:p>
        </p:txBody>
      </p:sp>
    </p:spTree>
    <p:custDataLst>
      <p:tags r:id="rId1"/>
    </p:custDataLst>
    <p:extLst>
      <p:ext uri="{BB962C8B-B14F-4D97-AF65-F5344CB8AC3E}">
        <p14:creationId xmlns:p14="http://schemas.microsoft.com/office/powerpoint/2010/main" val="20199902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9B393-8C04-47B3-95FA-8590941C90EE}" type="datetime1">
              <a:rPr lang="sv-SE" smtClean="0"/>
              <a:t>2021-09-28</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177D6179-9D4F-9247-ABDE-D082469CF89C}" type="slidenum">
              <a:rPr lang="sv-SE" smtClean="0"/>
              <a:t>‹#›</a:t>
            </a:fld>
            <a:endParaRPr lang="sv-SE"/>
          </a:p>
        </p:txBody>
      </p:sp>
    </p:spTree>
    <p:extLst>
      <p:ext uri="{BB962C8B-B14F-4D97-AF65-F5344CB8AC3E}">
        <p14:creationId xmlns:p14="http://schemas.microsoft.com/office/powerpoint/2010/main" val="19621413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Avsnittsrubrik">
    <p:bg>
      <p:bgPr>
        <a:gradFill>
          <a:gsLst>
            <a:gs pos="48000">
              <a:schemeClr val="accent1"/>
            </a:gs>
            <a:gs pos="50000">
              <a:schemeClr val="accent1">
                <a:lumMod val="75000"/>
              </a:schemeClr>
            </a:gs>
            <a:gs pos="14000">
              <a:srgbClr val="C53B15"/>
            </a:gs>
            <a:gs pos="96000">
              <a:schemeClr val="accent6">
                <a:lumMod val="50000"/>
              </a:schemeClr>
            </a:gs>
          </a:gsLst>
          <a:lin ang="13500000" scaled="1"/>
        </a:grad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lvl1pPr>
              <a:defRPr>
                <a:solidFill>
                  <a:schemeClr val="tx1"/>
                </a:solidFill>
              </a:defRPr>
            </a:lvl1pPr>
          </a:lstStyle>
          <a:p>
            <a:fld id="{F86B7333-0EFB-4465-9B0A-C52501CDCEC4}" type="datetime1">
              <a:rPr lang="sv-SE" smtClean="0"/>
              <a:t>2021-09-28</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dirty="0"/>
          </a:p>
        </p:txBody>
      </p:sp>
      <p:sp>
        <p:nvSpPr>
          <p:cNvPr id="6" name="Slide Number Placeholder 5"/>
          <p:cNvSpPr>
            <a:spLocks noGrp="1"/>
          </p:cNvSpPr>
          <p:nvPr>
            <p:ph type="sldNum" sz="quarter" idx="12"/>
          </p:nvPr>
        </p:nvSpPr>
        <p:spPr>
          <a:xfrm>
            <a:off x="10729455" y="2869895"/>
            <a:ext cx="1154151" cy="1090789"/>
          </a:xfrm>
        </p:spPr>
        <p:txBody>
          <a:bodyPr/>
          <a:lstStyle>
            <a:lvl1pPr>
              <a:defRPr>
                <a:solidFill>
                  <a:schemeClr val="tx1"/>
                </a:solidFill>
              </a:defRPr>
            </a:lvl1p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11787248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Rubrikbild">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4800"/>
            </a:lvl1pPr>
          </a:lstStyle>
          <a:p>
            <a:r>
              <a:rPr lang="sv-SE"/>
              <a:t>Klicka här för att ändra mall för rubrikformat</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F86B7333-0EFB-4465-9B0A-C52501CDCEC4}" type="datetime1">
              <a:rPr lang="sv-SE" smtClean="0"/>
              <a:t>2021-09-28</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dirty="0"/>
          </a:p>
        </p:txBody>
      </p:sp>
      <p:sp>
        <p:nvSpPr>
          <p:cNvPr id="6" name="Slide Number Placeholder 5"/>
          <p:cNvSpPr>
            <a:spLocks noGrp="1"/>
          </p:cNvSpPr>
          <p:nvPr>
            <p:ph type="sldNum" sz="quarter" idx="12"/>
          </p:nvPr>
        </p:nvSpPr>
        <p:spPr>
          <a:xfrm>
            <a:off x="9255346" y="2750337"/>
            <a:ext cx="1171888" cy="1356442"/>
          </a:xfrm>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22157129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microsoft.com/office/2007/relationships/hdphoto" Target="../media/hdphoto1.wdp"/><Relationship Id="rId5" Type="http://schemas.openxmlformats.org/officeDocument/2006/relationships/slideLayout" Target="../slideLayouts/slideLayout12.xml"/><Relationship Id="rId10" Type="http://schemas.openxmlformats.org/officeDocument/2006/relationships/image" Target="../media/image1.png"/><Relationship Id="rId4" Type="http://schemas.openxmlformats.org/officeDocument/2006/relationships/slideLayout" Target="../slideLayouts/slideLayout11.xml"/><Relationship Id="rId9" Type="http://schemas.openxmlformats.org/officeDocument/2006/relationships/tags" Target="../tags/tag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5.jpeg"/><Relationship Id="rId4" Type="http://schemas.openxmlformats.org/officeDocument/2006/relationships/slideLayout" Target="../slideLayouts/slideLayout18.xml"/><Relationship Id="rId9" Type="http://schemas.openxmlformats.org/officeDocument/2006/relationships/tags" Target="../tags/tag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image" Target="../media/image2.png"/><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extLst>
              <a:ext uri="{BEBA8EAE-BF5A-486C-A8C5-ECC9F3942E4B}">
                <a14:imgProps xmlns:a14="http://schemas.microsoft.com/office/drawing/2010/main">
                  <a14:imgLayer r:embed="rId11">
                    <a14:imgEffect>
                      <a14:sharpenSoften amount="25000"/>
                    </a14:imgEffect>
                    <a14:imgEffect>
                      <a14:brightnessContrast bright="22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86B7333-0EFB-4465-9B0A-C52501CDCEC4}" type="datetime1">
              <a:rPr lang="sv-SE" smtClean="0"/>
              <a:t>2021-09-28</a:t>
            </a:fld>
            <a:endParaRPr lang="sv-SE"/>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77D6179-9D4F-9247-ABDE-D082469CF89C}" type="slidenum">
              <a:rPr lang="sv-SE" smtClean="0"/>
              <a:t>‹#›</a:t>
            </a:fld>
            <a:endParaRPr lang="sv-SE"/>
          </a:p>
        </p:txBody>
      </p:sp>
    </p:spTree>
    <p:custDataLst>
      <p:tags r:id="rId9"/>
    </p:custDataLst>
    <p:extLst>
      <p:ext uri="{BB962C8B-B14F-4D97-AF65-F5344CB8AC3E}">
        <p14:creationId xmlns:p14="http://schemas.microsoft.com/office/powerpoint/2010/main" val="4008683195"/>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extLst>
              <a:ext uri="{BEBA8EAE-BF5A-486C-A8C5-ECC9F3942E4B}">
                <a14:imgProps xmlns:a14="http://schemas.microsoft.com/office/drawing/2010/main">
                  <a14:imgLayer r:embed="rId11">
                    <a14:imgEffect>
                      <a14:sharpenSoften amount="25000"/>
                    </a14:imgEffect>
                    <a14:imgEffect>
                      <a14:brightnessContrast bright="22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86B7333-0EFB-4465-9B0A-C52501CDCEC4}" type="datetime1">
              <a:rPr lang="sv-SE" smtClean="0"/>
              <a:t>2021-09-28</a:t>
            </a:fld>
            <a:endParaRPr lang="sv-SE"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77D6179-9D4F-9247-ABDE-D082469CF89C}" type="slidenum">
              <a:rPr lang="sv-SE" smtClean="0"/>
              <a:t>‹#›</a:t>
            </a:fld>
            <a:endParaRPr lang="sv-SE" dirty="0"/>
          </a:p>
        </p:txBody>
      </p:sp>
    </p:spTree>
    <p:custDataLst>
      <p:tags r:id="rId9"/>
    </p:custDataLst>
    <p:extLst>
      <p:ext uri="{BB962C8B-B14F-4D97-AF65-F5344CB8AC3E}">
        <p14:creationId xmlns:p14="http://schemas.microsoft.com/office/powerpoint/2010/main" val="3541237039"/>
      </p:ext>
    </p:extLst>
  </p:cSld>
  <p:clrMap bg1="dk1" tx1="lt1" bg2="dk2"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duotone>
              <a:schemeClr val="accent3">
                <a:shade val="45000"/>
                <a:satMod val="135000"/>
              </a:schemeClr>
              <a:prstClr val="white"/>
            </a:duotone>
          </a:blip>
          <a:srcRect/>
          <a:stretch>
            <a:fillRect t="-10000" b="-1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94167B-ADE7-48F7-A060-D678C36922D7}"/>
              </a:ext>
            </a:extLst>
          </p:cNvPr>
          <p:cNvSpPr>
            <a:spLocks noGrp="1"/>
          </p:cNvSpPr>
          <p:nvPr>
            <p:ph type="title"/>
          </p:nvPr>
        </p:nvSpPr>
        <p:spPr>
          <a:xfrm>
            <a:off x="337351" y="365125"/>
            <a:ext cx="10085033" cy="1325563"/>
          </a:xfrm>
          <a:prstGeom prst="rect">
            <a:avLst/>
          </a:prstGeom>
        </p:spPr>
        <p:txBody>
          <a:bodyPr vert="horz" lIns="91440" tIns="45720" rIns="91440" bIns="45720" rtlCol="0" anchor="ctr">
            <a:normAutofit/>
          </a:bodyPr>
          <a:lstStyle/>
          <a:p>
            <a:r>
              <a:rPr lang="sv-SE"/>
              <a:t>Klicka här för att ändra mall för rubrikformat</a:t>
            </a:r>
            <a:endParaRPr lang="sv-SE" dirty="0"/>
          </a:p>
        </p:txBody>
      </p:sp>
      <p:sp>
        <p:nvSpPr>
          <p:cNvPr id="3" name="Text Placeholder 2">
            <a:extLst>
              <a:ext uri="{FF2B5EF4-FFF2-40B4-BE49-F238E27FC236}">
                <a16:creationId xmlns:a16="http://schemas.microsoft.com/office/drawing/2014/main" id="{7753FC11-C7FA-4AD2-A5EF-32D7D4CD8572}"/>
              </a:ext>
            </a:extLst>
          </p:cNvPr>
          <p:cNvSpPr>
            <a:spLocks noGrp="1"/>
          </p:cNvSpPr>
          <p:nvPr>
            <p:ph type="body" idx="1"/>
          </p:nvPr>
        </p:nvSpPr>
        <p:spPr>
          <a:xfrm>
            <a:off x="337351" y="1825625"/>
            <a:ext cx="11496583"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Date Placeholder 3">
            <a:extLst>
              <a:ext uri="{FF2B5EF4-FFF2-40B4-BE49-F238E27FC236}">
                <a16:creationId xmlns:a16="http://schemas.microsoft.com/office/drawing/2014/main" id="{21CB2BEC-1834-40E2-8B6B-9290071972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7333-0EFB-4465-9B0A-C52501CDCEC4}" type="datetime1">
              <a:rPr lang="sv-SE" smtClean="0"/>
              <a:t>2021-09-28</a:t>
            </a:fld>
            <a:endParaRPr lang="sv-SE"/>
          </a:p>
        </p:txBody>
      </p:sp>
      <p:sp>
        <p:nvSpPr>
          <p:cNvPr id="5" name="Footer Placeholder 4">
            <a:extLst>
              <a:ext uri="{FF2B5EF4-FFF2-40B4-BE49-F238E27FC236}">
                <a16:creationId xmlns:a16="http://schemas.microsoft.com/office/drawing/2014/main" id="{C4F7D575-7B37-48B0-95B2-7EC6D8FC96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a:extLst>
              <a:ext uri="{FF2B5EF4-FFF2-40B4-BE49-F238E27FC236}">
                <a16:creationId xmlns:a16="http://schemas.microsoft.com/office/drawing/2014/main" id="{A595B591-3443-4F7F-AA7E-A091634C21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D6179-9D4F-9247-ABDE-D082469CF89C}" type="slidenum">
              <a:rPr lang="sv-SE" smtClean="0"/>
              <a:t>‹#›</a:t>
            </a:fld>
            <a:endParaRPr lang="sv-SE"/>
          </a:p>
        </p:txBody>
      </p:sp>
    </p:spTree>
    <p:custDataLst>
      <p:tags r:id="rId9"/>
    </p:custDataLst>
    <p:extLst>
      <p:ext uri="{BB962C8B-B14F-4D97-AF65-F5344CB8AC3E}">
        <p14:creationId xmlns:p14="http://schemas.microsoft.com/office/powerpoint/2010/main" val="322913721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86B7333-0EFB-4465-9B0A-C52501CDCEC4}" type="datetime1">
              <a:rPr lang="sv-SE" smtClean="0"/>
              <a:t>2021-09-28</a:t>
            </a:fld>
            <a:endParaRPr lang="sv-SE"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77D6179-9D4F-9247-ABDE-D082469CF89C}" type="slidenum">
              <a:rPr lang="sv-SE" smtClean="0"/>
              <a:t>‹#›</a:t>
            </a:fld>
            <a:endParaRPr lang="sv-SE" dirty="0"/>
          </a:p>
        </p:txBody>
      </p:sp>
    </p:spTree>
    <p:extLst>
      <p:ext uri="{BB962C8B-B14F-4D97-AF65-F5344CB8AC3E}">
        <p14:creationId xmlns:p14="http://schemas.microsoft.com/office/powerpoint/2010/main" val="1447052088"/>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5000">
              <a:schemeClr val="accent3">
                <a:lumMod val="75000"/>
              </a:schemeClr>
            </a:gs>
            <a:gs pos="51000">
              <a:schemeClr val="accent3">
                <a:lumMod val="75000"/>
              </a:schemeClr>
            </a:gs>
            <a:gs pos="49000">
              <a:schemeClr val="accent1">
                <a:lumMod val="75000"/>
              </a:schemeClr>
            </a:gs>
            <a:gs pos="82500">
              <a:srgbClr val="784A33"/>
            </a:gs>
            <a:gs pos="82250">
              <a:srgbClr val="925621"/>
            </a:gs>
            <a:gs pos="79000">
              <a:schemeClr val="accent1">
                <a:lumMod val="75000"/>
              </a:schemeClr>
            </a:gs>
            <a:gs pos="77000">
              <a:schemeClr val="accent3">
                <a:lumMod val="50000"/>
              </a:schemeClr>
            </a:gs>
            <a:gs pos="49000">
              <a:schemeClr val="accent2">
                <a:lumMod val="75000"/>
              </a:schemeClr>
            </a:gs>
          </a:gsLst>
          <a:lin ang="13500000" scaled="1"/>
          <a:tileRect/>
        </a:gradFill>
        <a:effectLst/>
      </p:bgPr>
    </p:bg>
    <p:spTree>
      <p:nvGrpSpPr>
        <p:cNvPr id="1" name=""/>
        <p:cNvGrpSpPr/>
        <p:nvPr/>
      </p:nvGrpSpPr>
      <p:grpSpPr>
        <a:xfrm>
          <a:off x="0" y="0"/>
          <a:ext cx="0" cy="0"/>
          <a:chOff x="0" y="0"/>
          <a:chExt cx="0" cy="0"/>
        </a:xfrm>
      </p:grpSpPr>
      <p:sp>
        <p:nvSpPr>
          <p:cNvPr id="9" name="Underrubrik 2">
            <a:extLst>
              <a:ext uri="{FF2B5EF4-FFF2-40B4-BE49-F238E27FC236}">
                <a16:creationId xmlns:a16="http://schemas.microsoft.com/office/drawing/2014/main" id="{58CDF54F-9989-4CD2-B511-68D358B4E3D6}"/>
              </a:ext>
            </a:extLst>
          </p:cNvPr>
          <p:cNvSpPr>
            <a:spLocks noGrp="1"/>
          </p:cNvSpPr>
          <p:nvPr>
            <p:ph type="subTitle" idx="1"/>
          </p:nvPr>
        </p:nvSpPr>
        <p:spPr>
          <a:xfrm>
            <a:off x="980419" y="4518385"/>
            <a:ext cx="9446815" cy="2272940"/>
          </a:xfrm>
        </p:spPr>
        <p:txBody>
          <a:bodyPr>
            <a:normAutofit fontScale="47500" lnSpcReduction="20000"/>
          </a:bodyPr>
          <a:lstStyle/>
          <a:p>
            <a:r>
              <a:rPr lang="ar-SA" sz="4400" dirty="0"/>
              <a:t>   </a:t>
            </a:r>
            <a:r>
              <a:rPr lang="sv-SE" sz="4400" dirty="0"/>
              <a:t>            </a:t>
            </a:r>
            <a:r>
              <a:rPr lang="ar-SA" sz="4400" dirty="0"/>
              <a:t>   </a:t>
            </a:r>
            <a:r>
              <a:rPr lang="sv-SE" sz="4400" dirty="0"/>
              <a:t>    </a:t>
            </a:r>
            <a:r>
              <a:rPr lang="sv-SE" sz="5100" dirty="0"/>
              <a:t>Mustafa Abu Adam  </a:t>
            </a:r>
            <a:r>
              <a:rPr lang="ar-SA" sz="5100" dirty="0"/>
              <a:t>         </a:t>
            </a:r>
            <a:endParaRPr lang="sv-SE" sz="4400" dirty="0"/>
          </a:p>
          <a:p>
            <a:r>
              <a:rPr lang="sv-SE" sz="3600" dirty="0"/>
              <a:t> </a:t>
            </a:r>
            <a:r>
              <a:rPr lang="ar-SA" sz="3600" dirty="0"/>
              <a:t> </a:t>
            </a:r>
            <a:r>
              <a:rPr lang="sv-SE" sz="4200" dirty="0"/>
              <a:t>Arabiskacentret</a:t>
            </a:r>
            <a:r>
              <a:rPr lang="sv-SE" sz="3600" dirty="0"/>
              <a:t>.se</a:t>
            </a:r>
            <a:r>
              <a:rPr lang="ar-SA" sz="3600" dirty="0"/>
              <a:t>                      </a:t>
            </a:r>
            <a:endParaRPr lang="sv-SE" sz="3600" dirty="0"/>
          </a:p>
          <a:p>
            <a:r>
              <a:rPr lang="sv-SE" sz="4200" dirty="0"/>
              <a:t>      </a:t>
            </a:r>
            <a:r>
              <a:rPr lang="ar-SA" sz="4200" dirty="0"/>
              <a:t>  </a:t>
            </a:r>
            <a:r>
              <a:rPr lang="sv-SE" sz="4200" dirty="0"/>
              <a:t> </a:t>
            </a:r>
            <a:r>
              <a:rPr lang="ar-SA" sz="4200" dirty="0"/>
              <a:t>  </a:t>
            </a:r>
            <a:r>
              <a:rPr lang="sv-SE" sz="4200" dirty="0"/>
              <a:t> </a:t>
            </a:r>
            <a:r>
              <a:rPr lang="ar-SA" sz="4200" dirty="0"/>
              <a:t> </a:t>
            </a:r>
            <a:r>
              <a:rPr lang="sv-SE" sz="4200" dirty="0"/>
              <a:t>         </a:t>
            </a:r>
            <a:r>
              <a:rPr lang="ar-SA" sz="4200" dirty="0"/>
              <a:t>  </a:t>
            </a:r>
            <a:r>
              <a:rPr lang="sv-SE" sz="4200" dirty="0"/>
              <a:t>  Arabiskacentret@gmail.com</a:t>
            </a:r>
            <a:r>
              <a:rPr lang="ar-SA" sz="4200" dirty="0"/>
              <a:t>   </a:t>
            </a:r>
            <a:endParaRPr lang="sv-SE" sz="4200" dirty="0"/>
          </a:p>
          <a:p>
            <a:endParaRPr lang="sv-SE" dirty="0"/>
          </a:p>
          <a:p>
            <a:endParaRPr lang="sv-SE" dirty="0"/>
          </a:p>
          <a:p>
            <a:endParaRPr lang="sv-SE" dirty="0"/>
          </a:p>
          <a:p>
            <a:r>
              <a:rPr lang="sv-SE" dirty="0"/>
              <a:t>Uppdaterad</a:t>
            </a:r>
            <a:endParaRPr lang="sv-SE" sz="1700" dirty="0"/>
          </a:p>
          <a:p>
            <a:r>
              <a:rPr lang="sv-SE"/>
              <a:t> 2021-09-28</a:t>
            </a:r>
            <a:endParaRPr lang="sv-SE" dirty="0"/>
          </a:p>
        </p:txBody>
      </p:sp>
      <p:sp>
        <p:nvSpPr>
          <p:cNvPr id="2" name="Rubrik 1">
            <a:extLst>
              <a:ext uri="{FF2B5EF4-FFF2-40B4-BE49-F238E27FC236}">
                <a16:creationId xmlns:a16="http://schemas.microsoft.com/office/drawing/2014/main" id="{B6228D25-C2E6-42A4-BD4B-B2AF3073EFE8}"/>
              </a:ext>
            </a:extLst>
          </p:cNvPr>
          <p:cNvSpPr>
            <a:spLocks noGrp="1"/>
          </p:cNvSpPr>
          <p:nvPr>
            <p:ph type="ctrTitle"/>
          </p:nvPr>
        </p:nvSpPr>
        <p:spPr>
          <a:xfrm>
            <a:off x="680322" y="1005840"/>
            <a:ext cx="8144134" cy="3100939"/>
          </a:xfrm>
        </p:spPr>
        <p:txBody>
          <a:bodyPr/>
          <a:lstStyle/>
          <a:p>
            <a:pPr rtl="0"/>
            <a:r>
              <a:rPr lang="sv-SE" dirty="0"/>
              <a:t> </a:t>
            </a:r>
            <a:r>
              <a:rPr lang="ar-SA" dirty="0"/>
              <a:t>  </a:t>
            </a:r>
            <a:r>
              <a:rPr lang="ar-SA" sz="2800" dirty="0"/>
              <a:t>بسم الله الرحمن الرحيم</a:t>
            </a:r>
            <a:br>
              <a:rPr lang="ar-SA" dirty="0"/>
            </a:br>
            <a:r>
              <a:rPr lang="sv-SE" dirty="0"/>
              <a:t>Läsning nivå 1</a:t>
            </a:r>
          </a:p>
        </p:txBody>
      </p:sp>
      <p:sp>
        <p:nvSpPr>
          <p:cNvPr id="4" name="Platshållare för bildnummer 3">
            <a:extLst>
              <a:ext uri="{FF2B5EF4-FFF2-40B4-BE49-F238E27FC236}">
                <a16:creationId xmlns:a16="http://schemas.microsoft.com/office/drawing/2014/main" id="{68B3A5E2-6D47-491E-81BB-09141210F41D}"/>
              </a:ext>
            </a:extLst>
          </p:cNvPr>
          <p:cNvSpPr>
            <a:spLocks noGrp="1"/>
          </p:cNvSpPr>
          <p:nvPr>
            <p:ph type="sldNum" sz="quarter" idx="4294967295"/>
          </p:nvPr>
        </p:nvSpPr>
        <p:spPr>
          <a:xfrm>
            <a:off x="11020425" y="2749550"/>
            <a:ext cx="1171575" cy="1357313"/>
          </a:xfrm>
        </p:spPr>
        <p:txBody>
          <a:bodyPr/>
          <a:lstStyle/>
          <a:p>
            <a:fld id="{177D6179-9D4F-9247-ABDE-D082469CF89C}" type="slidenum">
              <a:rPr lang="sv-SE" smtClean="0"/>
              <a:t>1</a:t>
            </a:fld>
            <a:endParaRPr lang="sv-SE"/>
          </a:p>
        </p:txBody>
      </p:sp>
      <p:pic>
        <p:nvPicPr>
          <p:cNvPr id="5" name="Bildobjekt 4">
            <a:extLst>
              <a:ext uri="{FF2B5EF4-FFF2-40B4-BE49-F238E27FC236}">
                <a16:creationId xmlns:a16="http://schemas.microsoft.com/office/drawing/2014/main" id="{C84D997D-8253-412B-9025-31AED7FFE4B5}"/>
              </a:ext>
            </a:extLst>
          </p:cNvPr>
          <p:cNvPicPr>
            <a:picLocks noChangeAspect="1"/>
          </p:cNvPicPr>
          <p:nvPr/>
        </p:nvPicPr>
        <p:blipFill rotWithShape="1">
          <a:blip r:embed="rId2"/>
          <a:srcRect r="31531" b="20329"/>
          <a:stretch/>
        </p:blipFill>
        <p:spPr>
          <a:xfrm>
            <a:off x="10582275" y="6271407"/>
            <a:ext cx="1370565" cy="377044"/>
          </a:xfrm>
          <a:prstGeom prst="rect">
            <a:avLst/>
          </a:prstGeom>
        </p:spPr>
      </p:pic>
    </p:spTree>
    <p:extLst>
      <p:ext uri="{BB962C8B-B14F-4D97-AF65-F5344CB8AC3E}">
        <p14:creationId xmlns:p14="http://schemas.microsoft.com/office/powerpoint/2010/main" val="17734850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rubrik 5">
            <a:extLst>
              <a:ext uri="{FF2B5EF4-FFF2-40B4-BE49-F238E27FC236}">
                <a16:creationId xmlns:a16="http://schemas.microsoft.com/office/drawing/2014/main" id="{3616994F-810E-4CA0-A508-D9F8698DAEB9}"/>
              </a:ext>
            </a:extLst>
          </p:cNvPr>
          <p:cNvSpPr>
            <a:spLocks noGrp="1"/>
          </p:cNvSpPr>
          <p:nvPr>
            <p:ph type="subTitle" idx="1"/>
          </p:nvPr>
        </p:nvSpPr>
        <p:spPr/>
        <p:txBody>
          <a:bodyPr>
            <a:normAutofit fontScale="92500" lnSpcReduction="10000"/>
          </a:bodyPr>
          <a:lstStyle/>
          <a:p>
            <a:r>
              <a:rPr lang="ar-SA" dirty="0"/>
              <a:t>في عِمادَةِ الْقَبوْلِ </a:t>
            </a:r>
            <a:endParaRPr lang="sv-SE" dirty="0"/>
          </a:p>
          <a:p>
            <a:r>
              <a:rPr lang="sv-SE" sz="2200" dirty="0"/>
              <a:t>I fakultetsnämnden för antagning</a:t>
            </a:r>
          </a:p>
          <a:p>
            <a:r>
              <a:rPr lang="sv-SE" sz="1600" dirty="0"/>
              <a:t>s.10-12</a:t>
            </a:r>
          </a:p>
        </p:txBody>
      </p:sp>
      <p:sp>
        <p:nvSpPr>
          <p:cNvPr id="5" name="Rubrik 4">
            <a:extLst>
              <a:ext uri="{FF2B5EF4-FFF2-40B4-BE49-F238E27FC236}">
                <a16:creationId xmlns:a16="http://schemas.microsoft.com/office/drawing/2014/main" id="{074258F0-5560-4B25-B5E7-128A7B41FB68}"/>
              </a:ext>
            </a:extLst>
          </p:cNvPr>
          <p:cNvSpPr>
            <a:spLocks noGrp="1"/>
          </p:cNvSpPr>
          <p:nvPr>
            <p:ph type="ctrTitle"/>
          </p:nvPr>
        </p:nvSpPr>
        <p:spPr/>
        <p:txBody>
          <a:bodyPr/>
          <a:lstStyle/>
          <a:p>
            <a:r>
              <a:rPr lang="sv-SE" dirty="0"/>
              <a:t>Lektion 3 </a:t>
            </a:r>
          </a:p>
        </p:txBody>
      </p:sp>
      <p:sp>
        <p:nvSpPr>
          <p:cNvPr id="4" name="Platshållare för bildnummer 3">
            <a:extLst>
              <a:ext uri="{FF2B5EF4-FFF2-40B4-BE49-F238E27FC236}">
                <a16:creationId xmlns:a16="http://schemas.microsoft.com/office/drawing/2014/main" id="{1AF149C5-600B-48F4-AE15-B47893403A00}"/>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1200" b="0" i="0" u="none" strike="noStrike" kern="1200" cap="none" spc="0" normalizeH="0" baseline="0" noProof="0" smtClean="0">
                <a:ln>
                  <a:noFill/>
                </a:ln>
                <a:solidFill>
                  <a:srgbClr val="000000">
                    <a:tint val="75000"/>
                  </a:srgb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dirty="0">
              <a:ln>
                <a:noFill/>
              </a:ln>
              <a:solidFill>
                <a:srgbClr val="000000">
                  <a:tint val="75000"/>
                </a:srgbClr>
              </a:solidFill>
              <a:effectLst/>
              <a:uLnTx/>
              <a:uFillTx/>
              <a:latin typeface="Trebuchet MS"/>
              <a:ea typeface="+mn-ea"/>
              <a:cs typeface="+mn-cs"/>
            </a:endParaRPr>
          </a:p>
        </p:txBody>
      </p:sp>
    </p:spTree>
    <p:extLst>
      <p:ext uri="{BB962C8B-B14F-4D97-AF65-F5344CB8AC3E}">
        <p14:creationId xmlns:p14="http://schemas.microsoft.com/office/powerpoint/2010/main" val="39653052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EE6E9A8-F3C5-4DBD-A0E1-E25A59B35855}"/>
              </a:ext>
            </a:extLst>
          </p:cNvPr>
          <p:cNvSpPr>
            <a:spLocks noGrp="1"/>
          </p:cNvSpPr>
          <p:nvPr>
            <p:ph type="title"/>
          </p:nvPr>
        </p:nvSpPr>
        <p:spPr/>
        <p:txBody>
          <a:bodyPr>
            <a:normAutofit/>
          </a:bodyPr>
          <a:lstStyle/>
          <a:p>
            <a:r>
              <a:rPr lang="sv-SE" sz="3200" dirty="0"/>
              <a:t>Vad lär vi oss här?</a:t>
            </a:r>
          </a:p>
        </p:txBody>
      </p:sp>
      <p:sp>
        <p:nvSpPr>
          <p:cNvPr id="5" name="Platshållare för innehåll 4">
            <a:extLst>
              <a:ext uri="{FF2B5EF4-FFF2-40B4-BE49-F238E27FC236}">
                <a16:creationId xmlns:a16="http://schemas.microsoft.com/office/drawing/2014/main" id="{758D501D-A434-4078-BA60-8C687A5DA383}"/>
              </a:ext>
            </a:extLst>
          </p:cNvPr>
          <p:cNvSpPr>
            <a:spLocks noGrp="1"/>
          </p:cNvSpPr>
          <p:nvPr>
            <p:ph idx="1"/>
          </p:nvPr>
        </p:nvSpPr>
        <p:spPr>
          <a:xfrm>
            <a:off x="328473" y="1990724"/>
            <a:ext cx="11444427" cy="4562475"/>
          </a:xfrm>
        </p:spPr>
        <p:txBody>
          <a:bodyPr/>
          <a:lstStyle/>
          <a:p>
            <a:pPr marL="0" indent="0">
              <a:buNone/>
            </a:pPr>
            <a:r>
              <a:rPr lang="sv-SE" dirty="0"/>
              <a:t>Som en ny elev på det islamiska universitetet i al-</a:t>
            </a:r>
            <a:r>
              <a:rPr lang="sv-SE" dirty="0" err="1"/>
              <a:t>Madinah</a:t>
            </a:r>
            <a:r>
              <a:rPr lang="sv-SE" dirty="0"/>
              <a:t> måste man ta sig till en byggnad som vi kallar för </a:t>
            </a:r>
            <a:r>
              <a:rPr lang="ar-SA" dirty="0"/>
              <a:t>عِمادَةِ الْقُبوْلِ</a:t>
            </a:r>
            <a:r>
              <a:rPr lang="sv-SE" dirty="0"/>
              <a:t>, vilket är byggnaden som ansvarar för nya elevers acceptansärenden till universitetet. Där fyller eleven i vissa blanketter och dirigeras vidare till nästa fas.</a:t>
            </a:r>
          </a:p>
          <a:p>
            <a:pPr marL="0" indent="0">
              <a:buNone/>
            </a:pPr>
            <a:endParaRPr lang="sv-SE" dirty="0"/>
          </a:p>
          <a:p>
            <a:pPr marL="0" indent="0">
              <a:buNone/>
            </a:pPr>
            <a:endParaRPr lang="sv-SE"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12364045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rubrik 5">
            <a:extLst>
              <a:ext uri="{FF2B5EF4-FFF2-40B4-BE49-F238E27FC236}">
                <a16:creationId xmlns:a16="http://schemas.microsoft.com/office/drawing/2014/main" id="{3616994F-810E-4CA0-A508-D9F8698DAEB9}"/>
              </a:ext>
            </a:extLst>
          </p:cNvPr>
          <p:cNvSpPr>
            <a:spLocks noGrp="1"/>
          </p:cNvSpPr>
          <p:nvPr>
            <p:ph type="subTitle" idx="1"/>
          </p:nvPr>
        </p:nvSpPr>
        <p:spPr/>
        <p:txBody>
          <a:bodyPr>
            <a:normAutofit fontScale="92500" lnSpcReduction="10000"/>
          </a:bodyPr>
          <a:lstStyle/>
          <a:p>
            <a:r>
              <a:rPr kumimoji="0" lang="ar-SA" sz="2200" b="0" i="0" u="none" strike="noStrike" kern="1200" cap="none" spc="0" normalizeH="0" baseline="0" noProof="0" dirty="0">
                <a:ln>
                  <a:noFill/>
                </a:ln>
                <a:solidFill>
                  <a:srgbClr val="FFFFFF"/>
                </a:solidFill>
                <a:effectLst/>
                <a:uLnTx/>
                <a:uFillTx/>
                <a:latin typeface="Trebuchet MS"/>
                <a:ea typeface="+mn-ea"/>
                <a:cs typeface="+mn-cs"/>
              </a:rPr>
              <a:t>الْمُسْلِمُ أَخو الْمُسْلِمِ</a:t>
            </a:r>
            <a:endParaRPr kumimoji="0" lang="sv-SE" sz="2200" b="0" i="0" u="none" strike="noStrike" kern="1200" cap="none" spc="0" normalizeH="0" baseline="0" noProof="0" dirty="0">
              <a:ln>
                <a:noFill/>
              </a:ln>
              <a:solidFill>
                <a:srgbClr val="FFFFFF"/>
              </a:solidFill>
              <a:effectLst/>
              <a:uLnTx/>
              <a:uFillTx/>
              <a:latin typeface="Trebuchet MS"/>
              <a:ea typeface="+mn-ea"/>
              <a:cs typeface="+mn-cs"/>
            </a:endParaRPr>
          </a:p>
          <a:p>
            <a:r>
              <a:rPr lang="sv-SE" sz="1900" dirty="0">
                <a:solidFill>
                  <a:srgbClr val="FFFFFF"/>
                </a:solidFill>
                <a:latin typeface="Trebuchet MS"/>
              </a:rPr>
              <a:t>Muslimen är muslimens broder</a:t>
            </a:r>
          </a:p>
          <a:p>
            <a:r>
              <a:rPr lang="sv-SE" sz="1600" dirty="0"/>
              <a:t>s.13-16</a:t>
            </a:r>
          </a:p>
        </p:txBody>
      </p:sp>
      <p:sp>
        <p:nvSpPr>
          <p:cNvPr id="5" name="Rubrik 4">
            <a:extLst>
              <a:ext uri="{FF2B5EF4-FFF2-40B4-BE49-F238E27FC236}">
                <a16:creationId xmlns:a16="http://schemas.microsoft.com/office/drawing/2014/main" id="{074258F0-5560-4B25-B5E7-128A7B41FB68}"/>
              </a:ext>
            </a:extLst>
          </p:cNvPr>
          <p:cNvSpPr>
            <a:spLocks noGrp="1"/>
          </p:cNvSpPr>
          <p:nvPr>
            <p:ph type="ctrTitle"/>
          </p:nvPr>
        </p:nvSpPr>
        <p:spPr/>
        <p:txBody>
          <a:bodyPr/>
          <a:lstStyle/>
          <a:p>
            <a:r>
              <a:rPr lang="sv-SE" dirty="0"/>
              <a:t>Lektion 4 </a:t>
            </a:r>
          </a:p>
        </p:txBody>
      </p:sp>
      <p:sp>
        <p:nvSpPr>
          <p:cNvPr id="4" name="Platshållare för bildnummer 3">
            <a:extLst>
              <a:ext uri="{FF2B5EF4-FFF2-40B4-BE49-F238E27FC236}">
                <a16:creationId xmlns:a16="http://schemas.microsoft.com/office/drawing/2014/main" id="{1AF149C5-600B-48F4-AE15-B47893403A00}"/>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1200" b="0" i="0" u="none" strike="noStrike" kern="1200" cap="none" spc="0" normalizeH="0" baseline="0" noProof="0" smtClean="0">
                <a:ln>
                  <a:noFill/>
                </a:ln>
                <a:solidFill>
                  <a:srgbClr val="000000">
                    <a:tint val="75000"/>
                  </a:srgb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dirty="0">
              <a:ln>
                <a:noFill/>
              </a:ln>
              <a:solidFill>
                <a:srgbClr val="000000">
                  <a:tint val="75000"/>
                </a:srgbClr>
              </a:solidFill>
              <a:effectLst/>
              <a:uLnTx/>
              <a:uFillTx/>
              <a:latin typeface="Trebuchet MS"/>
              <a:ea typeface="+mn-ea"/>
              <a:cs typeface="+mn-cs"/>
            </a:endParaRPr>
          </a:p>
        </p:txBody>
      </p:sp>
    </p:spTree>
    <p:extLst>
      <p:ext uri="{BB962C8B-B14F-4D97-AF65-F5344CB8AC3E}">
        <p14:creationId xmlns:p14="http://schemas.microsoft.com/office/powerpoint/2010/main" val="36990453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EE6E9A8-F3C5-4DBD-A0E1-E25A59B35855}"/>
              </a:ext>
            </a:extLst>
          </p:cNvPr>
          <p:cNvSpPr>
            <a:spLocks noGrp="1"/>
          </p:cNvSpPr>
          <p:nvPr>
            <p:ph type="title"/>
          </p:nvPr>
        </p:nvSpPr>
        <p:spPr/>
        <p:txBody>
          <a:bodyPr>
            <a:normAutofit/>
          </a:bodyPr>
          <a:lstStyle/>
          <a:p>
            <a:r>
              <a:rPr lang="sv-SE" sz="3200" dirty="0"/>
              <a:t>Vad lär vi oss här?</a:t>
            </a:r>
          </a:p>
        </p:txBody>
      </p:sp>
      <p:sp>
        <p:nvSpPr>
          <p:cNvPr id="5" name="Platshållare för innehåll 4">
            <a:extLst>
              <a:ext uri="{FF2B5EF4-FFF2-40B4-BE49-F238E27FC236}">
                <a16:creationId xmlns:a16="http://schemas.microsoft.com/office/drawing/2014/main" id="{758D501D-A434-4078-BA60-8C687A5DA383}"/>
              </a:ext>
            </a:extLst>
          </p:cNvPr>
          <p:cNvSpPr>
            <a:spLocks noGrp="1"/>
          </p:cNvSpPr>
          <p:nvPr>
            <p:ph idx="1"/>
          </p:nvPr>
        </p:nvSpPr>
        <p:spPr>
          <a:xfrm>
            <a:off x="328473" y="1990724"/>
            <a:ext cx="11444427" cy="4562475"/>
          </a:xfrm>
        </p:spPr>
        <p:txBody>
          <a:bodyPr/>
          <a:lstStyle/>
          <a:p>
            <a:pPr marL="0" indent="0">
              <a:buNone/>
            </a:pPr>
            <a:r>
              <a:rPr lang="sv-SE" dirty="0"/>
              <a:t>Efter att eleven har accepterats till universitetet, besökt </a:t>
            </a:r>
            <a:r>
              <a:rPr lang="ar-SA" dirty="0"/>
              <a:t>عمادة القبول</a:t>
            </a:r>
            <a:r>
              <a:rPr lang="sv-SE" dirty="0"/>
              <a:t>, fyllt i papper, så är det dags för nästa fas: Att träffa sina rumskamrater. I den kontexten lär vi oss två vackra hadither, som handlar om broderskapet/systerskapet inom Islam.</a:t>
            </a:r>
          </a:p>
          <a:p>
            <a:pPr marL="0" indent="0">
              <a:buNone/>
            </a:pPr>
            <a:endParaRPr lang="sv-SE" dirty="0"/>
          </a:p>
          <a:p>
            <a:pPr marL="0" indent="0">
              <a:buNone/>
            </a:pPr>
            <a:r>
              <a:rPr lang="sv-SE" dirty="0"/>
              <a:t>Vi fortsätter våra lektioner med att analysera orden som använts i texten genom att begrunda dess numerus (singular/plural) och sortera ord för att bilda korrekta meningar.</a:t>
            </a:r>
          </a:p>
          <a:p>
            <a:pPr marL="0" indent="0">
              <a:buNone/>
            </a:pPr>
            <a:endParaRPr lang="sv-SE" dirty="0"/>
          </a:p>
          <a:p>
            <a:pPr marL="0" indent="0">
              <a:buNone/>
            </a:pPr>
            <a:endParaRPr lang="sv-SE"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22279459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rubrik 5">
            <a:extLst>
              <a:ext uri="{FF2B5EF4-FFF2-40B4-BE49-F238E27FC236}">
                <a16:creationId xmlns:a16="http://schemas.microsoft.com/office/drawing/2014/main" id="{3616994F-810E-4CA0-A508-D9F8698DAEB9}"/>
              </a:ext>
            </a:extLst>
          </p:cNvPr>
          <p:cNvSpPr>
            <a:spLocks noGrp="1"/>
          </p:cNvSpPr>
          <p:nvPr>
            <p:ph type="subTitle" idx="1"/>
          </p:nvPr>
        </p:nvSpPr>
        <p:spPr/>
        <p:txBody>
          <a:bodyPr>
            <a:normAutofit fontScale="92500" lnSpcReduction="10000"/>
          </a:bodyPr>
          <a:lstStyle/>
          <a:p>
            <a:r>
              <a:rPr kumimoji="0" lang="ar-SA" sz="2600" b="0" i="0" u="none" strike="noStrike" kern="1200" cap="none" spc="0" normalizeH="0" baseline="0" noProof="0" dirty="0">
                <a:ln>
                  <a:noFill/>
                </a:ln>
                <a:solidFill>
                  <a:srgbClr val="FFFFFF"/>
                </a:solidFill>
                <a:effectLst/>
                <a:uLnTx/>
                <a:uFillTx/>
                <a:latin typeface="Trebuchet MS"/>
                <a:ea typeface="+mn-ea"/>
                <a:cs typeface="+mn-cs"/>
              </a:rPr>
              <a:t>إِلَى شُعْبَةِ تَعْلِيمِ اللَّغَةِ الْعَرَبِيَّةِ</a:t>
            </a:r>
            <a:endParaRPr kumimoji="0" lang="sv-SE" sz="2600" b="0" i="0" u="none" strike="noStrike" kern="1200" cap="none" spc="0" normalizeH="0" baseline="0" noProof="0" dirty="0">
              <a:ln>
                <a:noFill/>
              </a:ln>
              <a:solidFill>
                <a:srgbClr val="FFFFFF"/>
              </a:solidFill>
              <a:effectLst/>
              <a:uLnTx/>
              <a:uFillTx/>
              <a:latin typeface="Trebuchet MS"/>
              <a:ea typeface="+mn-ea"/>
              <a:cs typeface="+mn-cs"/>
            </a:endParaRPr>
          </a:p>
          <a:p>
            <a:r>
              <a:rPr kumimoji="0" lang="sv-SE" sz="1700" b="0" i="0" u="none" strike="noStrike" kern="1200" cap="none" spc="0" normalizeH="0" baseline="0" noProof="0" dirty="0">
                <a:ln>
                  <a:noFill/>
                </a:ln>
                <a:solidFill>
                  <a:srgbClr val="FFFFFF"/>
                </a:solidFill>
                <a:effectLst/>
                <a:uLnTx/>
                <a:uFillTx/>
                <a:latin typeface="Trebuchet MS"/>
                <a:ea typeface="+mn-ea"/>
                <a:cs typeface="+mn-cs"/>
              </a:rPr>
              <a:t>Till arabiskainstitutionen</a:t>
            </a:r>
          </a:p>
          <a:p>
            <a:r>
              <a:rPr lang="sv-SE" sz="1600" dirty="0"/>
              <a:t>s.17-19 </a:t>
            </a:r>
          </a:p>
        </p:txBody>
      </p:sp>
      <p:sp>
        <p:nvSpPr>
          <p:cNvPr id="5" name="Rubrik 4">
            <a:extLst>
              <a:ext uri="{FF2B5EF4-FFF2-40B4-BE49-F238E27FC236}">
                <a16:creationId xmlns:a16="http://schemas.microsoft.com/office/drawing/2014/main" id="{074258F0-5560-4B25-B5E7-128A7B41FB68}"/>
              </a:ext>
            </a:extLst>
          </p:cNvPr>
          <p:cNvSpPr>
            <a:spLocks noGrp="1"/>
          </p:cNvSpPr>
          <p:nvPr>
            <p:ph type="ctrTitle"/>
          </p:nvPr>
        </p:nvSpPr>
        <p:spPr/>
        <p:txBody>
          <a:bodyPr/>
          <a:lstStyle/>
          <a:p>
            <a:r>
              <a:rPr lang="sv-SE" dirty="0"/>
              <a:t>Lektion 5 </a:t>
            </a:r>
          </a:p>
        </p:txBody>
      </p:sp>
      <p:sp>
        <p:nvSpPr>
          <p:cNvPr id="4" name="Platshållare för bildnummer 3">
            <a:extLst>
              <a:ext uri="{FF2B5EF4-FFF2-40B4-BE49-F238E27FC236}">
                <a16:creationId xmlns:a16="http://schemas.microsoft.com/office/drawing/2014/main" id="{1AF149C5-600B-48F4-AE15-B47893403A00}"/>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1200" b="0" i="0" u="none" strike="noStrike" kern="1200" cap="none" spc="0" normalizeH="0" baseline="0" noProof="0" smtClean="0">
                <a:ln>
                  <a:noFill/>
                </a:ln>
                <a:solidFill>
                  <a:srgbClr val="000000">
                    <a:tint val="75000"/>
                  </a:srgb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dirty="0">
              <a:ln>
                <a:noFill/>
              </a:ln>
              <a:solidFill>
                <a:srgbClr val="000000">
                  <a:tint val="75000"/>
                </a:srgbClr>
              </a:solidFill>
              <a:effectLst/>
              <a:uLnTx/>
              <a:uFillTx/>
              <a:latin typeface="Trebuchet MS"/>
              <a:ea typeface="+mn-ea"/>
              <a:cs typeface="+mn-cs"/>
            </a:endParaRPr>
          </a:p>
        </p:txBody>
      </p:sp>
    </p:spTree>
    <p:extLst>
      <p:ext uri="{BB962C8B-B14F-4D97-AF65-F5344CB8AC3E}">
        <p14:creationId xmlns:p14="http://schemas.microsoft.com/office/powerpoint/2010/main" val="4054798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EE6E9A8-F3C5-4DBD-A0E1-E25A59B35855}"/>
              </a:ext>
            </a:extLst>
          </p:cNvPr>
          <p:cNvSpPr>
            <a:spLocks noGrp="1"/>
          </p:cNvSpPr>
          <p:nvPr>
            <p:ph type="title"/>
          </p:nvPr>
        </p:nvSpPr>
        <p:spPr/>
        <p:txBody>
          <a:bodyPr>
            <a:normAutofit/>
          </a:bodyPr>
          <a:lstStyle/>
          <a:p>
            <a:r>
              <a:rPr lang="sv-SE" sz="3200" dirty="0"/>
              <a:t>Vad lär vi oss här?</a:t>
            </a:r>
          </a:p>
        </p:txBody>
      </p:sp>
      <p:sp>
        <p:nvSpPr>
          <p:cNvPr id="5" name="Platshållare för innehåll 4">
            <a:extLst>
              <a:ext uri="{FF2B5EF4-FFF2-40B4-BE49-F238E27FC236}">
                <a16:creationId xmlns:a16="http://schemas.microsoft.com/office/drawing/2014/main" id="{758D501D-A434-4078-BA60-8C687A5DA383}"/>
              </a:ext>
            </a:extLst>
          </p:cNvPr>
          <p:cNvSpPr>
            <a:spLocks noGrp="1"/>
          </p:cNvSpPr>
          <p:nvPr>
            <p:ph idx="1"/>
          </p:nvPr>
        </p:nvSpPr>
        <p:spPr>
          <a:xfrm>
            <a:off x="328473" y="1990724"/>
            <a:ext cx="11444427" cy="4562475"/>
          </a:xfrm>
        </p:spPr>
        <p:txBody>
          <a:bodyPr/>
          <a:lstStyle/>
          <a:p>
            <a:pPr marL="0" indent="0">
              <a:buNone/>
            </a:pPr>
            <a:r>
              <a:rPr lang="sv-SE" dirty="0"/>
              <a:t>Efter att eleven etablerat sig i skolan påbörjas det 2-åriga programmet för att studera arabiska. Efter dessa två år, så börjar man på universitetets fakultet och kan välja olika inriktningar som hadithvetenskap, troslära/</a:t>
            </a:r>
            <a:r>
              <a:rPr lang="sv-SE" dirty="0" err="1"/>
              <a:t>da`wa</a:t>
            </a:r>
            <a:r>
              <a:rPr lang="sv-SE" dirty="0"/>
              <a:t> (islamiskt kall), fördjupning inom språket etc.  </a:t>
            </a:r>
          </a:p>
          <a:p>
            <a:pPr marL="0" indent="0">
              <a:buNone/>
            </a:pPr>
            <a:endParaRPr lang="sv-SE" dirty="0"/>
          </a:p>
          <a:p>
            <a:pPr marL="0" indent="0">
              <a:buNone/>
            </a:pPr>
            <a:r>
              <a:rPr lang="sv-SE" dirty="0"/>
              <a:t>Introduktionsprogrammet brukar kortfattat kallas för </a:t>
            </a:r>
            <a:r>
              <a:rPr lang="ar-SA" dirty="0"/>
              <a:t>الشُّعْبَةُ</a:t>
            </a:r>
            <a:r>
              <a:rPr lang="sv-SE" dirty="0"/>
              <a:t> eller </a:t>
            </a:r>
            <a:r>
              <a:rPr lang="ar-SA" dirty="0"/>
              <a:t>الْمَعْهَدُ</a:t>
            </a:r>
            <a:r>
              <a:rPr lang="sv-SE" dirty="0"/>
              <a:t>.</a:t>
            </a:r>
          </a:p>
        </p:txBody>
      </p:sp>
    </p:spTree>
    <p:extLst>
      <p:ext uri="{BB962C8B-B14F-4D97-AF65-F5344CB8AC3E}">
        <p14:creationId xmlns:p14="http://schemas.microsoft.com/office/powerpoint/2010/main" val="38275228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rubrik 5">
            <a:extLst>
              <a:ext uri="{FF2B5EF4-FFF2-40B4-BE49-F238E27FC236}">
                <a16:creationId xmlns:a16="http://schemas.microsoft.com/office/drawing/2014/main" id="{3616994F-810E-4CA0-A508-D9F8698DAEB9}"/>
              </a:ext>
            </a:extLst>
          </p:cNvPr>
          <p:cNvSpPr>
            <a:spLocks noGrp="1"/>
          </p:cNvSpPr>
          <p:nvPr>
            <p:ph type="subTitle" idx="1"/>
          </p:nvPr>
        </p:nvSpPr>
        <p:spPr/>
        <p:txBody>
          <a:bodyPr>
            <a:normAutofit fontScale="92500" lnSpcReduction="10000"/>
          </a:bodyPr>
          <a:lstStyle/>
          <a:p>
            <a:r>
              <a:rPr lang="ar-SA" sz="2200" dirty="0"/>
              <a:t>الْهِجْرَةُ</a:t>
            </a:r>
            <a:endParaRPr lang="sv-SE" sz="2200" dirty="0"/>
          </a:p>
          <a:p>
            <a:r>
              <a:rPr lang="sv-SE" sz="1900" dirty="0"/>
              <a:t>Utvandringen</a:t>
            </a:r>
          </a:p>
          <a:p>
            <a:r>
              <a:rPr lang="sv-SE" sz="1700" dirty="0"/>
              <a:t>s.20-22 </a:t>
            </a:r>
          </a:p>
        </p:txBody>
      </p:sp>
      <p:sp>
        <p:nvSpPr>
          <p:cNvPr id="5" name="Rubrik 4">
            <a:extLst>
              <a:ext uri="{FF2B5EF4-FFF2-40B4-BE49-F238E27FC236}">
                <a16:creationId xmlns:a16="http://schemas.microsoft.com/office/drawing/2014/main" id="{074258F0-5560-4B25-B5E7-128A7B41FB68}"/>
              </a:ext>
            </a:extLst>
          </p:cNvPr>
          <p:cNvSpPr>
            <a:spLocks noGrp="1"/>
          </p:cNvSpPr>
          <p:nvPr>
            <p:ph type="ctrTitle"/>
          </p:nvPr>
        </p:nvSpPr>
        <p:spPr/>
        <p:txBody>
          <a:bodyPr/>
          <a:lstStyle/>
          <a:p>
            <a:r>
              <a:rPr lang="sv-SE" dirty="0"/>
              <a:t>Lektion 6 </a:t>
            </a:r>
          </a:p>
        </p:txBody>
      </p:sp>
      <p:sp>
        <p:nvSpPr>
          <p:cNvPr id="4" name="Platshållare för bildnummer 3">
            <a:extLst>
              <a:ext uri="{FF2B5EF4-FFF2-40B4-BE49-F238E27FC236}">
                <a16:creationId xmlns:a16="http://schemas.microsoft.com/office/drawing/2014/main" id="{1AF149C5-600B-48F4-AE15-B47893403A00}"/>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1200" b="0" i="0" u="none" strike="noStrike" kern="1200" cap="none" spc="0" normalizeH="0" baseline="0" noProof="0" smtClean="0">
                <a:ln>
                  <a:noFill/>
                </a:ln>
                <a:solidFill>
                  <a:srgbClr val="000000">
                    <a:tint val="75000"/>
                  </a:srgb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dirty="0">
              <a:ln>
                <a:noFill/>
              </a:ln>
              <a:solidFill>
                <a:srgbClr val="000000">
                  <a:tint val="75000"/>
                </a:srgbClr>
              </a:solidFill>
              <a:effectLst/>
              <a:uLnTx/>
              <a:uFillTx/>
              <a:latin typeface="Trebuchet MS"/>
              <a:ea typeface="+mn-ea"/>
              <a:cs typeface="+mn-cs"/>
            </a:endParaRPr>
          </a:p>
        </p:txBody>
      </p:sp>
    </p:spTree>
    <p:extLst>
      <p:ext uri="{BB962C8B-B14F-4D97-AF65-F5344CB8AC3E}">
        <p14:creationId xmlns:p14="http://schemas.microsoft.com/office/powerpoint/2010/main" val="36932744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EE6E9A8-F3C5-4DBD-A0E1-E25A59B35855}"/>
              </a:ext>
            </a:extLst>
          </p:cNvPr>
          <p:cNvSpPr>
            <a:spLocks noGrp="1"/>
          </p:cNvSpPr>
          <p:nvPr>
            <p:ph type="title"/>
          </p:nvPr>
        </p:nvSpPr>
        <p:spPr/>
        <p:txBody>
          <a:bodyPr>
            <a:normAutofit/>
          </a:bodyPr>
          <a:lstStyle/>
          <a:p>
            <a:r>
              <a:rPr lang="sv-SE" sz="3200" dirty="0"/>
              <a:t>Vad lär vi oss här?</a:t>
            </a:r>
          </a:p>
        </p:txBody>
      </p:sp>
      <p:sp>
        <p:nvSpPr>
          <p:cNvPr id="5" name="Platshållare för innehåll 4">
            <a:extLst>
              <a:ext uri="{FF2B5EF4-FFF2-40B4-BE49-F238E27FC236}">
                <a16:creationId xmlns:a16="http://schemas.microsoft.com/office/drawing/2014/main" id="{758D501D-A434-4078-BA60-8C687A5DA383}"/>
              </a:ext>
            </a:extLst>
          </p:cNvPr>
          <p:cNvSpPr>
            <a:spLocks noGrp="1"/>
          </p:cNvSpPr>
          <p:nvPr>
            <p:ph idx="1"/>
          </p:nvPr>
        </p:nvSpPr>
        <p:spPr>
          <a:xfrm>
            <a:off x="328473" y="1990724"/>
            <a:ext cx="11444427" cy="4562475"/>
          </a:xfrm>
        </p:spPr>
        <p:txBody>
          <a:bodyPr/>
          <a:lstStyle/>
          <a:p>
            <a:pPr marL="0" indent="0">
              <a:buNone/>
            </a:pPr>
            <a:r>
              <a:rPr lang="sv-SE" dirty="0"/>
              <a:t>På denna lektion lär vi oss den </a:t>
            </a:r>
            <a:r>
              <a:rPr lang="sv-SE"/>
              <a:t>historiska händelsen </a:t>
            </a:r>
            <a:r>
              <a:rPr lang="sv-SE" dirty="0"/>
              <a:t>då profeten Muhammed </a:t>
            </a:r>
            <a:r>
              <a:rPr lang="ar-SA" dirty="0"/>
              <a:t>صَلَّى اللهُ عَلَيْهِ وسَلَّمَ</a:t>
            </a:r>
            <a:r>
              <a:rPr lang="sv-SE" dirty="0"/>
              <a:t> utvandrade från Mecka till </a:t>
            </a:r>
            <a:r>
              <a:rPr lang="sv-SE" dirty="0" err="1"/>
              <a:t>Madinah</a:t>
            </a:r>
            <a:r>
              <a:rPr lang="sv-SE" dirty="0"/>
              <a:t>. Detta kallas för </a:t>
            </a:r>
            <a:r>
              <a:rPr lang="ar-SA" dirty="0"/>
              <a:t>الْهِجْرَةُ</a:t>
            </a:r>
            <a:r>
              <a:rPr lang="sv-SE" dirty="0"/>
              <a:t>, som var startskottet för ”</a:t>
            </a:r>
            <a:r>
              <a:rPr lang="sv-SE" dirty="0" err="1"/>
              <a:t>hijri</a:t>
            </a:r>
            <a:r>
              <a:rPr lang="sv-SE" dirty="0"/>
              <a:t>-kalendern” och en ny era för muslimerna.</a:t>
            </a:r>
          </a:p>
          <a:p>
            <a:pPr marL="0" indent="0">
              <a:buNone/>
            </a:pPr>
            <a:endParaRPr lang="sv-SE" dirty="0"/>
          </a:p>
          <a:p>
            <a:pPr marL="0" indent="0">
              <a:buNone/>
            </a:pPr>
            <a:r>
              <a:rPr lang="ar-SA" dirty="0"/>
              <a:t> </a:t>
            </a:r>
            <a:endParaRPr lang="sv-SE" dirty="0"/>
          </a:p>
        </p:txBody>
      </p:sp>
    </p:spTree>
    <p:extLst>
      <p:ext uri="{BB962C8B-B14F-4D97-AF65-F5344CB8AC3E}">
        <p14:creationId xmlns:p14="http://schemas.microsoft.com/office/powerpoint/2010/main" val="31912592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rubrik 5">
            <a:extLst>
              <a:ext uri="{FF2B5EF4-FFF2-40B4-BE49-F238E27FC236}">
                <a16:creationId xmlns:a16="http://schemas.microsoft.com/office/drawing/2014/main" id="{3616994F-810E-4CA0-A508-D9F8698DAEB9}"/>
              </a:ext>
            </a:extLst>
          </p:cNvPr>
          <p:cNvSpPr>
            <a:spLocks noGrp="1"/>
          </p:cNvSpPr>
          <p:nvPr>
            <p:ph type="subTitle" idx="1"/>
          </p:nvPr>
        </p:nvSpPr>
        <p:spPr/>
        <p:txBody>
          <a:bodyPr>
            <a:normAutofit lnSpcReduction="10000"/>
          </a:bodyPr>
          <a:lstStyle/>
          <a:p>
            <a:r>
              <a:rPr lang="sv-SE" sz="2000" dirty="0"/>
              <a:t> </a:t>
            </a:r>
            <a:r>
              <a:rPr lang="ar-SA" sz="2000" dirty="0"/>
              <a:t>ماذا فَعَلَ ياسرٌ؟</a:t>
            </a:r>
          </a:p>
          <a:p>
            <a:r>
              <a:rPr lang="sv-SE" sz="1800" dirty="0"/>
              <a:t>Vad gjorde Yasir?</a:t>
            </a:r>
          </a:p>
          <a:p>
            <a:r>
              <a:rPr lang="sv-SE" sz="1600" dirty="0"/>
              <a:t>s.2</a:t>
            </a:r>
            <a:r>
              <a:rPr lang="ar-SA" sz="1600" dirty="0"/>
              <a:t>3</a:t>
            </a:r>
            <a:r>
              <a:rPr lang="sv-SE" sz="1600" dirty="0"/>
              <a:t>-26</a:t>
            </a:r>
          </a:p>
        </p:txBody>
      </p:sp>
      <p:sp>
        <p:nvSpPr>
          <p:cNvPr id="5" name="Rubrik 4">
            <a:extLst>
              <a:ext uri="{FF2B5EF4-FFF2-40B4-BE49-F238E27FC236}">
                <a16:creationId xmlns:a16="http://schemas.microsoft.com/office/drawing/2014/main" id="{074258F0-5560-4B25-B5E7-128A7B41FB68}"/>
              </a:ext>
            </a:extLst>
          </p:cNvPr>
          <p:cNvSpPr>
            <a:spLocks noGrp="1"/>
          </p:cNvSpPr>
          <p:nvPr>
            <p:ph type="ctrTitle"/>
          </p:nvPr>
        </p:nvSpPr>
        <p:spPr/>
        <p:txBody>
          <a:bodyPr/>
          <a:lstStyle/>
          <a:p>
            <a:r>
              <a:rPr lang="sv-SE" dirty="0"/>
              <a:t>Lektion 7 </a:t>
            </a:r>
          </a:p>
        </p:txBody>
      </p:sp>
      <p:sp>
        <p:nvSpPr>
          <p:cNvPr id="4" name="Platshållare för bildnummer 3">
            <a:extLst>
              <a:ext uri="{FF2B5EF4-FFF2-40B4-BE49-F238E27FC236}">
                <a16:creationId xmlns:a16="http://schemas.microsoft.com/office/drawing/2014/main" id="{1AF149C5-600B-48F4-AE15-B47893403A00}"/>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1200" b="0" i="0" u="none" strike="noStrike" kern="1200" cap="none" spc="0" normalizeH="0" baseline="0" noProof="0" smtClean="0">
                <a:ln>
                  <a:noFill/>
                </a:ln>
                <a:solidFill>
                  <a:srgbClr val="000000">
                    <a:tint val="75000"/>
                  </a:srgb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dirty="0">
              <a:ln>
                <a:noFill/>
              </a:ln>
              <a:solidFill>
                <a:srgbClr val="000000">
                  <a:tint val="75000"/>
                </a:srgbClr>
              </a:solidFill>
              <a:effectLst/>
              <a:uLnTx/>
              <a:uFillTx/>
              <a:latin typeface="Trebuchet MS"/>
              <a:ea typeface="+mn-ea"/>
              <a:cs typeface="+mn-cs"/>
            </a:endParaRPr>
          </a:p>
        </p:txBody>
      </p:sp>
    </p:spTree>
    <p:extLst>
      <p:ext uri="{BB962C8B-B14F-4D97-AF65-F5344CB8AC3E}">
        <p14:creationId xmlns:p14="http://schemas.microsoft.com/office/powerpoint/2010/main" val="5624721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EE6E9A8-F3C5-4DBD-A0E1-E25A59B35855}"/>
              </a:ext>
            </a:extLst>
          </p:cNvPr>
          <p:cNvSpPr>
            <a:spLocks noGrp="1"/>
          </p:cNvSpPr>
          <p:nvPr>
            <p:ph type="title"/>
          </p:nvPr>
        </p:nvSpPr>
        <p:spPr/>
        <p:txBody>
          <a:bodyPr>
            <a:normAutofit/>
          </a:bodyPr>
          <a:lstStyle/>
          <a:p>
            <a:r>
              <a:rPr lang="sv-SE" sz="3200" dirty="0"/>
              <a:t>Vad lär vi oss här?</a:t>
            </a:r>
          </a:p>
        </p:txBody>
      </p:sp>
      <p:sp>
        <p:nvSpPr>
          <p:cNvPr id="5" name="Platshållare för innehåll 4">
            <a:extLst>
              <a:ext uri="{FF2B5EF4-FFF2-40B4-BE49-F238E27FC236}">
                <a16:creationId xmlns:a16="http://schemas.microsoft.com/office/drawing/2014/main" id="{758D501D-A434-4078-BA60-8C687A5DA383}"/>
              </a:ext>
            </a:extLst>
          </p:cNvPr>
          <p:cNvSpPr>
            <a:spLocks noGrp="1"/>
          </p:cNvSpPr>
          <p:nvPr>
            <p:ph idx="1"/>
          </p:nvPr>
        </p:nvSpPr>
        <p:spPr>
          <a:xfrm>
            <a:off x="328473" y="1990724"/>
            <a:ext cx="11444427" cy="4562475"/>
          </a:xfrm>
        </p:spPr>
        <p:txBody>
          <a:bodyPr/>
          <a:lstStyle/>
          <a:p>
            <a:pPr marL="0" indent="0">
              <a:buNone/>
            </a:pPr>
            <a:r>
              <a:rPr lang="sv-SE" dirty="0"/>
              <a:t>Här följer vi Yasir och lär oss hur man utrycker vardagliga händelser som ”vad gjorde Yasir igår?” och ”var åt Yasir frukost?”</a:t>
            </a:r>
          </a:p>
          <a:p>
            <a:pPr marL="0" indent="0">
              <a:buNone/>
            </a:pPr>
            <a:endParaRPr lang="sv-SE" dirty="0"/>
          </a:p>
          <a:p>
            <a:pPr marL="0" indent="0">
              <a:buNone/>
            </a:pPr>
            <a:r>
              <a:rPr lang="sv-SE" dirty="0"/>
              <a:t>Som nybörjarstudent är det väldigt viktigt att lära sig praktiska fraser och ord, som man sedan kan använda i det vardagliga språkbruket för att kunna ha en dialog med människor. Därför rekommenderar vi starkt kursen Uttryck nivå 1.</a:t>
            </a:r>
          </a:p>
          <a:p>
            <a:pPr marL="0" indent="0">
              <a:buNone/>
            </a:pPr>
            <a:endParaRPr lang="sv-SE" dirty="0"/>
          </a:p>
          <a:p>
            <a:pPr marL="0" indent="0">
              <a:buNone/>
            </a:pPr>
            <a:r>
              <a:rPr lang="ar-SA" dirty="0"/>
              <a:t> </a:t>
            </a:r>
            <a:endParaRPr lang="sv-SE" dirty="0"/>
          </a:p>
        </p:txBody>
      </p:sp>
    </p:spTree>
    <p:extLst>
      <p:ext uri="{BB962C8B-B14F-4D97-AF65-F5344CB8AC3E}">
        <p14:creationId xmlns:p14="http://schemas.microsoft.com/office/powerpoint/2010/main" val="16388587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D16792CF-7DFD-4421-98B0-8218CFBFF04C}"/>
              </a:ext>
            </a:extLst>
          </p:cNvPr>
          <p:cNvSpPr/>
          <p:nvPr/>
        </p:nvSpPr>
        <p:spPr>
          <a:xfrm>
            <a:off x="328473" y="2524125"/>
            <a:ext cx="2395677" cy="438150"/>
          </a:xfrm>
          <a:prstGeom prst="roundRect">
            <a:avLst/>
          </a:prstGeom>
          <a:solidFill>
            <a:schemeClr val="accent1">
              <a:lumMod val="50000"/>
            </a:schemeClr>
          </a:solidFill>
          <a:ln>
            <a:solidFill>
              <a:schemeClr val="tx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407A97C3-83B6-41A9-8527-F5745C97C3D3}"/>
              </a:ext>
            </a:extLst>
          </p:cNvPr>
          <p:cNvSpPr>
            <a:spLocks noGrp="1"/>
          </p:cNvSpPr>
          <p:nvPr>
            <p:ph type="title"/>
          </p:nvPr>
        </p:nvSpPr>
        <p:spPr/>
        <p:txBody>
          <a:bodyPr>
            <a:normAutofit/>
          </a:bodyPr>
          <a:lstStyle/>
          <a:p>
            <a:r>
              <a:rPr lang="sv-SE" sz="3200" dirty="0"/>
              <a:t>Förord </a:t>
            </a:r>
          </a:p>
        </p:txBody>
      </p:sp>
      <p:sp>
        <p:nvSpPr>
          <p:cNvPr id="3" name="Platshållare för innehåll 2">
            <a:extLst>
              <a:ext uri="{FF2B5EF4-FFF2-40B4-BE49-F238E27FC236}">
                <a16:creationId xmlns:a16="http://schemas.microsoft.com/office/drawing/2014/main" id="{649F067A-8E5F-48E7-AA7D-6193CFE31A90}"/>
              </a:ext>
            </a:extLst>
          </p:cNvPr>
          <p:cNvSpPr>
            <a:spLocks noGrp="1"/>
          </p:cNvSpPr>
          <p:nvPr>
            <p:ph idx="1"/>
          </p:nvPr>
        </p:nvSpPr>
        <p:spPr>
          <a:xfrm>
            <a:off x="223520" y="2123440"/>
            <a:ext cx="11968479" cy="4525009"/>
          </a:xfrm>
        </p:spPr>
        <p:txBody>
          <a:bodyPr>
            <a:normAutofit/>
          </a:bodyPr>
          <a:lstStyle/>
          <a:p>
            <a:pPr marL="0" indent="0">
              <a:buNone/>
            </a:pPr>
            <a:r>
              <a:rPr lang="sv-SE" dirty="0">
                <a:solidFill>
                  <a:srgbClr val="FFFFFF"/>
                </a:solidFill>
              </a:rPr>
              <a:t>Välkommen till kursen ”Läsning nivå 1” eller som vi säger på arabiska:</a:t>
            </a:r>
            <a:endParaRPr lang="ar-SA" dirty="0">
              <a:solidFill>
                <a:srgbClr val="FFFFFF"/>
              </a:solidFill>
            </a:endParaRPr>
          </a:p>
          <a:p>
            <a:pPr marL="0" indent="0">
              <a:buNone/>
            </a:pPr>
            <a:r>
              <a:rPr lang="sv-SE" dirty="0">
                <a:solidFill>
                  <a:srgbClr val="FFFFFF"/>
                </a:solidFill>
              </a:rPr>
              <a:t> </a:t>
            </a:r>
            <a:r>
              <a:rPr lang="ar-SA" dirty="0">
                <a:solidFill>
                  <a:srgbClr val="FFFFFF"/>
                </a:solidFill>
              </a:rPr>
              <a:t>  الْقِراءُةُ (الْمُسْتَوى الأَوَّلُ)</a:t>
            </a:r>
          </a:p>
          <a:p>
            <a:pPr marL="0" indent="0">
              <a:buNone/>
            </a:pPr>
            <a:r>
              <a:rPr lang="sv-SE" dirty="0">
                <a:solidFill>
                  <a:srgbClr val="FFFFFF"/>
                </a:solidFill>
              </a:rPr>
              <a:t>Syftet med denna kurs är att utveckla elevens </a:t>
            </a:r>
            <a:r>
              <a:rPr lang="sv-SE" i="1" dirty="0">
                <a:solidFill>
                  <a:srgbClr val="FFFFFF"/>
                </a:solidFill>
              </a:rPr>
              <a:t>läsningsförmåga</a:t>
            </a:r>
            <a:r>
              <a:rPr lang="sv-SE" dirty="0">
                <a:solidFill>
                  <a:srgbClr val="FFFFFF"/>
                </a:solidFill>
              </a:rPr>
              <a:t> på en grundläggande nivå och är ett komplement till kursen ”Arabiska nivå 1”. Eleven rekommenderas att man först går igenom Arabiska nivå 1, som ger en grunderna i språket. Därefter kan man antingen gå vidare direkt till Arabiska nivå 2 eller alternativt gå igenom dessa kompletteringskurser för nivå 1 för den som behöver finslipa sina färdigheter. Det senare alternativet är vad som rekommenderas.</a:t>
            </a:r>
          </a:p>
          <a:p>
            <a:pPr marL="0" indent="0">
              <a:buNone/>
            </a:pPr>
            <a:endParaRPr lang="sv-SE" dirty="0">
              <a:solidFill>
                <a:srgbClr val="FFFFFF"/>
              </a:solidFill>
            </a:endParaRPr>
          </a:p>
          <a:p>
            <a:pPr marL="0" indent="0">
              <a:buNone/>
            </a:pPr>
            <a:r>
              <a:rPr lang="sv-SE" u="sng" dirty="0">
                <a:solidFill>
                  <a:srgbClr val="FFFFFF"/>
                </a:solidFill>
              </a:rPr>
              <a:t>Inget fokus läggs på grammatik</a:t>
            </a:r>
            <a:r>
              <a:rPr lang="sv-SE" dirty="0">
                <a:solidFill>
                  <a:srgbClr val="FFFFFF"/>
                </a:solidFill>
              </a:rPr>
              <a:t>. Kursen är direkt tagen från </a:t>
            </a:r>
            <a:r>
              <a:rPr lang="sv-SE" dirty="0" err="1">
                <a:solidFill>
                  <a:srgbClr val="FFFFFF"/>
                </a:solidFill>
              </a:rPr>
              <a:t>Madinah</a:t>
            </a:r>
            <a:r>
              <a:rPr lang="sv-SE" dirty="0">
                <a:solidFill>
                  <a:srgbClr val="FFFFFF"/>
                </a:solidFill>
              </a:rPr>
              <a:t>-universitetet, men har omkonstruerats av Arabiskacentret.se för att kunna nå ut till icke-arabisktalande svenskar på ett pedagogiskt och enkelt sätt. </a:t>
            </a:r>
          </a:p>
        </p:txBody>
      </p:sp>
      <p:sp>
        <p:nvSpPr>
          <p:cNvPr id="4" name="Platshållare för bildnummer 3">
            <a:extLst>
              <a:ext uri="{FF2B5EF4-FFF2-40B4-BE49-F238E27FC236}">
                <a16:creationId xmlns:a16="http://schemas.microsoft.com/office/drawing/2014/main" id="{AE4F3D76-D2DC-46BD-9B7B-AA11EFF2ACEE}"/>
              </a:ext>
            </a:extLst>
          </p:cNvPr>
          <p:cNvSpPr>
            <a:spLocks noGrp="1"/>
          </p:cNvSpPr>
          <p:nvPr>
            <p:ph type="sldNum" sz="quarter" idx="12"/>
          </p:nvPr>
        </p:nvSpPr>
        <p:spPr/>
        <p:txBody>
          <a:bodyPr/>
          <a:lstStyle/>
          <a:p>
            <a:fld id="{177D6179-9D4F-9247-ABDE-D082469CF89C}" type="slidenum">
              <a:rPr lang="sv-SE" smtClean="0"/>
              <a:t>2</a:t>
            </a:fld>
            <a:endParaRPr lang="sv-SE"/>
          </a:p>
        </p:txBody>
      </p:sp>
    </p:spTree>
    <p:extLst>
      <p:ext uri="{BB962C8B-B14F-4D97-AF65-F5344CB8AC3E}">
        <p14:creationId xmlns:p14="http://schemas.microsoft.com/office/powerpoint/2010/main" val="4108401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rubrik 5">
            <a:extLst>
              <a:ext uri="{FF2B5EF4-FFF2-40B4-BE49-F238E27FC236}">
                <a16:creationId xmlns:a16="http://schemas.microsoft.com/office/drawing/2014/main" id="{3616994F-810E-4CA0-A508-D9F8698DAEB9}"/>
              </a:ext>
            </a:extLst>
          </p:cNvPr>
          <p:cNvSpPr>
            <a:spLocks noGrp="1"/>
          </p:cNvSpPr>
          <p:nvPr>
            <p:ph type="subTitle" idx="1"/>
          </p:nvPr>
        </p:nvSpPr>
        <p:spPr/>
        <p:txBody>
          <a:bodyPr>
            <a:normAutofit fontScale="92500" lnSpcReduction="10000"/>
          </a:bodyPr>
          <a:lstStyle/>
          <a:p>
            <a:r>
              <a:rPr kumimoji="0" lang="ar-SA" sz="2200" b="0" i="0" u="none" strike="noStrike" kern="1200" cap="none" spc="0" normalizeH="0" baseline="0" noProof="0" dirty="0">
                <a:ln>
                  <a:noFill/>
                </a:ln>
                <a:solidFill>
                  <a:prstClr val="white"/>
                </a:solidFill>
                <a:effectLst/>
                <a:uLnTx/>
                <a:uFillTx/>
                <a:latin typeface="Trebuchet MS"/>
                <a:ea typeface="+mn-ea"/>
                <a:cs typeface="+mn-cs"/>
              </a:rPr>
              <a:t>الْقُرْآنُ الْكَرِيْمُ</a:t>
            </a:r>
            <a:endParaRPr kumimoji="0" lang="sv-SE" sz="2200" b="0" i="0" u="none" strike="noStrike" kern="1200" cap="none" spc="0" normalizeH="0" baseline="0" noProof="0" dirty="0">
              <a:ln>
                <a:noFill/>
              </a:ln>
              <a:solidFill>
                <a:prstClr val="white"/>
              </a:solidFill>
              <a:effectLst/>
              <a:uLnTx/>
              <a:uFillTx/>
              <a:latin typeface="Trebuchet MS"/>
              <a:ea typeface="+mn-ea"/>
              <a:cs typeface="+mn-cs"/>
            </a:endParaRPr>
          </a:p>
          <a:p>
            <a:r>
              <a:rPr lang="sv-SE" sz="1900" dirty="0">
                <a:solidFill>
                  <a:prstClr val="white"/>
                </a:solidFill>
                <a:latin typeface="Trebuchet MS"/>
              </a:rPr>
              <a:t>Den givmilda Koranen</a:t>
            </a:r>
            <a:endParaRPr lang="ar-SA" sz="1900" dirty="0">
              <a:solidFill>
                <a:prstClr val="white"/>
              </a:solidFill>
              <a:latin typeface="Trebuchet MS"/>
            </a:endParaRPr>
          </a:p>
          <a:p>
            <a:r>
              <a:rPr lang="sv-SE" sz="1700" dirty="0"/>
              <a:t>s.27-29</a:t>
            </a:r>
          </a:p>
        </p:txBody>
      </p:sp>
      <p:sp>
        <p:nvSpPr>
          <p:cNvPr id="5" name="Rubrik 4">
            <a:extLst>
              <a:ext uri="{FF2B5EF4-FFF2-40B4-BE49-F238E27FC236}">
                <a16:creationId xmlns:a16="http://schemas.microsoft.com/office/drawing/2014/main" id="{074258F0-5560-4B25-B5E7-128A7B41FB68}"/>
              </a:ext>
            </a:extLst>
          </p:cNvPr>
          <p:cNvSpPr>
            <a:spLocks noGrp="1"/>
          </p:cNvSpPr>
          <p:nvPr>
            <p:ph type="ctrTitle"/>
          </p:nvPr>
        </p:nvSpPr>
        <p:spPr/>
        <p:txBody>
          <a:bodyPr/>
          <a:lstStyle/>
          <a:p>
            <a:r>
              <a:rPr lang="sv-SE" dirty="0"/>
              <a:t>Lektion 8 </a:t>
            </a:r>
          </a:p>
        </p:txBody>
      </p:sp>
      <p:sp>
        <p:nvSpPr>
          <p:cNvPr id="4" name="Platshållare för bildnummer 3">
            <a:extLst>
              <a:ext uri="{FF2B5EF4-FFF2-40B4-BE49-F238E27FC236}">
                <a16:creationId xmlns:a16="http://schemas.microsoft.com/office/drawing/2014/main" id="{1AF149C5-600B-48F4-AE15-B47893403A00}"/>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1200" b="0" i="0" u="none" strike="noStrike" kern="1200" cap="none" spc="0" normalizeH="0" baseline="0" noProof="0" smtClean="0">
                <a:ln>
                  <a:noFill/>
                </a:ln>
                <a:solidFill>
                  <a:srgbClr val="000000">
                    <a:tint val="75000"/>
                  </a:srgb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dirty="0">
              <a:ln>
                <a:noFill/>
              </a:ln>
              <a:solidFill>
                <a:srgbClr val="000000">
                  <a:tint val="75000"/>
                </a:srgbClr>
              </a:solidFill>
              <a:effectLst/>
              <a:uLnTx/>
              <a:uFillTx/>
              <a:latin typeface="Trebuchet MS"/>
              <a:ea typeface="+mn-ea"/>
              <a:cs typeface="+mn-cs"/>
            </a:endParaRPr>
          </a:p>
        </p:txBody>
      </p:sp>
    </p:spTree>
    <p:extLst>
      <p:ext uri="{BB962C8B-B14F-4D97-AF65-F5344CB8AC3E}">
        <p14:creationId xmlns:p14="http://schemas.microsoft.com/office/powerpoint/2010/main" val="20298825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EE6E9A8-F3C5-4DBD-A0E1-E25A59B35855}"/>
              </a:ext>
            </a:extLst>
          </p:cNvPr>
          <p:cNvSpPr>
            <a:spLocks noGrp="1"/>
          </p:cNvSpPr>
          <p:nvPr>
            <p:ph type="title"/>
          </p:nvPr>
        </p:nvSpPr>
        <p:spPr/>
        <p:txBody>
          <a:bodyPr>
            <a:normAutofit/>
          </a:bodyPr>
          <a:lstStyle/>
          <a:p>
            <a:r>
              <a:rPr lang="sv-SE" sz="3200" dirty="0"/>
              <a:t>Vad lär vi oss här?</a:t>
            </a:r>
          </a:p>
        </p:txBody>
      </p:sp>
      <p:sp>
        <p:nvSpPr>
          <p:cNvPr id="5" name="Platshållare för innehåll 4">
            <a:extLst>
              <a:ext uri="{FF2B5EF4-FFF2-40B4-BE49-F238E27FC236}">
                <a16:creationId xmlns:a16="http://schemas.microsoft.com/office/drawing/2014/main" id="{758D501D-A434-4078-BA60-8C687A5DA383}"/>
              </a:ext>
            </a:extLst>
          </p:cNvPr>
          <p:cNvSpPr>
            <a:spLocks noGrp="1"/>
          </p:cNvSpPr>
          <p:nvPr>
            <p:ph idx="1"/>
          </p:nvPr>
        </p:nvSpPr>
        <p:spPr>
          <a:xfrm>
            <a:off x="328473" y="1990724"/>
            <a:ext cx="11444427" cy="4562475"/>
          </a:xfrm>
        </p:spPr>
        <p:txBody>
          <a:bodyPr/>
          <a:lstStyle/>
          <a:p>
            <a:pPr marL="0" indent="0">
              <a:buNone/>
            </a:pPr>
            <a:r>
              <a:rPr lang="sv-SE" dirty="0"/>
              <a:t>I denna vackra lektion pratar vi om Koranen: varför den sändes och vad denna mäktiga bok innehåller. Vi lär oss också ett par hadither som berättar om dygden av att läsa Koranen samt dygden av att lära ut den vidare.</a:t>
            </a:r>
          </a:p>
          <a:p>
            <a:pPr marL="0" indent="0">
              <a:buNone/>
            </a:pPr>
            <a:r>
              <a:rPr lang="ar-SA" dirty="0"/>
              <a:t> </a:t>
            </a:r>
            <a:endParaRPr lang="sv-SE" dirty="0"/>
          </a:p>
        </p:txBody>
      </p:sp>
    </p:spTree>
    <p:extLst>
      <p:ext uri="{BB962C8B-B14F-4D97-AF65-F5344CB8AC3E}">
        <p14:creationId xmlns:p14="http://schemas.microsoft.com/office/powerpoint/2010/main" val="15380701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rubrik 5">
            <a:extLst>
              <a:ext uri="{FF2B5EF4-FFF2-40B4-BE49-F238E27FC236}">
                <a16:creationId xmlns:a16="http://schemas.microsoft.com/office/drawing/2014/main" id="{3616994F-810E-4CA0-A508-D9F8698DAEB9}"/>
              </a:ext>
            </a:extLst>
          </p:cNvPr>
          <p:cNvSpPr>
            <a:spLocks noGrp="1"/>
          </p:cNvSpPr>
          <p:nvPr>
            <p:ph type="subTitle" idx="1"/>
          </p:nvPr>
        </p:nvSpPr>
        <p:spPr/>
        <p:txBody>
          <a:bodyPr>
            <a:normAutofit fontScale="92500" lnSpcReduction="20000"/>
          </a:bodyPr>
          <a:lstStyle/>
          <a:p>
            <a:r>
              <a:rPr lang="ar-SA" dirty="0"/>
              <a:t>ماذا تَفْعَلُ يا هِشامُ؟ </a:t>
            </a:r>
            <a:endParaRPr lang="sv-SE" dirty="0"/>
          </a:p>
          <a:p>
            <a:r>
              <a:rPr lang="sv-SE" sz="2100" dirty="0"/>
              <a:t>Vad gör du Hisham?</a:t>
            </a:r>
          </a:p>
          <a:p>
            <a:r>
              <a:rPr lang="sv-SE" sz="1900" dirty="0"/>
              <a:t>s.30-35</a:t>
            </a:r>
            <a:endParaRPr lang="ar-SA" sz="1900" dirty="0"/>
          </a:p>
        </p:txBody>
      </p:sp>
      <p:sp>
        <p:nvSpPr>
          <p:cNvPr id="5" name="Rubrik 4">
            <a:extLst>
              <a:ext uri="{FF2B5EF4-FFF2-40B4-BE49-F238E27FC236}">
                <a16:creationId xmlns:a16="http://schemas.microsoft.com/office/drawing/2014/main" id="{074258F0-5560-4B25-B5E7-128A7B41FB68}"/>
              </a:ext>
            </a:extLst>
          </p:cNvPr>
          <p:cNvSpPr>
            <a:spLocks noGrp="1"/>
          </p:cNvSpPr>
          <p:nvPr>
            <p:ph type="ctrTitle"/>
          </p:nvPr>
        </p:nvSpPr>
        <p:spPr/>
        <p:txBody>
          <a:bodyPr/>
          <a:lstStyle/>
          <a:p>
            <a:r>
              <a:rPr lang="sv-SE" dirty="0"/>
              <a:t>Lektion 9 &amp; 10 </a:t>
            </a:r>
          </a:p>
        </p:txBody>
      </p:sp>
      <p:sp>
        <p:nvSpPr>
          <p:cNvPr id="4" name="Platshållare för bildnummer 3">
            <a:extLst>
              <a:ext uri="{FF2B5EF4-FFF2-40B4-BE49-F238E27FC236}">
                <a16:creationId xmlns:a16="http://schemas.microsoft.com/office/drawing/2014/main" id="{1AF149C5-600B-48F4-AE15-B47893403A00}"/>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1200" b="0" i="0" u="none" strike="noStrike" kern="1200" cap="none" spc="0" normalizeH="0" baseline="0" noProof="0" smtClean="0">
                <a:ln>
                  <a:noFill/>
                </a:ln>
                <a:solidFill>
                  <a:srgbClr val="000000">
                    <a:tint val="75000"/>
                  </a:srgb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dirty="0">
              <a:ln>
                <a:noFill/>
              </a:ln>
              <a:solidFill>
                <a:srgbClr val="000000">
                  <a:tint val="75000"/>
                </a:srgbClr>
              </a:solidFill>
              <a:effectLst/>
              <a:uLnTx/>
              <a:uFillTx/>
              <a:latin typeface="Trebuchet MS"/>
              <a:ea typeface="+mn-ea"/>
              <a:cs typeface="+mn-cs"/>
            </a:endParaRPr>
          </a:p>
        </p:txBody>
      </p:sp>
    </p:spTree>
    <p:extLst>
      <p:ext uri="{BB962C8B-B14F-4D97-AF65-F5344CB8AC3E}">
        <p14:creationId xmlns:p14="http://schemas.microsoft.com/office/powerpoint/2010/main" val="33237733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EE6E9A8-F3C5-4DBD-A0E1-E25A59B35855}"/>
              </a:ext>
            </a:extLst>
          </p:cNvPr>
          <p:cNvSpPr>
            <a:spLocks noGrp="1"/>
          </p:cNvSpPr>
          <p:nvPr>
            <p:ph type="title"/>
          </p:nvPr>
        </p:nvSpPr>
        <p:spPr/>
        <p:txBody>
          <a:bodyPr>
            <a:normAutofit/>
          </a:bodyPr>
          <a:lstStyle/>
          <a:p>
            <a:r>
              <a:rPr lang="sv-SE" sz="3200" dirty="0"/>
              <a:t>Vad lär vi oss här?</a:t>
            </a:r>
          </a:p>
        </p:txBody>
      </p:sp>
      <p:sp>
        <p:nvSpPr>
          <p:cNvPr id="5" name="Platshållare för innehåll 4">
            <a:extLst>
              <a:ext uri="{FF2B5EF4-FFF2-40B4-BE49-F238E27FC236}">
                <a16:creationId xmlns:a16="http://schemas.microsoft.com/office/drawing/2014/main" id="{758D501D-A434-4078-BA60-8C687A5DA383}"/>
              </a:ext>
            </a:extLst>
          </p:cNvPr>
          <p:cNvSpPr>
            <a:spLocks noGrp="1"/>
          </p:cNvSpPr>
          <p:nvPr>
            <p:ph idx="1"/>
          </p:nvPr>
        </p:nvSpPr>
        <p:spPr>
          <a:xfrm>
            <a:off x="328473" y="1990724"/>
            <a:ext cx="11444427" cy="4562475"/>
          </a:xfrm>
        </p:spPr>
        <p:txBody>
          <a:bodyPr/>
          <a:lstStyle/>
          <a:p>
            <a:pPr marL="0" indent="0">
              <a:buNone/>
            </a:pPr>
            <a:r>
              <a:rPr lang="sv-SE" dirty="0"/>
              <a:t>Precis som Yasir får vi också en liten inblick i Hishams vardag. Men denna gång följer vi Hishams dygn från det att han stiger upp på morgonen tills det att han sover på kvällen. Det omfattar en hel del handlingar och därför kommer vi att lära oss många verb i dessa lektioner.</a:t>
            </a:r>
          </a:p>
          <a:p>
            <a:pPr marL="0" indent="0">
              <a:buNone/>
            </a:pPr>
            <a:r>
              <a:rPr lang="ar-SA" dirty="0"/>
              <a:t> </a:t>
            </a:r>
            <a:endParaRPr lang="sv-SE" dirty="0"/>
          </a:p>
        </p:txBody>
      </p:sp>
    </p:spTree>
    <p:extLst>
      <p:ext uri="{BB962C8B-B14F-4D97-AF65-F5344CB8AC3E}">
        <p14:creationId xmlns:p14="http://schemas.microsoft.com/office/powerpoint/2010/main" val="35621614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rubrik 5">
            <a:extLst>
              <a:ext uri="{FF2B5EF4-FFF2-40B4-BE49-F238E27FC236}">
                <a16:creationId xmlns:a16="http://schemas.microsoft.com/office/drawing/2014/main" id="{3616994F-810E-4CA0-A508-D9F8698DAEB9}"/>
              </a:ext>
            </a:extLst>
          </p:cNvPr>
          <p:cNvSpPr>
            <a:spLocks noGrp="1"/>
          </p:cNvSpPr>
          <p:nvPr>
            <p:ph type="subTitle" idx="1"/>
          </p:nvPr>
        </p:nvSpPr>
        <p:spPr/>
        <p:txBody>
          <a:bodyPr>
            <a:normAutofit lnSpcReduction="10000"/>
          </a:bodyPr>
          <a:lstStyle/>
          <a:p>
            <a:r>
              <a:rPr lang="ar-SA" sz="2200" dirty="0"/>
              <a:t>الصَّلاةُ</a:t>
            </a:r>
          </a:p>
          <a:p>
            <a:r>
              <a:rPr lang="sv-SE" sz="1800" dirty="0"/>
              <a:t>Bönen</a:t>
            </a:r>
            <a:endParaRPr lang="sv-SE" dirty="0"/>
          </a:p>
          <a:p>
            <a:r>
              <a:rPr lang="sv-SE" sz="1400" dirty="0"/>
              <a:t>s.36-40</a:t>
            </a:r>
            <a:endParaRPr lang="ar-SA" sz="1400" dirty="0"/>
          </a:p>
        </p:txBody>
      </p:sp>
      <p:sp>
        <p:nvSpPr>
          <p:cNvPr id="5" name="Rubrik 4">
            <a:extLst>
              <a:ext uri="{FF2B5EF4-FFF2-40B4-BE49-F238E27FC236}">
                <a16:creationId xmlns:a16="http://schemas.microsoft.com/office/drawing/2014/main" id="{074258F0-5560-4B25-B5E7-128A7B41FB68}"/>
              </a:ext>
            </a:extLst>
          </p:cNvPr>
          <p:cNvSpPr>
            <a:spLocks noGrp="1"/>
          </p:cNvSpPr>
          <p:nvPr>
            <p:ph type="ctrTitle"/>
          </p:nvPr>
        </p:nvSpPr>
        <p:spPr/>
        <p:txBody>
          <a:bodyPr/>
          <a:lstStyle/>
          <a:p>
            <a:r>
              <a:rPr lang="sv-SE" dirty="0"/>
              <a:t>Lektion </a:t>
            </a:r>
            <a:r>
              <a:rPr lang="ar-SA" dirty="0"/>
              <a:t>11</a:t>
            </a:r>
            <a:endParaRPr lang="sv-SE" dirty="0"/>
          </a:p>
        </p:txBody>
      </p:sp>
      <p:sp>
        <p:nvSpPr>
          <p:cNvPr id="4" name="Platshållare för bildnummer 3">
            <a:extLst>
              <a:ext uri="{FF2B5EF4-FFF2-40B4-BE49-F238E27FC236}">
                <a16:creationId xmlns:a16="http://schemas.microsoft.com/office/drawing/2014/main" id="{1AF149C5-600B-48F4-AE15-B47893403A00}"/>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1200" b="0" i="0" u="none" strike="noStrike" kern="1200" cap="none" spc="0" normalizeH="0" baseline="0" noProof="0" smtClean="0">
                <a:ln>
                  <a:noFill/>
                </a:ln>
                <a:solidFill>
                  <a:srgbClr val="000000">
                    <a:tint val="75000"/>
                  </a:srgb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dirty="0">
              <a:ln>
                <a:noFill/>
              </a:ln>
              <a:solidFill>
                <a:srgbClr val="000000">
                  <a:tint val="75000"/>
                </a:srgbClr>
              </a:solidFill>
              <a:effectLst/>
              <a:uLnTx/>
              <a:uFillTx/>
              <a:latin typeface="Trebuchet MS"/>
              <a:ea typeface="+mn-ea"/>
              <a:cs typeface="+mn-cs"/>
            </a:endParaRPr>
          </a:p>
        </p:txBody>
      </p:sp>
    </p:spTree>
    <p:extLst>
      <p:ext uri="{BB962C8B-B14F-4D97-AF65-F5344CB8AC3E}">
        <p14:creationId xmlns:p14="http://schemas.microsoft.com/office/powerpoint/2010/main" val="28174740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EE6E9A8-F3C5-4DBD-A0E1-E25A59B35855}"/>
              </a:ext>
            </a:extLst>
          </p:cNvPr>
          <p:cNvSpPr>
            <a:spLocks noGrp="1"/>
          </p:cNvSpPr>
          <p:nvPr>
            <p:ph type="title"/>
          </p:nvPr>
        </p:nvSpPr>
        <p:spPr/>
        <p:txBody>
          <a:bodyPr>
            <a:normAutofit/>
          </a:bodyPr>
          <a:lstStyle/>
          <a:p>
            <a:r>
              <a:rPr lang="sv-SE" sz="3200" dirty="0"/>
              <a:t>Vad lär vi oss här?</a:t>
            </a:r>
          </a:p>
        </p:txBody>
      </p:sp>
      <p:sp>
        <p:nvSpPr>
          <p:cNvPr id="5" name="Platshållare för innehåll 4">
            <a:extLst>
              <a:ext uri="{FF2B5EF4-FFF2-40B4-BE49-F238E27FC236}">
                <a16:creationId xmlns:a16="http://schemas.microsoft.com/office/drawing/2014/main" id="{758D501D-A434-4078-BA60-8C687A5DA383}"/>
              </a:ext>
            </a:extLst>
          </p:cNvPr>
          <p:cNvSpPr>
            <a:spLocks noGrp="1"/>
          </p:cNvSpPr>
          <p:nvPr>
            <p:ph idx="1"/>
          </p:nvPr>
        </p:nvSpPr>
        <p:spPr>
          <a:xfrm>
            <a:off x="328473" y="1990724"/>
            <a:ext cx="11444427" cy="4562475"/>
          </a:xfrm>
        </p:spPr>
        <p:txBody>
          <a:bodyPr/>
          <a:lstStyle/>
          <a:p>
            <a:pPr marL="0" indent="0">
              <a:buNone/>
            </a:pPr>
            <a:r>
              <a:rPr lang="sv-SE" dirty="0"/>
              <a:t>På lektion 11 pratar vi om </a:t>
            </a:r>
            <a:r>
              <a:rPr lang="ar-SA" dirty="0"/>
              <a:t>الصَّلاة</a:t>
            </a:r>
            <a:r>
              <a:rPr lang="sv-SE" dirty="0"/>
              <a:t> som betyder ”bönen”. Vi kommer att lära oss en hel del nya ord som är kopplade till hur bönen utförs och dess praxis. Det är mycket text och många övningar, så det är ett bra tillfälle för eleven att utveckla sin läsförmåga och läsförståelse.</a:t>
            </a:r>
          </a:p>
          <a:p>
            <a:pPr marL="0" indent="0">
              <a:buNone/>
            </a:pPr>
            <a:r>
              <a:rPr lang="ar-SA" dirty="0"/>
              <a:t> </a:t>
            </a:r>
            <a:endParaRPr lang="sv-SE" dirty="0"/>
          </a:p>
        </p:txBody>
      </p:sp>
    </p:spTree>
    <p:extLst>
      <p:ext uri="{BB962C8B-B14F-4D97-AF65-F5344CB8AC3E}">
        <p14:creationId xmlns:p14="http://schemas.microsoft.com/office/powerpoint/2010/main" val="3221207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rubrik 5">
            <a:extLst>
              <a:ext uri="{FF2B5EF4-FFF2-40B4-BE49-F238E27FC236}">
                <a16:creationId xmlns:a16="http://schemas.microsoft.com/office/drawing/2014/main" id="{3616994F-810E-4CA0-A508-D9F8698DAEB9}"/>
              </a:ext>
            </a:extLst>
          </p:cNvPr>
          <p:cNvSpPr>
            <a:spLocks noGrp="1"/>
          </p:cNvSpPr>
          <p:nvPr>
            <p:ph type="subTitle" idx="1"/>
          </p:nvPr>
        </p:nvSpPr>
        <p:spPr/>
        <p:txBody>
          <a:bodyPr>
            <a:normAutofit fontScale="92500" lnSpcReduction="10000"/>
          </a:bodyPr>
          <a:lstStyle/>
          <a:p>
            <a:r>
              <a:rPr lang="ar-SA" sz="2600" dirty="0"/>
              <a:t>الْهِواياتُ</a:t>
            </a:r>
            <a:endParaRPr lang="sv-SE" sz="2100" dirty="0"/>
          </a:p>
          <a:p>
            <a:r>
              <a:rPr lang="sv-SE" sz="1700" dirty="0"/>
              <a:t>Hobbyer</a:t>
            </a:r>
            <a:endParaRPr lang="sv-SE" sz="2100" dirty="0"/>
          </a:p>
          <a:p>
            <a:r>
              <a:rPr lang="sv-SE" sz="1700" dirty="0"/>
              <a:t>s.40-44</a:t>
            </a:r>
            <a:endParaRPr lang="ar-SA" sz="1700" dirty="0"/>
          </a:p>
        </p:txBody>
      </p:sp>
      <p:sp>
        <p:nvSpPr>
          <p:cNvPr id="5" name="Rubrik 4">
            <a:extLst>
              <a:ext uri="{FF2B5EF4-FFF2-40B4-BE49-F238E27FC236}">
                <a16:creationId xmlns:a16="http://schemas.microsoft.com/office/drawing/2014/main" id="{074258F0-5560-4B25-B5E7-128A7B41FB68}"/>
              </a:ext>
            </a:extLst>
          </p:cNvPr>
          <p:cNvSpPr>
            <a:spLocks noGrp="1"/>
          </p:cNvSpPr>
          <p:nvPr>
            <p:ph type="ctrTitle"/>
          </p:nvPr>
        </p:nvSpPr>
        <p:spPr/>
        <p:txBody>
          <a:bodyPr/>
          <a:lstStyle/>
          <a:p>
            <a:r>
              <a:rPr lang="sv-SE" dirty="0"/>
              <a:t>Lektion </a:t>
            </a:r>
            <a:r>
              <a:rPr lang="ar-SA" dirty="0"/>
              <a:t>12</a:t>
            </a:r>
            <a:r>
              <a:rPr lang="sv-SE" dirty="0"/>
              <a:t> + 13</a:t>
            </a:r>
          </a:p>
        </p:txBody>
      </p:sp>
      <p:sp>
        <p:nvSpPr>
          <p:cNvPr id="4" name="Platshållare för bildnummer 3">
            <a:extLst>
              <a:ext uri="{FF2B5EF4-FFF2-40B4-BE49-F238E27FC236}">
                <a16:creationId xmlns:a16="http://schemas.microsoft.com/office/drawing/2014/main" id="{1AF149C5-600B-48F4-AE15-B47893403A00}"/>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1200" b="0" i="0" u="none" strike="noStrike" kern="1200" cap="none" spc="0" normalizeH="0" baseline="0" noProof="0" smtClean="0">
                <a:ln>
                  <a:noFill/>
                </a:ln>
                <a:solidFill>
                  <a:srgbClr val="000000">
                    <a:tint val="75000"/>
                  </a:srgb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dirty="0">
              <a:ln>
                <a:noFill/>
              </a:ln>
              <a:solidFill>
                <a:srgbClr val="000000">
                  <a:tint val="75000"/>
                </a:srgbClr>
              </a:solidFill>
              <a:effectLst/>
              <a:uLnTx/>
              <a:uFillTx/>
              <a:latin typeface="Trebuchet MS"/>
              <a:ea typeface="+mn-ea"/>
              <a:cs typeface="+mn-cs"/>
            </a:endParaRPr>
          </a:p>
        </p:txBody>
      </p:sp>
    </p:spTree>
    <p:extLst>
      <p:ext uri="{BB962C8B-B14F-4D97-AF65-F5344CB8AC3E}">
        <p14:creationId xmlns:p14="http://schemas.microsoft.com/office/powerpoint/2010/main" val="404268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EE6E9A8-F3C5-4DBD-A0E1-E25A59B35855}"/>
              </a:ext>
            </a:extLst>
          </p:cNvPr>
          <p:cNvSpPr>
            <a:spLocks noGrp="1"/>
          </p:cNvSpPr>
          <p:nvPr>
            <p:ph type="title"/>
          </p:nvPr>
        </p:nvSpPr>
        <p:spPr/>
        <p:txBody>
          <a:bodyPr>
            <a:normAutofit/>
          </a:bodyPr>
          <a:lstStyle/>
          <a:p>
            <a:r>
              <a:rPr lang="sv-SE" sz="3200" dirty="0"/>
              <a:t>Vad lär vi oss här?</a:t>
            </a:r>
          </a:p>
        </p:txBody>
      </p:sp>
      <p:sp>
        <p:nvSpPr>
          <p:cNvPr id="5" name="Platshållare för innehåll 4">
            <a:extLst>
              <a:ext uri="{FF2B5EF4-FFF2-40B4-BE49-F238E27FC236}">
                <a16:creationId xmlns:a16="http://schemas.microsoft.com/office/drawing/2014/main" id="{758D501D-A434-4078-BA60-8C687A5DA383}"/>
              </a:ext>
            </a:extLst>
          </p:cNvPr>
          <p:cNvSpPr>
            <a:spLocks noGrp="1"/>
          </p:cNvSpPr>
          <p:nvPr>
            <p:ph idx="1"/>
          </p:nvPr>
        </p:nvSpPr>
        <p:spPr>
          <a:xfrm>
            <a:off x="328473" y="1990724"/>
            <a:ext cx="11444427" cy="4562475"/>
          </a:xfrm>
        </p:spPr>
        <p:txBody>
          <a:bodyPr/>
          <a:lstStyle/>
          <a:p>
            <a:pPr marL="0" indent="0">
              <a:buNone/>
            </a:pPr>
            <a:r>
              <a:rPr lang="sv-SE" dirty="0"/>
              <a:t>Denna gång får vi lära oss namn på en del hobbyer och </a:t>
            </a:r>
            <a:r>
              <a:rPr lang="sv-SE" dirty="0" err="1"/>
              <a:t>aktiviter</a:t>
            </a:r>
            <a:r>
              <a:rPr lang="sv-SE" dirty="0"/>
              <a:t>. Hur säger man exempelvis att man spelar handboll, älskar målning eller fotboll? Vi kommer att få en kort inblick i detta ämne och även få följa med Salih och se vad han brukar utöva för aktiviteter och </a:t>
            </a:r>
            <a:r>
              <a:rPr lang="sv-SE"/>
              <a:t>vilka intressen han har.</a:t>
            </a:r>
            <a:endParaRPr lang="sv-SE" dirty="0"/>
          </a:p>
          <a:p>
            <a:pPr marL="0" indent="0">
              <a:buNone/>
            </a:pPr>
            <a:r>
              <a:rPr lang="ar-SA" dirty="0"/>
              <a:t> </a:t>
            </a:r>
            <a:endParaRPr lang="sv-SE" dirty="0"/>
          </a:p>
        </p:txBody>
      </p:sp>
    </p:spTree>
    <p:extLst>
      <p:ext uri="{BB962C8B-B14F-4D97-AF65-F5344CB8AC3E}">
        <p14:creationId xmlns:p14="http://schemas.microsoft.com/office/powerpoint/2010/main" val="9302980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rubrik 5">
            <a:extLst>
              <a:ext uri="{FF2B5EF4-FFF2-40B4-BE49-F238E27FC236}">
                <a16:creationId xmlns:a16="http://schemas.microsoft.com/office/drawing/2014/main" id="{3616994F-810E-4CA0-A508-D9F8698DAEB9}"/>
              </a:ext>
            </a:extLst>
          </p:cNvPr>
          <p:cNvSpPr>
            <a:spLocks noGrp="1"/>
          </p:cNvSpPr>
          <p:nvPr>
            <p:ph type="subTitle" idx="1"/>
          </p:nvPr>
        </p:nvSpPr>
        <p:spPr/>
        <p:txBody>
          <a:bodyPr>
            <a:normAutofit fontScale="92500" lnSpcReduction="20000"/>
          </a:bodyPr>
          <a:lstStyle/>
          <a:p>
            <a:r>
              <a:rPr lang="ar-SA" sz="3000" dirty="0"/>
              <a:t>العُمْـرَةُ  </a:t>
            </a:r>
            <a:endParaRPr lang="sv-SE" sz="3000" dirty="0"/>
          </a:p>
          <a:p>
            <a:r>
              <a:rPr lang="sv-SE" sz="1900" dirty="0" err="1"/>
              <a:t>Umrah</a:t>
            </a:r>
            <a:endParaRPr lang="sv-SE" sz="2100" dirty="0"/>
          </a:p>
          <a:p>
            <a:r>
              <a:rPr lang="sv-SE" sz="1500" dirty="0"/>
              <a:t>s.45-50</a:t>
            </a:r>
            <a:endParaRPr lang="ar-SA" sz="1500" dirty="0"/>
          </a:p>
        </p:txBody>
      </p:sp>
      <p:sp>
        <p:nvSpPr>
          <p:cNvPr id="5" name="Rubrik 4">
            <a:extLst>
              <a:ext uri="{FF2B5EF4-FFF2-40B4-BE49-F238E27FC236}">
                <a16:creationId xmlns:a16="http://schemas.microsoft.com/office/drawing/2014/main" id="{074258F0-5560-4B25-B5E7-128A7B41FB68}"/>
              </a:ext>
            </a:extLst>
          </p:cNvPr>
          <p:cNvSpPr>
            <a:spLocks noGrp="1"/>
          </p:cNvSpPr>
          <p:nvPr>
            <p:ph type="ctrTitle"/>
          </p:nvPr>
        </p:nvSpPr>
        <p:spPr/>
        <p:txBody>
          <a:bodyPr/>
          <a:lstStyle/>
          <a:p>
            <a:r>
              <a:rPr lang="sv-SE" dirty="0"/>
              <a:t>Lektion </a:t>
            </a:r>
            <a:r>
              <a:rPr lang="ar-SA" dirty="0"/>
              <a:t>14</a:t>
            </a:r>
            <a:r>
              <a:rPr lang="sv-SE" dirty="0"/>
              <a:t> + 15</a:t>
            </a:r>
          </a:p>
        </p:txBody>
      </p:sp>
      <p:sp>
        <p:nvSpPr>
          <p:cNvPr id="4" name="Platshållare för bildnummer 3">
            <a:extLst>
              <a:ext uri="{FF2B5EF4-FFF2-40B4-BE49-F238E27FC236}">
                <a16:creationId xmlns:a16="http://schemas.microsoft.com/office/drawing/2014/main" id="{1AF149C5-600B-48F4-AE15-B47893403A00}"/>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1200" b="0" i="0" u="none" strike="noStrike" kern="1200" cap="none" spc="0" normalizeH="0" baseline="0" noProof="0" smtClean="0">
                <a:ln>
                  <a:noFill/>
                </a:ln>
                <a:solidFill>
                  <a:srgbClr val="000000">
                    <a:tint val="75000"/>
                  </a:srgb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dirty="0">
              <a:ln>
                <a:noFill/>
              </a:ln>
              <a:solidFill>
                <a:srgbClr val="000000">
                  <a:tint val="75000"/>
                </a:srgbClr>
              </a:solidFill>
              <a:effectLst/>
              <a:uLnTx/>
              <a:uFillTx/>
              <a:latin typeface="Trebuchet MS"/>
              <a:ea typeface="+mn-ea"/>
              <a:cs typeface="+mn-cs"/>
            </a:endParaRPr>
          </a:p>
        </p:txBody>
      </p:sp>
    </p:spTree>
    <p:extLst>
      <p:ext uri="{BB962C8B-B14F-4D97-AF65-F5344CB8AC3E}">
        <p14:creationId xmlns:p14="http://schemas.microsoft.com/office/powerpoint/2010/main" val="19552256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EE6E9A8-F3C5-4DBD-A0E1-E25A59B35855}"/>
              </a:ext>
            </a:extLst>
          </p:cNvPr>
          <p:cNvSpPr>
            <a:spLocks noGrp="1"/>
          </p:cNvSpPr>
          <p:nvPr>
            <p:ph type="title"/>
          </p:nvPr>
        </p:nvSpPr>
        <p:spPr/>
        <p:txBody>
          <a:bodyPr>
            <a:normAutofit/>
          </a:bodyPr>
          <a:lstStyle/>
          <a:p>
            <a:r>
              <a:rPr lang="sv-SE" sz="3200" dirty="0"/>
              <a:t>Vad lär vi oss här?</a:t>
            </a:r>
          </a:p>
        </p:txBody>
      </p:sp>
      <p:sp>
        <p:nvSpPr>
          <p:cNvPr id="5" name="Platshållare för innehåll 4">
            <a:extLst>
              <a:ext uri="{FF2B5EF4-FFF2-40B4-BE49-F238E27FC236}">
                <a16:creationId xmlns:a16="http://schemas.microsoft.com/office/drawing/2014/main" id="{758D501D-A434-4078-BA60-8C687A5DA383}"/>
              </a:ext>
            </a:extLst>
          </p:cNvPr>
          <p:cNvSpPr>
            <a:spLocks noGrp="1"/>
          </p:cNvSpPr>
          <p:nvPr>
            <p:ph idx="1"/>
          </p:nvPr>
        </p:nvSpPr>
        <p:spPr>
          <a:xfrm>
            <a:off x="328473" y="1990724"/>
            <a:ext cx="11444427" cy="4562475"/>
          </a:xfrm>
        </p:spPr>
        <p:txBody>
          <a:bodyPr/>
          <a:lstStyle/>
          <a:p>
            <a:pPr marL="0" indent="0">
              <a:buNone/>
            </a:pPr>
            <a:r>
              <a:rPr lang="sv-SE" dirty="0"/>
              <a:t>Den här gången pratar vi om </a:t>
            </a:r>
            <a:r>
              <a:rPr lang="sv-SE" dirty="0" err="1"/>
              <a:t>Umrah</a:t>
            </a:r>
            <a:r>
              <a:rPr lang="sv-SE" dirty="0"/>
              <a:t> och Mecka. </a:t>
            </a:r>
          </a:p>
          <a:p>
            <a:pPr marL="0" indent="0">
              <a:buNone/>
            </a:pPr>
            <a:r>
              <a:rPr lang="sv-SE" dirty="0"/>
              <a:t>Miljontals människor från hela världens håll och kanter besöker den heliga staden Mecka och utför </a:t>
            </a:r>
            <a:r>
              <a:rPr lang="sv-SE" dirty="0" err="1"/>
              <a:t>Hajj</a:t>
            </a:r>
            <a:r>
              <a:rPr lang="sv-SE" dirty="0"/>
              <a:t> och </a:t>
            </a:r>
            <a:r>
              <a:rPr lang="sv-SE" dirty="0" err="1"/>
              <a:t>Umrah</a:t>
            </a:r>
            <a:r>
              <a:rPr lang="sv-SE" dirty="0"/>
              <a:t>. Därför är det också passande för oss, som försöker att lära oss arabiska, att man vet hur man håller en dialog i en </a:t>
            </a:r>
            <a:r>
              <a:rPr lang="sv-SE"/>
              <a:t>sådan kontext</a:t>
            </a:r>
            <a:r>
              <a:rPr lang="sv-SE" dirty="0"/>
              <a:t>. </a:t>
            </a:r>
          </a:p>
          <a:p>
            <a:pPr marL="0" indent="0">
              <a:buNone/>
            </a:pPr>
            <a:endParaRPr lang="sv-SE" dirty="0"/>
          </a:p>
          <a:p>
            <a:pPr marL="0" indent="0">
              <a:buNone/>
            </a:pPr>
            <a:r>
              <a:rPr lang="sv-SE" dirty="0"/>
              <a:t>Med fokus på läsningen kommer vi också att lära oss en del uttryck och nya ord.</a:t>
            </a:r>
          </a:p>
          <a:p>
            <a:pPr marL="0" indent="0">
              <a:buNone/>
            </a:pPr>
            <a:r>
              <a:rPr lang="ar-SA" dirty="0"/>
              <a:t> </a:t>
            </a:r>
            <a:endParaRPr lang="sv-SE" dirty="0"/>
          </a:p>
        </p:txBody>
      </p:sp>
    </p:spTree>
    <p:extLst>
      <p:ext uri="{BB962C8B-B14F-4D97-AF65-F5344CB8AC3E}">
        <p14:creationId xmlns:p14="http://schemas.microsoft.com/office/powerpoint/2010/main" val="100679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7A97C3-83B6-41A9-8527-F5745C97C3D3}"/>
              </a:ext>
            </a:extLst>
          </p:cNvPr>
          <p:cNvSpPr>
            <a:spLocks noGrp="1"/>
          </p:cNvSpPr>
          <p:nvPr>
            <p:ph type="title"/>
          </p:nvPr>
        </p:nvSpPr>
        <p:spPr/>
        <p:txBody>
          <a:bodyPr>
            <a:normAutofit/>
          </a:bodyPr>
          <a:lstStyle/>
          <a:p>
            <a:r>
              <a:rPr lang="sv-SE" sz="3200" dirty="0"/>
              <a:t>Kursens innehåll (1a)</a:t>
            </a:r>
          </a:p>
        </p:txBody>
      </p:sp>
      <p:sp>
        <p:nvSpPr>
          <p:cNvPr id="3" name="Platshållare för innehåll 2">
            <a:extLst>
              <a:ext uri="{FF2B5EF4-FFF2-40B4-BE49-F238E27FC236}">
                <a16:creationId xmlns:a16="http://schemas.microsoft.com/office/drawing/2014/main" id="{649F067A-8E5F-48E7-AA7D-6193CFE31A90}"/>
              </a:ext>
            </a:extLst>
          </p:cNvPr>
          <p:cNvSpPr>
            <a:spLocks noGrp="1"/>
          </p:cNvSpPr>
          <p:nvPr>
            <p:ph idx="1"/>
          </p:nvPr>
        </p:nvSpPr>
        <p:spPr>
          <a:xfrm>
            <a:off x="223520" y="2123440"/>
            <a:ext cx="11968479" cy="4525009"/>
          </a:xfrm>
        </p:spPr>
        <p:txBody>
          <a:bodyPr>
            <a:normAutofit/>
          </a:bodyPr>
          <a:lstStyle/>
          <a:p>
            <a:pPr marL="0" indent="0">
              <a:buNone/>
            </a:pPr>
            <a:r>
              <a:rPr lang="sv-SE" dirty="0">
                <a:solidFill>
                  <a:srgbClr val="FFFFFF"/>
                </a:solidFill>
              </a:rPr>
              <a:t>Läsning nivå 1 är en kort kompletteringskurs till Arabiska nivå 1 och  baserar sig på en 70-sidig bok med 21 lektioner. Under kursens gång kommer eleven få lära sig nyttiga, vardagliga konversationer och en hel del ord. </a:t>
            </a:r>
          </a:p>
          <a:p>
            <a:pPr marL="0" indent="0">
              <a:buNone/>
            </a:pPr>
            <a:endParaRPr lang="sv-SE" dirty="0">
              <a:solidFill>
                <a:srgbClr val="FFFFFF"/>
              </a:solidFill>
            </a:endParaRPr>
          </a:p>
          <a:p>
            <a:pPr marL="0" indent="0">
              <a:buNone/>
            </a:pPr>
            <a:r>
              <a:rPr lang="sv-SE" u="sng" dirty="0">
                <a:solidFill>
                  <a:srgbClr val="FFFFFF"/>
                </a:solidFill>
              </a:rPr>
              <a:t>Bokens lektioner och innehåll:</a:t>
            </a:r>
          </a:p>
          <a:p>
            <a:pPr marL="0" indent="0">
              <a:buNone/>
            </a:pPr>
            <a:r>
              <a:rPr lang="sv-SE" dirty="0">
                <a:solidFill>
                  <a:srgbClr val="FFFFFF"/>
                </a:solidFill>
              </a:rPr>
              <a:t>Lektion 1 – </a:t>
            </a:r>
            <a:r>
              <a:rPr lang="ar-SA" dirty="0">
                <a:solidFill>
                  <a:srgbClr val="FFFFFF"/>
                </a:solidFill>
              </a:rPr>
              <a:t>التَّعارُفُ</a:t>
            </a:r>
            <a:r>
              <a:rPr lang="sv-SE" dirty="0">
                <a:solidFill>
                  <a:srgbClr val="FFFFFF"/>
                </a:solidFill>
              </a:rPr>
              <a:t> (Att lära känna varandra)</a:t>
            </a:r>
          </a:p>
          <a:p>
            <a:pPr marL="0" indent="0">
              <a:buNone/>
            </a:pPr>
            <a:r>
              <a:rPr lang="sv-SE" dirty="0">
                <a:solidFill>
                  <a:srgbClr val="FFFFFF"/>
                </a:solidFill>
              </a:rPr>
              <a:t>Lektion 2 – </a:t>
            </a:r>
            <a:r>
              <a:rPr lang="ar-SA" dirty="0">
                <a:solidFill>
                  <a:srgbClr val="FFFFFF"/>
                </a:solidFill>
              </a:rPr>
              <a:t>الْجامِعَةُ الإسْلامِيَّةُ</a:t>
            </a:r>
            <a:r>
              <a:rPr lang="sv-SE" dirty="0">
                <a:solidFill>
                  <a:srgbClr val="FFFFFF"/>
                </a:solidFill>
              </a:rPr>
              <a:t> (Det islamiska universitetet)</a:t>
            </a:r>
          </a:p>
          <a:p>
            <a:pPr marL="0" indent="0">
              <a:buNone/>
            </a:pPr>
            <a:r>
              <a:rPr lang="sv-SE" dirty="0">
                <a:solidFill>
                  <a:srgbClr val="FFFFFF"/>
                </a:solidFill>
              </a:rPr>
              <a:t>Lektion 3 – </a:t>
            </a:r>
            <a:r>
              <a:rPr lang="ar-SA" dirty="0">
                <a:solidFill>
                  <a:srgbClr val="FFFFFF"/>
                </a:solidFill>
              </a:rPr>
              <a:t>في عِمادَةِ الْقَبوْلِ</a:t>
            </a:r>
            <a:r>
              <a:rPr lang="sv-SE" dirty="0">
                <a:solidFill>
                  <a:srgbClr val="FFFFFF"/>
                </a:solidFill>
              </a:rPr>
              <a:t> (I fakultetsnämnden för antagning)</a:t>
            </a:r>
          </a:p>
          <a:p>
            <a:pPr marL="0" indent="0">
              <a:buNone/>
            </a:pPr>
            <a:r>
              <a:rPr lang="sv-SE" dirty="0">
                <a:solidFill>
                  <a:srgbClr val="FFFFFF"/>
                </a:solidFill>
              </a:rPr>
              <a:t>Lektion 4 – </a:t>
            </a:r>
            <a:r>
              <a:rPr lang="ar-SA" dirty="0">
                <a:solidFill>
                  <a:srgbClr val="FFFFFF"/>
                </a:solidFill>
              </a:rPr>
              <a:t>الْمُسْلِمُ أَخو الْمُسْلِمِ</a:t>
            </a:r>
            <a:r>
              <a:rPr lang="sv-SE" dirty="0">
                <a:solidFill>
                  <a:srgbClr val="FFFFFF"/>
                </a:solidFill>
              </a:rPr>
              <a:t> (Muslimen är muslimens broder)</a:t>
            </a:r>
          </a:p>
          <a:p>
            <a:pPr marL="0" indent="0">
              <a:buNone/>
            </a:pPr>
            <a:r>
              <a:rPr lang="sv-SE" dirty="0">
                <a:solidFill>
                  <a:srgbClr val="FFFFFF"/>
                </a:solidFill>
              </a:rPr>
              <a:t>Lektion 5 - </a:t>
            </a:r>
            <a:r>
              <a:rPr lang="ar-SA" dirty="0">
                <a:solidFill>
                  <a:srgbClr val="FFFFFF"/>
                </a:solidFill>
              </a:rPr>
              <a:t>إِلَى شُعْبَةِ تَعْلِيمِ اللُّغَةِ الْعَرَبِيَّةِ</a:t>
            </a:r>
            <a:r>
              <a:rPr lang="sv-SE" dirty="0">
                <a:solidFill>
                  <a:srgbClr val="FFFFFF"/>
                </a:solidFill>
              </a:rPr>
              <a:t> (Till arabiskainstitutionen)</a:t>
            </a:r>
          </a:p>
          <a:p>
            <a:pPr marL="0" indent="0">
              <a:buNone/>
            </a:pPr>
            <a:r>
              <a:rPr lang="sv-SE" dirty="0">
                <a:solidFill>
                  <a:srgbClr val="FFFFFF"/>
                </a:solidFill>
              </a:rPr>
              <a:t>Lektion 6 – </a:t>
            </a:r>
            <a:r>
              <a:rPr lang="ar-SA" dirty="0">
                <a:solidFill>
                  <a:srgbClr val="FFFFFF"/>
                </a:solidFill>
              </a:rPr>
              <a:t>الْهِجْرَةُ</a:t>
            </a:r>
            <a:r>
              <a:rPr lang="sv-SE" dirty="0">
                <a:solidFill>
                  <a:srgbClr val="FFFFFF"/>
                </a:solidFill>
              </a:rPr>
              <a:t> (Utvandringen)</a:t>
            </a:r>
          </a:p>
          <a:p>
            <a:pPr marL="457200" indent="-457200">
              <a:buFont typeface="+mj-lt"/>
              <a:buAutoNum type="arabicPeriod"/>
            </a:pPr>
            <a:endParaRPr lang="sv-SE" dirty="0">
              <a:solidFill>
                <a:srgbClr val="FFFFFF"/>
              </a:solidFill>
            </a:endParaRPr>
          </a:p>
          <a:p>
            <a:pPr marL="0" indent="0">
              <a:buNone/>
            </a:pPr>
            <a:endParaRPr lang="sv-SE" dirty="0">
              <a:solidFill>
                <a:srgbClr val="FFFFFF"/>
              </a:solidFill>
            </a:endParaRPr>
          </a:p>
        </p:txBody>
      </p:sp>
      <p:sp>
        <p:nvSpPr>
          <p:cNvPr id="4" name="Platshållare för bildnummer 3">
            <a:extLst>
              <a:ext uri="{FF2B5EF4-FFF2-40B4-BE49-F238E27FC236}">
                <a16:creationId xmlns:a16="http://schemas.microsoft.com/office/drawing/2014/main" id="{AE4F3D76-D2DC-46BD-9B7B-AA11EFF2ACEE}"/>
              </a:ext>
            </a:extLst>
          </p:cNvPr>
          <p:cNvSpPr>
            <a:spLocks noGrp="1"/>
          </p:cNvSpPr>
          <p:nvPr>
            <p:ph type="sldNum" sz="quarter" idx="12"/>
          </p:nvPr>
        </p:nvSpPr>
        <p:spPr/>
        <p:txBody>
          <a:bodyPr/>
          <a:lstStyle/>
          <a:p>
            <a:fld id="{177D6179-9D4F-9247-ABDE-D082469CF89C}" type="slidenum">
              <a:rPr lang="sv-SE" smtClean="0"/>
              <a:t>3</a:t>
            </a:fld>
            <a:endParaRPr lang="sv-SE"/>
          </a:p>
        </p:txBody>
      </p:sp>
    </p:spTree>
    <p:extLst>
      <p:ext uri="{BB962C8B-B14F-4D97-AF65-F5344CB8AC3E}">
        <p14:creationId xmlns:p14="http://schemas.microsoft.com/office/powerpoint/2010/main" val="21956404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rubrik 5">
            <a:extLst>
              <a:ext uri="{FF2B5EF4-FFF2-40B4-BE49-F238E27FC236}">
                <a16:creationId xmlns:a16="http://schemas.microsoft.com/office/drawing/2014/main" id="{3616994F-810E-4CA0-A508-D9F8698DAEB9}"/>
              </a:ext>
            </a:extLst>
          </p:cNvPr>
          <p:cNvSpPr>
            <a:spLocks noGrp="1"/>
          </p:cNvSpPr>
          <p:nvPr>
            <p:ph type="subTitle" idx="1"/>
          </p:nvPr>
        </p:nvSpPr>
        <p:spPr/>
        <p:txBody>
          <a:bodyPr>
            <a:normAutofit fontScale="92500" lnSpcReduction="20000"/>
          </a:bodyPr>
          <a:lstStyle/>
          <a:p>
            <a:r>
              <a:rPr lang="ar-SA" sz="3000" dirty="0"/>
              <a:t>  لُغَةُ القُرْآنِ</a:t>
            </a:r>
            <a:endParaRPr lang="sv-SE" sz="3000" dirty="0"/>
          </a:p>
          <a:p>
            <a:r>
              <a:rPr lang="sv-SE" sz="1900" dirty="0"/>
              <a:t>Koranens språk</a:t>
            </a:r>
            <a:endParaRPr lang="sv-SE" sz="2100" dirty="0"/>
          </a:p>
          <a:p>
            <a:r>
              <a:rPr lang="sv-SE" sz="1500" dirty="0"/>
              <a:t>s.51-56</a:t>
            </a:r>
            <a:endParaRPr lang="ar-SA" sz="1500" dirty="0"/>
          </a:p>
        </p:txBody>
      </p:sp>
      <p:sp>
        <p:nvSpPr>
          <p:cNvPr id="5" name="Rubrik 4">
            <a:extLst>
              <a:ext uri="{FF2B5EF4-FFF2-40B4-BE49-F238E27FC236}">
                <a16:creationId xmlns:a16="http://schemas.microsoft.com/office/drawing/2014/main" id="{074258F0-5560-4B25-B5E7-128A7B41FB68}"/>
              </a:ext>
            </a:extLst>
          </p:cNvPr>
          <p:cNvSpPr>
            <a:spLocks noGrp="1"/>
          </p:cNvSpPr>
          <p:nvPr>
            <p:ph type="ctrTitle"/>
          </p:nvPr>
        </p:nvSpPr>
        <p:spPr/>
        <p:txBody>
          <a:bodyPr/>
          <a:lstStyle/>
          <a:p>
            <a:r>
              <a:rPr lang="sv-SE" dirty="0"/>
              <a:t>Lektion 16 + 17</a:t>
            </a:r>
          </a:p>
        </p:txBody>
      </p:sp>
      <p:sp>
        <p:nvSpPr>
          <p:cNvPr id="4" name="Platshållare för bildnummer 3">
            <a:extLst>
              <a:ext uri="{FF2B5EF4-FFF2-40B4-BE49-F238E27FC236}">
                <a16:creationId xmlns:a16="http://schemas.microsoft.com/office/drawing/2014/main" id="{1AF149C5-600B-48F4-AE15-B47893403A00}"/>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1200" b="0" i="0" u="none" strike="noStrike" kern="1200" cap="none" spc="0" normalizeH="0" baseline="0" noProof="0" smtClean="0">
                <a:ln>
                  <a:noFill/>
                </a:ln>
                <a:solidFill>
                  <a:srgbClr val="000000">
                    <a:tint val="75000"/>
                  </a:srgb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dirty="0">
              <a:ln>
                <a:noFill/>
              </a:ln>
              <a:solidFill>
                <a:srgbClr val="000000">
                  <a:tint val="75000"/>
                </a:srgbClr>
              </a:solidFill>
              <a:effectLst/>
              <a:uLnTx/>
              <a:uFillTx/>
              <a:latin typeface="Trebuchet MS"/>
              <a:ea typeface="+mn-ea"/>
              <a:cs typeface="+mn-cs"/>
            </a:endParaRPr>
          </a:p>
        </p:txBody>
      </p:sp>
    </p:spTree>
    <p:extLst>
      <p:ext uri="{BB962C8B-B14F-4D97-AF65-F5344CB8AC3E}">
        <p14:creationId xmlns:p14="http://schemas.microsoft.com/office/powerpoint/2010/main" val="13223886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EE6E9A8-F3C5-4DBD-A0E1-E25A59B35855}"/>
              </a:ext>
            </a:extLst>
          </p:cNvPr>
          <p:cNvSpPr>
            <a:spLocks noGrp="1"/>
          </p:cNvSpPr>
          <p:nvPr>
            <p:ph type="title"/>
          </p:nvPr>
        </p:nvSpPr>
        <p:spPr/>
        <p:txBody>
          <a:bodyPr>
            <a:normAutofit/>
          </a:bodyPr>
          <a:lstStyle/>
          <a:p>
            <a:r>
              <a:rPr lang="sv-SE" sz="3200" dirty="0"/>
              <a:t>Vad lär vi oss här?</a:t>
            </a:r>
          </a:p>
        </p:txBody>
      </p:sp>
      <p:sp>
        <p:nvSpPr>
          <p:cNvPr id="5" name="Platshållare för innehåll 4">
            <a:extLst>
              <a:ext uri="{FF2B5EF4-FFF2-40B4-BE49-F238E27FC236}">
                <a16:creationId xmlns:a16="http://schemas.microsoft.com/office/drawing/2014/main" id="{758D501D-A434-4078-BA60-8C687A5DA383}"/>
              </a:ext>
            </a:extLst>
          </p:cNvPr>
          <p:cNvSpPr>
            <a:spLocks noGrp="1"/>
          </p:cNvSpPr>
          <p:nvPr>
            <p:ph idx="1"/>
          </p:nvPr>
        </p:nvSpPr>
        <p:spPr>
          <a:xfrm>
            <a:off x="328473" y="1990724"/>
            <a:ext cx="11444427" cy="4562475"/>
          </a:xfrm>
        </p:spPr>
        <p:txBody>
          <a:bodyPr/>
          <a:lstStyle/>
          <a:p>
            <a:pPr marL="0" indent="0">
              <a:buNone/>
            </a:pPr>
            <a:r>
              <a:rPr lang="sv-SE" dirty="0"/>
              <a:t>Den främsta motivationen, för många av oss, är att man vill lära sig det arabiska språket för att kunna förstå Koranen i dess </a:t>
            </a:r>
            <a:r>
              <a:rPr lang="sv-SE" dirty="0" err="1"/>
              <a:t>orginalform</a:t>
            </a:r>
            <a:r>
              <a:rPr lang="sv-SE" dirty="0"/>
              <a:t>. Vi vill inte ha några mellanhänder i form av översättare utan målet är att ha en </a:t>
            </a:r>
            <a:r>
              <a:rPr lang="sv-SE" b="1" dirty="0"/>
              <a:t>direkt</a:t>
            </a:r>
            <a:r>
              <a:rPr lang="sv-SE" dirty="0"/>
              <a:t> relation till Guds tal.</a:t>
            </a:r>
            <a:r>
              <a:rPr lang="ar-SA" dirty="0"/>
              <a:t> </a:t>
            </a:r>
            <a:endParaRPr lang="sv-SE" dirty="0"/>
          </a:p>
          <a:p>
            <a:pPr marL="0" indent="0">
              <a:buNone/>
            </a:pPr>
            <a:r>
              <a:rPr lang="sv-SE" dirty="0"/>
              <a:t>I denna lektion kommer vi följaktligen lära oss hur man motiverar en handling. </a:t>
            </a:r>
          </a:p>
          <a:p>
            <a:pPr marL="0" indent="0">
              <a:buNone/>
            </a:pPr>
            <a:endParaRPr lang="sv-SE" dirty="0"/>
          </a:p>
          <a:p>
            <a:pPr marL="0" indent="0">
              <a:buNone/>
            </a:pPr>
            <a:r>
              <a:rPr lang="sv-SE" dirty="0"/>
              <a:t>”Varför studerar du Arabiska?”</a:t>
            </a:r>
          </a:p>
          <a:p>
            <a:pPr marL="0" indent="0">
              <a:buNone/>
            </a:pPr>
            <a:r>
              <a:rPr lang="sv-SE" dirty="0"/>
              <a:t>-Jo, jag studerar det arabiska språket eftersom jag…</a:t>
            </a:r>
          </a:p>
        </p:txBody>
      </p:sp>
    </p:spTree>
    <p:extLst>
      <p:ext uri="{BB962C8B-B14F-4D97-AF65-F5344CB8AC3E}">
        <p14:creationId xmlns:p14="http://schemas.microsoft.com/office/powerpoint/2010/main" val="25425823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rubrik 5">
            <a:extLst>
              <a:ext uri="{FF2B5EF4-FFF2-40B4-BE49-F238E27FC236}">
                <a16:creationId xmlns:a16="http://schemas.microsoft.com/office/drawing/2014/main" id="{3616994F-810E-4CA0-A508-D9F8698DAEB9}"/>
              </a:ext>
            </a:extLst>
          </p:cNvPr>
          <p:cNvSpPr>
            <a:spLocks noGrp="1"/>
          </p:cNvSpPr>
          <p:nvPr>
            <p:ph type="subTitle" idx="1"/>
          </p:nvPr>
        </p:nvSpPr>
        <p:spPr/>
        <p:txBody>
          <a:bodyPr>
            <a:normAutofit fontScale="92500" lnSpcReduction="20000"/>
          </a:bodyPr>
          <a:lstStyle/>
          <a:p>
            <a:r>
              <a:rPr kumimoji="0" lang="ar-SA" sz="3000" b="0" i="0" u="none" strike="noStrike" kern="1200" cap="none" spc="0" normalizeH="0" baseline="0" noProof="0" dirty="0">
                <a:ln>
                  <a:noFill/>
                </a:ln>
                <a:solidFill>
                  <a:prstClr val="white"/>
                </a:solidFill>
                <a:effectLst/>
                <a:uLnTx/>
                <a:uFillTx/>
                <a:latin typeface="Trebuchet MS"/>
                <a:ea typeface="+mn-ea"/>
                <a:cs typeface="+mn-cs"/>
              </a:rPr>
              <a:t>مَطْعَمُ الجَـامِعَةِ</a:t>
            </a:r>
            <a:endParaRPr lang="sv-SE" sz="2600" dirty="0"/>
          </a:p>
          <a:p>
            <a:r>
              <a:rPr lang="sv-SE" sz="1900" dirty="0"/>
              <a:t>Universitetets restaurang</a:t>
            </a:r>
            <a:endParaRPr lang="sv-SE" sz="2100" dirty="0"/>
          </a:p>
          <a:p>
            <a:r>
              <a:rPr lang="sv-SE" sz="1500" dirty="0"/>
              <a:t>s.57-64</a:t>
            </a:r>
            <a:endParaRPr lang="ar-SA" sz="1500" dirty="0"/>
          </a:p>
        </p:txBody>
      </p:sp>
      <p:sp>
        <p:nvSpPr>
          <p:cNvPr id="5" name="Rubrik 4">
            <a:extLst>
              <a:ext uri="{FF2B5EF4-FFF2-40B4-BE49-F238E27FC236}">
                <a16:creationId xmlns:a16="http://schemas.microsoft.com/office/drawing/2014/main" id="{074258F0-5560-4B25-B5E7-128A7B41FB68}"/>
              </a:ext>
            </a:extLst>
          </p:cNvPr>
          <p:cNvSpPr>
            <a:spLocks noGrp="1"/>
          </p:cNvSpPr>
          <p:nvPr>
            <p:ph type="ctrTitle"/>
          </p:nvPr>
        </p:nvSpPr>
        <p:spPr/>
        <p:txBody>
          <a:bodyPr/>
          <a:lstStyle/>
          <a:p>
            <a:r>
              <a:rPr lang="sv-SE" dirty="0"/>
              <a:t>Lektion 18+19</a:t>
            </a:r>
          </a:p>
        </p:txBody>
      </p:sp>
      <p:sp>
        <p:nvSpPr>
          <p:cNvPr id="4" name="Platshållare för bildnummer 3">
            <a:extLst>
              <a:ext uri="{FF2B5EF4-FFF2-40B4-BE49-F238E27FC236}">
                <a16:creationId xmlns:a16="http://schemas.microsoft.com/office/drawing/2014/main" id="{1AF149C5-600B-48F4-AE15-B47893403A00}"/>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1200" b="0" i="0" u="none" strike="noStrike" kern="1200" cap="none" spc="0" normalizeH="0" baseline="0" noProof="0" smtClean="0">
                <a:ln>
                  <a:noFill/>
                </a:ln>
                <a:solidFill>
                  <a:srgbClr val="000000">
                    <a:tint val="75000"/>
                  </a:srgb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v-SE" sz="1200" b="0" i="0" u="none" strike="noStrike" kern="1200" cap="none" spc="0" normalizeH="0" baseline="0" noProof="0" dirty="0">
              <a:ln>
                <a:noFill/>
              </a:ln>
              <a:solidFill>
                <a:srgbClr val="000000">
                  <a:tint val="75000"/>
                </a:srgbClr>
              </a:solidFill>
              <a:effectLst/>
              <a:uLnTx/>
              <a:uFillTx/>
              <a:latin typeface="Trebuchet MS"/>
              <a:ea typeface="+mn-ea"/>
              <a:cs typeface="+mn-cs"/>
            </a:endParaRPr>
          </a:p>
        </p:txBody>
      </p:sp>
    </p:spTree>
    <p:extLst>
      <p:ext uri="{BB962C8B-B14F-4D97-AF65-F5344CB8AC3E}">
        <p14:creationId xmlns:p14="http://schemas.microsoft.com/office/powerpoint/2010/main" val="12490922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EE6E9A8-F3C5-4DBD-A0E1-E25A59B35855}"/>
              </a:ext>
            </a:extLst>
          </p:cNvPr>
          <p:cNvSpPr>
            <a:spLocks noGrp="1"/>
          </p:cNvSpPr>
          <p:nvPr>
            <p:ph type="title"/>
          </p:nvPr>
        </p:nvSpPr>
        <p:spPr/>
        <p:txBody>
          <a:bodyPr>
            <a:normAutofit/>
          </a:bodyPr>
          <a:lstStyle/>
          <a:p>
            <a:r>
              <a:rPr lang="sv-SE" sz="3200" dirty="0"/>
              <a:t>Vad lär vi oss här?</a:t>
            </a:r>
          </a:p>
        </p:txBody>
      </p:sp>
      <p:sp>
        <p:nvSpPr>
          <p:cNvPr id="5" name="Platshållare för innehåll 4">
            <a:extLst>
              <a:ext uri="{FF2B5EF4-FFF2-40B4-BE49-F238E27FC236}">
                <a16:creationId xmlns:a16="http://schemas.microsoft.com/office/drawing/2014/main" id="{758D501D-A434-4078-BA60-8C687A5DA383}"/>
              </a:ext>
            </a:extLst>
          </p:cNvPr>
          <p:cNvSpPr>
            <a:spLocks noGrp="1"/>
          </p:cNvSpPr>
          <p:nvPr>
            <p:ph idx="1"/>
          </p:nvPr>
        </p:nvSpPr>
        <p:spPr>
          <a:xfrm>
            <a:off x="328473" y="1990724"/>
            <a:ext cx="11444427" cy="4562475"/>
          </a:xfrm>
        </p:spPr>
        <p:txBody>
          <a:bodyPr/>
          <a:lstStyle/>
          <a:p>
            <a:pPr marL="0" indent="0">
              <a:buNone/>
            </a:pPr>
            <a:r>
              <a:rPr lang="sv-SE" dirty="0"/>
              <a:t>Den här gången får vi läsa en text kopplad till mat. Vi lär oss exempelvis hur man berättar om vad man </a:t>
            </a:r>
            <a:r>
              <a:rPr lang="sv-SE" i="1" dirty="0"/>
              <a:t>föredrar </a:t>
            </a:r>
            <a:r>
              <a:rPr lang="sv-SE" dirty="0"/>
              <a:t>att äta och namnen på en del livsmedel. I samband med detta får vi också lära oss ett par profetiska </a:t>
            </a:r>
            <a:r>
              <a:rPr lang="sv-SE" dirty="0" err="1"/>
              <a:t>hadither</a:t>
            </a:r>
            <a:r>
              <a:rPr lang="sv-SE" dirty="0"/>
              <a:t>, som lär oss matetikett.</a:t>
            </a:r>
          </a:p>
        </p:txBody>
      </p:sp>
    </p:spTree>
    <p:extLst>
      <p:ext uri="{BB962C8B-B14F-4D97-AF65-F5344CB8AC3E}">
        <p14:creationId xmlns:p14="http://schemas.microsoft.com/office/powerpoint/2010/main" val="4279530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rubrik 5">
            <a:extLst>
              <a:ext uri="{FF2B5EF4-FFF2-40B4-BE49-F238E27FC236}">
                <a16:creationId xmlns:a16="http://schemas.microsoft.com/office/drawing/2014/main" id="{3616994F-810E-4CA0-A508-D9F8698DAEB9}"/>
              </a:ext>
            </a:extLst>
          </p:cNvPr>
          <p:cNvSpPr>
            <a:spLocks noGrp="1"/>
          </p:cNvSpPr>
          <p:nvPr>
            <p:ph type="subTitle" idx="1"/>
          </p:nvPr>
        </p:nvSpPr>
        <p:spPr/>
        <p:txBody>
          <a:bodyPr>
            <a:normAutofit fontScale="92500" lnSpcReduction="20000"/>
          </a:bodyPr>
          <a:lstStyle/>
          <a:p>
            <a:r>
              <a:rPr kumimoji="0" lang="ar-SA" sz="3000" b="0" i="0" u="none" strike="noStrike" kern="1200" cap="none" spc="0" normalizeH="0" baseline="0" noProof="0" dirty="0">
                <a:ln>
                  <a:noFill/>
                </a:ln>
                <a:solidFill>
                  <a:prstClr val="white"/>
                </a:solidFill>
                <a:effectLst/>
                <a:uLnTx/>
                <a:uFillTx/>
                <a:latin typeface="Trebuchet MS"/>
                <a:ea typeface="+mn-ea"/>
                <a:cs typeface="+mn-cs"/>
              </a:rPr>
              <a:t>في البِقـالَةِ</a:t>
            </a:r>
            <a:endParaRPr lang="sv-SE" sz="3500" dirty="0"/>
          </a:p>
          <a:p>
            <a:r>
              <a:rPr lang="sv-SE" sz="2100" dirty="0"/>
              <a:t>I livsmedelsbutiken</a:t>
            </a:r>
          </a:p>
          <a:p>
            <a:r>
              <a:rPr lang="sv-SE" sz="1500" dirty="0"/>
              <a:t>s.6</a:t>
            </a:r>
            <a:r>
              <a:rPr lang="ar-SA" sz="1500" dirty="0"/>
              <a:t>4</a:t>
            </a:r>
            <a:r>
              <a:rPr lang="sv-SE" sz="1500" dirty="0"/>
              <a:t>-6</a:t>
            </a:r>
            <a:r>
              <a:rPr lang="ar-SA" sz="1500" dirty="0"/>
              <a:t>7</a:t>
            </a:r>
          </a:p>
        </p:txBody>
      </p:sp>
      <p:sp>
        <p:nvSpPr>
          <p:cNvPr id="5" name="Rubrik 4">
            <a:extLst>
              <a:ext uri="{FF2B5EF4-FFF2-40B4-BE49-F238E27FC236}">
                <a16:creationId xmlns:a16="http://schemas.microsoft.com/office/drawing/2014/main" id="{074258F0-5560-4B25-B5E7-128A7B41FB68}"/>
              </a:ext>
            </a:extLst>
          </p:cNvPr>
          <p:cNvSpPr>
            <a:spLocks noGrp="1"/>
          </p:cNvSpPr>
          <p:nvPr>
            <p:ph type="ctrTitle"/>
          </p:nvPr>
        </p:nvSpPr>
        <p:spPr/>
        <p:txBody>
          <a:bodyPr/>
          <a:lstStyle/>
          <a:p>
            <a:r>
              <a:rPr lang="sv-SE" dirty="0"/>
              <a:t>Lektion 20</a:t>
            </a:r>
          </a:p>
        </p:txBody>
      </p:sp>
      <p:sp>
        <p:nvSpPr>
          <p:cNvPr id="4" name="Platshållare för bildnummer 3">
            <a:extLst>
              <a:ext uri="{FF2B5EF4-FFF2-40B4-BE49-F238E27FC236}">
                <a16:creationId xmlns:a16="http://schemas.microsoft.com/office/drawing/2014/main" id="{1AF149C5-600B-48F4-AE15-B47893403A00}"/>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1200" b="0" i="0" u="none" strike="noStrike" kern="1200" cap="none" spc="0" normalizeH="0" baseline="0" noProof="0" smtClean="0">
                <a:ln>
                  <a:noFill/>
                </a:ln>
                <a:solidFill>
                  <a:srgbClr val="000000">
                    <a:tint val="75000"/>
                  </a:srgb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v-SE" sz="1200" b="0" i="0" u="none" strike="noStrike" kern="1200" cap="none" spc="0" normalizeH="0" baseline="0" noProof="0" dirty="0">
              <a:ln>
                <a:noFill/>
              </a:ln>
              <a:solidFill>
                <a:srgbClr val="000000">
                  <a:tint val="75000"/>
                </a:srgbClr>
              </a:solidFill>
              <a:effectLst/>
              <a:uLnTx/>
              <a:uFillTx/>
              <a:latin typeface="Trebuchet MS"/>
              <a:ea typeface="+mn-ea"/>
              <a:cs typeface="+mn-cs"/>
            </a:endParaRPr>
          </a:p>
        </p:txBody>
      </p:sp>
    </p:spTree>
    <p:extLst>
      <p:ext uri="{BB962C8B-B14F-4D97-AF65-F5344CB8AC3E}">
        <p14:creationId xmlns:p14="http://schemas.microsoft.com/office/powerpoint/2010/main" val="7487341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EE6E9A8-F3C5-4DBD-A0E1-E25A59B35855}"/>
              </a:ext>
            </a:extLst>
          </p:cNvPr>
          <p:cNvSpPr>
            <a:spLocks noGrp="1"/>
          </p:cNvSpPr>
          <p:nvPr>
            <p:ph type="title"/>
          </p:nvPr>
        </p:nvSpPr>
        <p:spPr/>
        <p:txBody>
          <a:bodyPr>
            <a:normAutofit/>
          </a:bodyPr>
          <a:lstStyle/>
          <a:p>
            <a:r>
              <a:rPr lang="sv-SE" sz="3200" dirty="0"/>
              <a:t>Vad lär vi oss här?</a:t>
            </a:r>
          </a:p>
        </p:txBody>
      </p:sp>
      <p:sp>
        <p:nvSpPr>
          <p:cNvPr id="5" name="Platshållare för innehåll 4">
            <a:extLst>
              <a:ext uri="{FF2B5EF4-FFF2-40B4-BE49-F238E27FC236}">
                <a16:creationId xmlns:a16="http://schemas.microsoft.com/office/drawing/2014/main" id="{758D501D-A434-4078-BA60-8C687A5DA383}"/>
              </a:ext>
            </a:extLst>
          </p:cNvPr>
          <p:cNvSpPr>
            <a:spLocks noGrp="1"/>
          </p:cNvSpPr>
          <p:nvPr>
            <p:ph idx="1"/>
          </p:nvPr>
        </p:nvSpPr>
        <p:spPr>
          <a:xfrm>
            <a:off x="328473" y="1990724"/>
            <a:ext cx="11444427" cy="4562475"/>
          </a:xfrm>
        </p:spPr>
        <p:txBody>
          <a:bodyPr/>
          <a:lstStyle/>
          <a:p>
            <a:pPr marL="0" indent="0">
              <a:buNone/>
            </a:pPr>
            <a:r>
              <a:rPr lang="sv-SE" dirty="0"/>
              <a:t>Nu besöker vi livsmedelsbutiken och lär oss namn på en del produkter som köparen vill ha. Vi lär oss vanliga ord och fraser som man brukar använda i en sådan miljö.</a:t>
            </a:r>
          </a:p>
        </p:txBody>
      </p:sp>
    </p:spTree>
    <p:extLst>
      <p:ext uri="{BB962C8B-B14F-4D97-AF65-F5344CB8AC3E}">
        <p14:creationId xmlns:p14="http://schemas.microsoft.com/office/powerpoint/2010/main" val="424601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rubrik 5">
            <a:extLst>
              <a:ext uri="{FF2B5EF4-FFF2-40B4-BE49-F238E27FC236}">
                <a16:creationId xmlns:a16="http://schemas.microsoft.com/office/drawing/2014/main" id="{3616994F-810E-4CA0-A508-D9F8698DAEB9}"/>
              </a:ext>
            </a:extLst>
          </p:cNvPr>
          <p:cNvSpPr>
            <a:spLocks noGrp="1"/>
          </p:cNvSpPr>
          <p:nvPr>
            <p:ph type="subTitle" idx="1"/>
          </p:nvPr>
        </p:nvSpPr>
        <p:spPr/>
        <p:txBody>
          <a:bodyPr>
            <a:normAutofit fontScale="85000" lnSpcReduction="20000"/>
          </a:bodyPr>
          <a:lstStyle/>
          <a:p>
            <a:r>
              <a:rPr kumimoji="0" lang="ar-SA" sz="3800" b="0" i="0" u="none" strike="noStrike" kern="1200" cap="none" spc="0" normalizeH="0" baseline="0" noProof="0" dirty="0">
                <a:ln>
                  <a:noFill/>
                </a:ln>
                <a:solidFill>
                  <a:prstClr val="white"/>
                </a:solidFill>
                <a:effectLst/>
                <a:uLnTx/>
                <a:uFillTx/>
                <a:latin typeface="Trebuchet MS"/>
                <a:ea typeface="+mn-ea"/>
                <a:cs typeface="+mn-cs"/>
              </a:rPr>
              <a:t>بَائِعُ</a:t>
            </a:r>
            <a:r>
              <a:rPr kumimoji="0" lang="ar-SA" sz="2200" b="0" i="0" u="none" strike="noStrike" kern="1200" cap="none" spc="0" normalizeH="0" baseline="0" noProof="0" dirty="0">
                <a:ln>
                  <a:noFill/>
                </a:ln>
                <a:solidFill>
                  <a:prstClr val="white"/>
                </a:solidFill>
                <a:effectLst/>
                <a:uLnTx/>
                <a:uFillTx/>
                <a:latin typeface="Trebuchet MS"/>
                <a:ea typeface="+mn-ea"/>
                <a:cs typeface="+mn-cs"/>
              </a:rPr>
              <a:t> </a:t>
            </a:r>
            <a:r>
              <a:rPr kumimoji="0" lang="ar-SA" sz="3500" b="0" i="0" u="none" strike="noStrike" kern="1200" cap="none" spc="0" normalizeH="0" baseline="0" noProof="0" dirty="0">
                <a:ln>
                  <a:noFill/>
                </a:ln>
                <a:solidFill>
                  <a:prstClr val="white"/>
                </a:solidFill>
                <a:effectLst/>
                <a:uLnTx/>
                <a:uFillTx/>
                <a:latin typeface="Trebuchet MS"/>
                <a:ea typeface="+mn-ea"/>
                <a:cs typeface="+mn-cs"/>
              </a:rPr>
              <a:t>السَّمَكِ</a:t>
            </a:r>
            <a:endParaRPr lang="sv-SE" sz="2100" dirty="0"/>
          </a:p>
          <a:p>
            <a:r>
              <a:rPr lang="sv-SE" sz="2100" dirty="0"/>
              <a:t>Fisksäljaren</a:t>
            </a:r>
          </a:p>
          <a:p>
            <a:r>
              <a:rPr lang="sv-SE" sz="1500" dirty="0"/>
              <a:t>s.</a:t>
            </a:r>
            <a:r>
              <a:rPr lang="ar-SA" sz="1500" dirty="0"/>
              <a:t>68</a:t>
            </a:r>
            <a:r>
              <a:rPr lang="sv-SE" sz="1500" dirty="0"/>
              <a:t>-70</a:t>
            </a:r>
            <a:endParaRPr lang="ar-SA" sz="1500" dirty="0"/>
          </a:p>
        </p:txBody>
      </p:sp>
      <p:sp>
        <p:nvSpPr>
          <p:cNvPr id="5" name="Rubrik 4">
            <a:extLst>
              <a:ext uri="{FF2B5EF4-FFF2-40B4-BE49-F238E27FC236}">
                <a16:creationId xmlns:a16="http://schemas.microsoft.com/office/drawing/2014/main" id="{074258F0-5560-4B25-B5E7-128A7B41FB68}"/>
              </a:ext>
            </a:extLst>
          </p:cNvPr>
          <p:cNvSpPr>
            <a:spLocks noGrp="1"/>
          </p:cNvSpPr>
          <p:nvPr>
            <p:ph type="ctrTitle"/>
          </p:nvPr>
        </p:nvSpPr>
        <p:spPr/>
        <p:txBody>
          <a:bodyPr/>
          <a:lstStyle/>
          <a:p>
            <a:r>
              <a:rPr lang="sv-SE" dirty="0"/>
              <a:t>Lektion 21</a:t>
            </a:r>
          </a:p>
        </p:txBody>
      </p:sp>
      <p:sp>
        <p:nvSpPr>
          <p:cNvPr id="4" name="Platshållare för bildnummer 3">
            <a:extLst>
              <a:ext uri="{FF2B5EF4-FFF2-40B4-BE49-F238E27FC236}">
                <a16:creationId xmlns:a16="http://schemas.microsoft.com/office/drawing/2014/main" id="{1AF149C5-600B-48F4-AE15-B47893403A00}"/>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1200" b="0" i="0" u="none" strike="noStrike" kern="1200" cap="none" spc="0" normalizeH="0" baseline="0" noProof="0" smtClean="0">
                <a:ln>
                  <a:noFill/>
                </a:ln>
                <a:solidFill>
                  <a:srgbClr val="000000">
                    <a:tint val="75000"/>
                  </a:srgb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v-SE" sz="1200" b="0" i="0" u="none" strike="noStrike" kern="1200" cap="none" spc="0" normalizeH="0" baseline="0" noProof="0" dirty="0">
              <a:ln>
                <a:noFill/>
              </a:ln>
              <a:solidFill>
                <a:srgbClr val="000000">
                  <a:tint val="75000"/>
                </a:srgbClr>
              </a:solidFill>
              <a:effectLst/>
              <a:uLnTx/>
              <a:uFillTx/>
              <a:latin typeface="Trebuchet MS"/>
              <a:ea typeface="+mn-ea"/>
              <a:cs typeface="+mn-cs"/>
            </a:endParaRPr>
          </a:p>
        </p:txBody>
      </p:sp>
    </p:spTree>
    <p:extLst>
      <p:ext uri="{BB962C8B-B14F-4D97-AF65-F5344CB8AC3E}">
        <p14:creationId xmlns:p14="http://schemas.microsoft.com/office/powerpoint/2010/main" val="21625907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EE6E9A8-F3C5-4DBD-A0E1-E25A59B35855}"/>
              </a:ext>
            </a:extLst>
          </p:cNvPr>
          <p:cNvSpPr>
            <a:spLocks noGrp="1"/>
          </p:cNvSpPr>
          <p:nvPr>
            <p:ph type="title"/>
          </p:nvPr>
        </p:nvSpPr>
        <p:spPr/>
        <p:txBody>
          <a:bodyPr>
            <a:normAutofit/>
          </a:bodyPr>
          <a:lstStyle/>
          <a:p>
            <a:r>
              <a:rPr lang="sv-SE" sz="3200" dirty="0"/>
              <a:t>Vad lär vi oss här?</a:t>
            </a:r>
          </a:p>
        </p:txBody>
      </p:sp>
      <p:sp>
        <p:nvSpPr>
          <p:cNvPr id="5" name="Platshållare för innehåll 4">
            <a:extLst>
              <a:ext uri="{FF2B5EF4-FFF2-40B4-BE49-F238E27FC236}">
                <a16:creationId xmlns:a16="http://schemas.microsoft.com/office/drawing/2014/main" id="{758D501D-A434-4078-BA60-8C687A5DA383}"/>
              </a:ext>
            </a:extLst>
          </p:cNvPr>
          <p:cNvSpPr>
            <a:spLocks noGrp="1"/>
          </p:cNvSpPr>
          <p:nvPr>
            <p:ph idx="1"/>
          </p:nvPr>
        </p:nvSpPr>
        <p:spPr>
          <a:xfrm>
            <a:off x="328473" y="1990724"/>
            <a:ext cx="11444427" cy="4562475"/>
          </a:xfrm>
        </p:spPr>
        <p:txBody>
          <a:bodyPr/>
          <a:lstStyle/>
          <a:p>
            <a:pPr marL="0" indent="0">
              <a:buNone/>
            </a:pPr>
            <a:r>
              <a:rPr lang="sv-SE" dirty="0"/>
              <a:t>Avslutningsvis får vi läsa om en fisksäljare, som får lite lustiga synpunkter av människorna runtomkring. </a:t>
            </a:r>
          </a:p>
        </p:txBody>
      </p:sp>
    </p:spTree>
    <p:extLst>
      <p:ext uri="{BB962C8B-B14F-4D97-AF65-F5344CB8AC3E}">
        <p14:creationId xmlns:p14="http://schemas.microsoft.com/office/powerpoint/2010/main" val="14701470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55000">
              <a:schemeClr val="bg2">
                <a:lumMod val="50000"/>
              </a:schemeClr>
            </a:gs>
            <a:gs pos="55000">
              <a:schemeClr val="bg2">
                <a:lumMod val="75000"/>
              </a:schemeClr>
            </a:gs>
          </a:gsLst>
          <a:lin ang="2520000" scaled="0"/>
        </a:gra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D2DBD66-DEEF-4A8C-8928-6CBF1EA3F55F}"/>
              </a:ext>
            </a:extLst>
          </p:cNvPr>
          <p:cNvSpPr>
            <a:spLocks noGrp="1"/>
          </p:cNvSpPr>
          <p:nvPr>
            <p:ph type="body" sz="half" idx="2"/>
          </p:nvPr>
        </p:nvSpPr>
        <p:spPr/>
        <p:txBody>
          <a:bodyPr>
            <a:normAutofit/>
          </a:bodyPr>
          <a:lstStyle/>
          <a:p>
            <a:pPr marL="0" indent="0">
              <a:buNone/>
            </a:pPr>
            <a:r>
              <a:rPr lang="sv-SE" sz="2400" dirty="0"/>
              <a:t>Och Allah vet bäst</a:t>
            </a:r>
          </a:p>
        </p:txBody>
      </p:sp>
      <p:sp>
        <p:nvSpPr>
          <p:cNvPr id="4" name="Platshållare för bildnummer 3">
            <a:extLst>
              <a:ext uri="{FF2B5EF4-FFF2-40B4-BE49-F238E27FC236}">
                <a16:creationId xmlns:a16="http://schemas.microsoft.com/office/drawing/2014/main" id="{EEDE96B9-481D-42A4-A0CE-43859DE2D13B}"/>
              </a:ext>
            </a:extLst>
          </p:cNvPr>
          <p:cNvSpPr>
            <a:spLocks noGrp="1"/>
          </p:cNvSpPr>
          <p:nvPr>
            <p:ph type="sldNum" sz="quarter" idx="12"/>
          </p:nvPr>
        </p:nvSpPr>
        <p:spPr>
          <a:xfrm>
            <a:off x="10582275" y="4543425"/>
            <a:ext cx="1609725" cy="1390650"/>
          </a:xfrm>
          <a:solidFill>
            <a:schemeClr val="bg1">
              <a:lumMod val="85000"/>
              <a:lumOff val="15000"/>
            </a:schemeClr>
          </a:solidFill>
          <a:ln>
            <a:solidFill>
              <a:schemeClr val="bg1"/>
            </a:solidFill>
          </a:ln>
          <a:effectLst>
            <a:outerShdw blurRad="63500" sx="102000" sy="102000" algn="ctr" rotWithShape="0">
              <a:prstClr val="black">
                <a:alpha val="40000"/>
              </a:prstClr>
            </a:outerShd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t>Slut</a:t>
            </a:r>
          </a:p>
        </p:txBody>
      </p:sp>
      <p:sp>
        <p:nvSpPr>
          <p:cNvPr id="7" name="Rektangel: rundade hörn 6">
            <a:extLst>
              <a:ext uri="{FF2B5EF4-FFF2-40B4-BE49-F238E27FC236}">
                <a16:creationId xmlns:a16="http://schemas.microsoft.com/office/drawing/2014/main" id="{37DFBA04-67FD-4EAF-8B8B-2D81C8C75820}"/>
              </a:ext>
            </a:extLst>
          </p:cNvPr>
          <p:cNvSpPr/>
          <p:nvPr/>
        </p:nvSpPr>
        <p:spPr>
          <a:xfrm>
            <a:off x="6569692" y="4870426"/>
            <a:ext cx="3590925" cy="859443"/>
          </a:xfrm>
          <a:prstGeom prst="roundRect">
            <a:avLst/>
          </a:prstGeom>
          <a:noFill/>
          <a:ln w="38100">
            <a:solidFill>
              <a:schemeClr val="bg2"/>
            </a:solidFill>
          </a:ln>
          <a:effectLst>
            <a:outerShdw blurRad="50800" dir="5400000" algn="ctr" rotWithShape="0">
              <a:srgbClr val="000000">
                <a:alpha val="43137"/>
              </a:srgbClr>
            </a:outerShdw>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Mustafa Abu Adam 20</a:t>
            </a: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2</a:t>
            </a:r>
            <a:r>
              <a:rPr kumimoji="0" lang="sv-SE" sz="1800" b="0" i="0" u="none" strike="noStrike" kern="1200" cap="none" spc="0" normalizeH="0" baseline="0" noProof="0">
                <a:ln>
                  <a:noFill/>
                </a:ln>
                <a:solidFill>
                  <a:prstClr val="white"/>
                </a:solidFill>
                <a:effectLst/>
                <a:uLnTx/>
                <a:uFillTx/>
                <a:latin typeface="Trebuchet MS" panose="020B0603020202020204"/>
                <a:ea typeface="+mn-ea"/>
                <a:cs typeface="Arial" panose="020B0604020202020204" pitchFamily="34" charset="0"/>
              </a:rPr>
              <a:t>1</a:t>
            </a:r>
            <a:r>
              <a:rPr kumimoji="0" lang="sv-SE" sz="1800" b="0" i="0" u="none" strike="noStrike" kern="1200" cap="none" spc="0" normalizeH="0" baseline="0" noProof="0">
                <a:ln>
                  <a:noFill/>
                </a:ln>
                <a:solidFill>
                  <a:prstClr val="white"/>
                </a:solidFill>
                <a:effectLst/>
                <a:uLnTx/>
                <a:uFillTx/>
                <a:latin typeface="Trebuchet MS" panose="020B0603020202020204"/>
                <a:ea typeface="+mn-ea"/>
                <a:cs typeface="+mn-cs"/>
              </a:rPr>
              <a:t>-</a:t>
            </a:r>
            <a:r>
              <a:rPr kumimoji="0" lang="sv-SE" sz="1800" b="0" i="0" u="none" strike="noStrike" kern="1200" cap="none" spc="0" normalizeH="0" baseline="0" noProof="0">
                <a:ln>
                  <a:noFill/>
                </a:ln>
                <a:solidFill>
                  <a:prstClr val="white"/>
                </a:solidFill>
                <a:effectLst/>
                <a:uLnTx/>
                <a:uFillTx/>
                <a:latin typeface="Trebuchet MS" panose="020B0603020202020204"/>
                <a:ea typeface="+mn-ea"/>
                <a:cs typeface="Arial" panose="020B0604020202020204" pitchFamily="34" charset="0"/>
              </a:rPr>
              <a:t>09-28</a:t>
            </a:r>
            <a:endPar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Stockholm, Sverige    </a:t>
            </a: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Arabiskacentret.se    </a:t>
            </a: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endPar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p>
        </p:txBody>
      </p:sp>
    </p:spTree>
    <p:extLst>
      <p:ext uri="{BB962C8B-B14F-4D97-AF65-F5344CB8AC3E}">
        <p14:creationId xmlns:p14="http://schemas.microsoft.com/office/powerpoint/2010/main" val="4202095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688A63-8445-496C-8E00-12639A647003}"/>
              </a:ext>
            </a:extLst>
          </p:cNvPr>
          <p:cNvSpPr>
            <a:spLocks noGrp="1"/>
          </p:cNvSpPr>
          <p:nvPr>
            <p:ph type="title"/>
          </p:nvPr>
        </p:nvSpPr>
        <p:spPr/>
        <p:txBody>
          <a:bodyPr>
            <a:normAutofit/>
          </a:bodyPr>
          <a:lstStyle/>
          <a:p>
            <a:r>
              <a:rPr lang="sv-SE" sz="3200" dirty="0"/>
              <a:t>Kursens innehåll (1b)</a:t>
            </a:r>
          </a:p>
        </p:txBody>
      </p:sp>
      <p:sp>
        <p:nvSpPr>
          <p:cNvPr id="3" name="Platshållare för innehåll 2">
            <a:extLst>
              <a:ext uri="{FF2B5EF4-FFF2-40B4-BE49-F238E27FC236}">
                <a16:creationId xmlns:a16="http://schemas.microsoft.com/office/drawing/2014/main" id="{816F9BA5-46B9-4B77-9718-7442D1224FD8}"/>
              </a:ext>
            </a:extLst>
          </p:cNvPr>
          <p:cNvSpPr>
            <a:spLocks noGrp="1"/>
          </p:cNvSpPr>
          <p:nvPr>
            <p:ph idx="1"/>
          </p:nvPr>
        </p:nvSpPr>
        <p:spPr>
          <a:xfrm>
            <a:off x="257175" y="1904999"/>
            <a:ext cx="11515725" cy="4816475"/>
          </a:xfrm>
        </p:spPr>
        <p:txBody>
          <a:bodyPr/>
          <a:lstStyle/>
          <a:p>
            <a:pPr marL="0" indent="0">
              <a:buNone/>
            </a:pPr>
            <a:r>
              <a:rPr lang="sv-SE" dirty="0"/>
              <a:t>Lektion 7 – </a:t>
            </a:r>
            <a:r>
              <a:rPr lang="ar-SA" dirty="0"/>
              <a:t>ماذا فَعَلَ ياسِرٌ؟</a:t>
            </a:r>
            <a:r>
              <a:rPr lang="sv-SE" dirty="0"/>
              <a:t> (Vad gjorde Yasir?)</a:t>
            </a:r>
          </a:p>
          <a:p>
            <a:pPr marL="0" indent="0">
              <a:buNone/>
            </a:pPr>
            <a:r>
              <a:rPr lang="sv-SE" dirty="0"/>
              <a:t>Lektion 8 – </a:t>
            </a:r>
            <a:r>
              <a:rPr lang="ar-SA" dirty="0"/>
              <a:t>الْقُرْآنُ الْكَرِيْمُ</a:t>
            </a:r>
            <a:r>
              <a:rPr lang="sv-SE" dirty="0"/>
              <a:t> (Den givmilde Koranen)</a:t>
            </a:r>
          </a:p>
          <a:p>
            <a:pPr marL="0" indent="0">
              <a:buNone/>
            </a:pPr>
            <a:r>
              <a:rPr lang="sv-SE" dirty="0"/>
              <a:t>Lektion 9 – </a:t>
            </a:r>
            <a:r>
              <a:rPr lang="ar-SA" dirty="0"/>
              <a:t>ماذا تَفْعَلُ يا هِشامُ؟</a:t>
            </a:r>
            <a:r>
              <a:rPr lang="sv-SE" dirty="0"/>
              <a:t> (Vad gör du, Hisham?)</a:t>
            </a:r>
          </a:p>
          <a:p>
            <a:pPr marL="0" indent="0">
              <a:buNone/>
            </a:pPr>
            <a:r>
              <a:rPr lang="sv-SE" dirty="0"/>
              <a:t>Lektion 10 - </a:t>
            </a:r>
            <a:r>
              <a:rPr lang="ar-SA" dirty="0"/>
              <a:t>هِشَامٌ يتَحَدَّثُ</a:t>
            </a:r>
            <a:r>
              <a:rPr lang="sv-SE" dirty="0"/>
              <a:t> (Hisham talar)</a:t>
            </a:r>
          </a:p>
          <a:p>
            <a:pPr marL="0" indent="0">
              <a:buNone/>
            </a:pPr>
            <a:r>
              <a:rPr lang="sv-SE" dirty="0"/>
              <a:t>Lektion 11 – </a:t>
            </a:r>
            <a:r>
              <a:rPr lang="ar-SA" dirty="0"/>
              <a:t>الصَّلاةُ</a:t>
            </a:r>
            <a:r>
              <a:rPr lang="sv-SE" dirty="0"/>
              <a:t> (Bönen)</a:t>
            </a:r>
          </a:p>
          <a:p>
            <a:pPr marL="0" indent="0">
              <a:buNone/>
            </a:pPr>
            <a:r>
              <a:rPr lang="sv-SE" dirty="0"/>
              <a:t>Lektion 12 – </a:t>
            </a:r>
            <a:r>
              <a:rPr lang="ar-SA" dirty="0"/>
              <a:t>الْهِواياتُ</a:t>
            </a:r>
            <a:r>
              <a:rPr lang="sv-SE" dirty="0"/>
              <a:t> (Hobby)</a:t>
            </a:r>
          </a:p>
          <a:p>
            <a:pPr marL="0" indent="0">
              <a:buNone/>
            </a:pPr>
            <a:r>
              <a:rPr lang="sv-SE" dirty="0"/>
              <a:t>Lektion 13 - </a:t>
            </a:r>
            <a:r>
              <a:rPr lang="ar-SA" dirty="0"/>
              <a:t>هِـوَايَاتُ صَالِـحٍ</a:t>
            </a:r>
            <a:r>
              <a:rPr lang="sv-SE" dirty="0"/>
              <a:t> (Salihs hobby)</a:t>
            </a:r>
          </a:p>
          <a:p>
            <a:pPr marL="0" indent="0">
              <a:buNone/>
            </a:pPr>
            <a:r>
              <a:rPr lang="sv-SE" dirty="0"/>
              <a:t>Lektion 14 - </a:t>
            </a:r>
            <a:r>
              <a:rPr lang="ar-SA" dirty="0"/>
              <a:t>العُمْـرَةُ </a:t>
            </a:r>
            <a:r>
              <a:rPr lang="sv-SE" dirty="0"/>
              <a:t> (</a:t>
            </a:r>
            <a:r>
              <a:rPr lang="sv-SE" dirty="0" err="1"/>
              <a:t>Umrah</a:t>
            </a:r>
            <a:r>
              <a:rPr lang="sv-SE" dirty="0"/>
              <a:t>)</a:t>
            </a:r>
          </a:p>
          <a:p>
            <a:pPr marL="0" indent="0">
              <a:buNone/>
            </a:pPr>
            <a:r>
              <a:rPr lang="sv-SE" dirty="0"/>
              <a:t>Lektion 15 - </a:t>
            </a:r>
            <a:r>
              <a:rPr lang="ar-SA" dirty="0"/>
              <a:t> مَكَّـةُ المُكَرَّمَـةُ</a:t>
            </a:r>
            <a:r>
              <a:rPr lang="sv-SE" dirty="0"/>
              <a:t>(Den ärade Makkah)</a:t>
            </a:r>
          </a:p>
          <a:p>
            <a:pPr marL="0" indent="0">
              <a:buNone/>
            </a:pPr>
            <a:r>
              <a:rPr lang="sv-SE" dirty="0"/>
              <a:t>Lektion 16 - </a:t>
            </a:r>
            <a:r>
              <a:rPr lang="ar-SA" dirty="0"/>
              <a:t>لُغَةُ القُرْآنِ</a:t>
            </a:r>
            <a:r>
              <a:rPr lang="sv-SE" dirty="0"/>
              <a:t> (Koranens språk)</a:t>
            </a:r>
          </a:p>
          <a:p>
            <a:pPr marL="0" indent="0">
              <a:buNone/>
            </a:pPr>
            <a:r>
              <a:rPr lang="sv-SE" dirty="0"/>
              <a:t>Lektion 17 - </a:t>
            </a:r>
            <a:r>
              <a:rPr lang="ar-SA" dirty="0"/>
              <a:t>اَللُّغَـةُ العَرَبِيَّـةُ</a:t>
            </a:r>
            <a:r>
              <a:rPr lang="sv-SE" dirty="0"/>
              <a:t> (Det arabiska språket)</a:t>
            </a:r>
          </a:p>
        </p:txBody>
      </p:sp>
      <p:sp>
        <p:nvSpPr>
          <p:cNvPr id="4" name="Platshållare för bildnummer 3">
            <a:extLst>
              <a:ext uri="{FF2B5EF4-FFF2-40B4-BE49-F238E27FC236}">
                <a16:creationId xmlns:a16="http://schemas.microsoft.com/office/drawing/2014/main" id="{4FA445C5-5D9E-4B59-95B3-AD36A4E41374}"/>
              </a:ext>
            </a:extLst>
          </p:cNvPr>
          <p:cNvSpPr>
            <a:spLocks noGrp="1"/>
          </p:cNvSpPr>
          <p:nvPr>
            <p:ph type="sldNum" sz="quarter" idx="12"/>
          </p:nvPr>
        </p:nvSpPr>
        <p:spPr/>
        <p:txBody>
          <a:bodyPr/>
          <a:lstStyle/>
          <a:p>
            <a:fld id="{177D6179-9D4F-9247-ABDE-D082469CF89C}" type="slidenum">
              <a:rPr lang="sv-SE" smtClean="0"/>
              <a:t>4</a:t>
            </a:fld>
            <a:endParaRPr lang="sv-SE" dirty="0"/>
          </a:p>
        </p:txBody>
      </p:sp>
    </p:spTree>
    <p:extLst>
      <p:ext uri="{BB962C8B-B14F-4D97-AF65-F5344CB8AC3E}">
        <p14:creationId xmlns:p14="http://schemas.microsoft.com/office/powerpoint/2010/main" val="17697336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688A63-8445-496C-8E00-12639A647003}"/>
              </a:ext>
            </a:extLst>
          </p:cNvPr>
          <p:cNvSpPr>
            <a:spLocks noGrp="1"/>
          </p:cNvSpPr>
          <p:nvPr>
            <p:ph type="title"/>
          </p:nvPr>
        </p:nvSpPr>
        <p:spPr/>
        <p:txBody>
          <a:bodyPr>
            <a:normAutofit/>
          </a:bodyPr>
          <a:lstStyle/>
          <a:p>
            <a:r>
              <a:rPr lang="sv-SE" sz="3200" dirty="0"/>
              <a:t>Kursens innehåll (1c)</a:t>
            </a:r>
          </a:p>
        </p:txBody>
      </p:sp>
      <p:sp>
        <p:nvSpPr>
          <p:cNvPr id="3" name="Platshållare för innehåll 2">
            <a:extLst>
              <a:ext uri="{FF2B5EF4-FFF2-40B4-BE49-F238E27FC236}">
                <a16:creationId xmlns:a16="http://schemas.microsoft.com/office/drawing/2014/main" id="{816F9BA5-46B9-4B77-9718-7442D1224FD8}"/>
              </a:ext>
            </a:extLst>
          </p:cNvPr>
          <p:cNvSpPr>
            <a:spLocks noGrp="1"/>
          </p:cNvSpPr>
          <p:nvPr>
            <p:ph idx="1"/>
          </p:nvPr>
        </p:nvSpPr>
        <p:spPr>
          <a:xfrm>
            <a:off x="257175" y="1904999"/>
            <a:ext cx="11515725" cy="4816475"/>
          </a:xfrm>
        </p:spPr>
        <p:txBody>
          <a:bodyPr/>
          <a:lstStyle/>
          <a:p>
            <a:pPr marL="0" indent="0">
              <a:buNone/>
            </a:pPr>
            <a:r>
              <a:rPr lang="sv-SE" dirty="0"/>
              <a:t>Lektion 18 –  </a:t>
            </a:r>
            <a:r>
              <a:rPr lang="ar-SA" dirty="0"/>
              <a:t>مَطْعَمُ الجَـامِعَةِ</a:t>
            </a:r>
            <a:r>
              <a:rPr lang="sv-SE" dirty="0"/>
              <a:t> (Universitetets restaurang) </a:t>
            </a:r>
          </a:p>
          <a:p>
            <a:pPr marL="0" indent="0">
              <a:buNone/>
            </a:pPr>
            <a:r>
              <a:rPr lang="sv-SE" dirty="0"/>
              <a:t>Lektion 19 –  </a:t>
            </a:r>
            <a:r>
              <a:rPr lang="ar-SA" dirty="0"/>
              <a:t> مِنْ آدابِ الطَّعَامِ</a:t>
            </a:r>
            <a:r>
              <a:rPr lang="sv-SE" dirty="0"/>
              <a:t>(Några etiketter när man äter)</a:t>
            </a:r>
          </a:p>
          <a:p>
            <a:pPr marL="0" indent="0">
              <a:buNone/>
            </a:pPr>
            <a:r>
              <a:rPr lang="sv-SE" dirty="0"/>
              <a:t>Lektion 20 –  </a:t>
            </a:r>
            <a:r>
              <a:rPr lang="ar-SA" dirty="0"/>
              <a:t>في البِقـالَةِ</a:t>
            </a:r>
            <a:r>
              <a:rPr lang="sv-SE" dirty="0"/>
              <a:t> (I livsmedelsbutiken)</a:t>
            </a:r>
          </a:p>
          <a:p>
            <a:pPr marL="0" indent="0">
              <a:buNone/>
            </a:pPr>
            <a:r>
              <a:rPr lang="sv-SE" dirty="0"/>
              <a:t>Lektion 21 -  </a:t>
            </a:r>
            <a:r>
              <a:rPr lang="ar-SA" dirty="0"/>
              <a:t>بَائِعُ السَّمَكِ</a:t>
            </a:r>
            <a:r>
              <a:rPr lang="sv-SE" dirty="0"/>
              <a:t> (Fisksäljaren)</a:t>
            </a:r>
          </a:p>
        </p:txBody>
      </p:sp>
      <p:sp>
        <p:nvSpPr>
          <p:cNvPr id="4" name="Platshållare för bildnummer 3">
            <a:extLst>
              <a:ext uri="{FF2B5EF4-FFF2-40B4-BE49-F238E27FC236}">
                <a16:creationId xmlns:a16="http://schemas.microsoft.com/office/drawing/2014/main" id="{4FA445C5-5D9E-4B59-95B3-AD36A4E41374}"/>
              </a:ext>
            </a:extLst>
          </p:cNvPr>
          <p:cNvSpPr>
            <a:spLocks noGrp="1"/>
          </p:cNvSpPr>
          <p:nvPr>
            <p:ph type="sldNum" sz="quarter" idx="12"/>
          </p:nvPr>
        </p:nvSpPr>
        <p:spPr/>
        <p:txBody>
          <a:bodyPr/>
          <a:lstStyle/>
          <a:p>
            <a:fld id="{177D6179-9D4F-9247-ABDE-D082469CF89C}" type="slidenum">
              <a:rPr lang="sv-SE" smtClean="0"/>
              <a:t>5</a:t>
            </a:fld>
            <a:endParaRPr lang="sv-SE" dirty="0"/>
          </a:p>
        </p:txBody>
      </p:sp>
    </p:spTree>
    <p:extLst>
      <p:ext uri="{BB962C8B-B14F-4D97-AF65-F5344CB8AC3E}">
        <p14:creationId xmlns:p14="http://schemas.microsoft.com/office/powerpoint/2010/main" val="2016851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rubrik 5">
            <a:extLst>
              <a:ext uri="{FF2B5EF4-FFF2-40B4-BE49-F238E27FC236}">
                <a16:creationId xmlns:a16="http://schemas.microsoft.com/office/drawing/2014/main" id="{3616994F-810E-4CA0-A508-D9F8698DAEB9}"/>
              </a:ext>
            </a:extLst>
          </p:cNvPr>
          <p:cNvSpPr>
            <a:spLocks noGrp="1"/>
          </p:cNvSpPr>
          <p:nvPr>
            <p:ph type="subTitle" idx="1"/>
          </p:nvPr>
        </p:nvSpPr>
        <p:spPr>
          <a:xfrm>
            <a:off x="287262" y="4420194"/>
            <a:ext cx="8680824" cy="1043773"/>
          </a:xfrm>
        </p:spPr>
        <p:txBody>
          <a:bodyPr>
            <a:normAutofit fontScale="92500" lnSpcReduction="20000"/>
          </a:bodyPr>
          <a:lstStyle/>
          <a:p>
            <a:r>
              <a:rPr lang="ar-SA" sz="2800" dirty="0"/>
              <a:t>التَّعارُف</a:t>
            </a:r>
            <a:endParaRPr lang="sv-SE" dirty="0"/>
          </a:p>
          <a:p>
            <a:r>
              <a:rPr lang="sv-SE" sz="1900" dirty="0"/>
              <a:t>Att lära känna varandra</a:t>
            </a:r>
          </a:p>
          <a:p>
            <a:r>
              <a:rPr lang="sv-SE" sz="2000" dirty="0"/>
              <a:t> s.3-6</a:t>
            </a:r>
          </a:p>
        </p:txBody>
      </p:sp>
      <p:sp>
        <p:nvSpPr>
          <p:cNvPr id="5" name="Rubrik 4">
            <a:extLst>
              <a:ext uri="{FF2B5EF4-FFF2-40B4-BE49-F238E27FC236}">
                <a16:creationId xmlns:a16="http://schemas.microsoft.com/office/drawing/2014/main" id="{074258F0-5560-4B25-B5E7-128A7B41FB68}"/>
              </a:ext>
            </a:extLst>
          </p:cNvPr>
          <p:cNvSpPr>
            <a:spLocks noGrp="1"/>
          </p:cNvSpPr>
          <p:nvPr>
            <p:ph type="ctrTitle"/>
          </p:nvPr>
        </p:nvSpPr>
        <p:spPr/>
        <p:txBody>
          <a:bodyPr/>
          <a:lstStyle/>
          <a:p>
            <a:r>
              <a:rPr lang="sv-SE" dirty="0"/>
              <a:t>Lektion 1 </a:t>
            </a:r>
          </a:p>
        </p:txBody>
      </p:sp>
      <p:sp>
        <p:nvSpPr>
          <p:cNvPr id="4" name="Platshållare för bildnummer 3">
            <a:extLst>
              <a:ext uri="{FF2B5EF4-FFF2-40B4-BE49-F238E27FC236}">
                <a16:creationId xmlns:a16="http://schemas.microsoft.com/office/drawing/2014/main" id="{1AF149C5-600B-48F4-AE15-B47893403A00}"/>
              </a:ext>
            </a:extLst>
          </p:cNvPr>
          <p:cNvSpPr>
            <a:spLocks noGrp="1"/>
          </p:cNvSpPr>
          <p:nvPr>
            <p:ph type="sldNum" sz="quarter" idx="4294967295"/>
          </p:nvPr>
        </p:nvSpPr>
        <p:spPr>
          <a:xfrm>
            <a:off x="9448800" y="6356350"/>
            <a:ext cx="2743200" cy="365125"/>
          </a:xfrm>
        </p:spPr>
        <p:txBody>
          <a:bodyPr/>
          <a:lstStyle/>
          <a:p>
            <a:fld id="{177D6179-9D4F-9247-ABDE-D082469CF89C}" type="slidenum">
              <a:rPr lang="sv-SE" smtClean="0"/>
              <a:t>6</a:t>
            </a:fld>
            <a:endParaRPr lang="sv-SE" dirty="0"/>
          </a:p>
        </p:txBody>
      </p:sp>
    </p:spTree>
    <p:extLst>
      <p:ext uri="{BB962C8B-B14F-4D97-AF65-F5344CB8AC3E}">
        <p14:creationId xmlns:p14="http://schemas.microsoft.com/office/powerpoint/2010/main" val="1675273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EE6E9A8-F3C5-4DBD-A0E1-E25A59B35855}"/>
              </a:ext>
            </a:extLst>
          </p:cNvPr>
          <p:cNvSpPr>
            <a:spLocks noGrp="1"/>
          </p:cNvSpPr>
          <p:nvPr>
            <p:ph type="title"/>
          </p:nvPr>
        </p:nvSpPr>
        <p:spPr/>
        <p:txBody>
          <a:bodyPr>
            <a:normAutofit/>
          </a:bodyPr>
          <a:lstStyle/>
          <a:p>
            <a:r>
              <a:rPr lang="sv-SE" sz="3200" dirty="0"/>
              <a:t>Vad lär vi oss här?</a:t>
            </a:r>
          </a:p>
        </p:txBody>
      </p:sp>
      <p:sp>
        <p:nvSpPr>
          <p:cNvPr id="5" name="Platshållare för innehåll 4">
            <a:extLst>
              <a:ext uri="{FF2B5EF4-FFF2-40B4-BE49-F238E27FC236}">
                <a16:creationId xmlns:a16="http://schemas.microsoft.com/office/drawing/2014/main" id="{758D501D-A434-4078-BA60-8C687A5DA383}"/>
              </a:ext>
            </a:extLst>
          </p:cNvPr>
          <p:cNvSpPr>
            <a:spLocks noGrp="1"/>
          </p:cNvSpPr>
          <p:nvPr>
            <p:ph idx="1"/>
          </p:nvPr>
        </p:nvSpPr>
        <p:spPr>
          <a:xfrm>
            <a:off x="328473" y="1990724"/>
            <a:ext cx="11444427" cy="4562475"/>
          </a:xfrm>
        </p:spPr>
        <p:txBody>
          <a:bodyPr/>
          <a:lstStyle/>
          <a:p>
            <a:pPr marL="0" indent="0">
              <a:buNone/>
            </a:pPr>
            <a:r>
              <a:rPr lang="sv-SE" dirty="0"/>
              <a:t>I denna introduktionslektion lär vi oss olika fraser och ord, som man brukar använda när man ska lära känna någon. Vi kommer exempelvis lära oss hur man berättar vad man heter och vart man kommer ifrån ursprungligen. Därför kommer vi att lära oss namn på ett par länder.</a:t>
            </a:r>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13332855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rubrik 5">
            <a:extLst>
              <a:ext uri="{FF2B5EF4-FFF2-40B4-BE49-F238E27FC236}">
                <a16:creationId xmlns:a16="http://schemas.microsoft.com/office/drawing/2014/main" id="{3616994F-810E-4CA0-A508-D9F8698DAEB9}"/>
              </a:ext>
            </a:extLst>
          </p:cNvPr>
          <p:cNvSpPr>
            <a:spLocks noGrp="1"/>
          </p:cNvSpPr>
          <p:nvPr>
            <p:ph type="subTitle" idx="1"/>
          </p:nvPr>
        </p:nvSpPr>
        <p:spPr/>
        <p:txBody>
          <a:bodyPr>
            <a:normAutofit fontScale="92500" lnSpcReduction="20000"/>
          </a:bodyPr>
          <a:lstStyle/>
          <a:p>
            <a:r>
              <a:rPr lang="ar-SA" dirty="0"/>
              <a:t>الْجامِعَةُ الإسْلامِيَّةُ</a:t>
            </a:r>
            <a:endParaRPr lang="sv-SE" dirty="0"/>
          </a:p>
          <a:p>
            <a:r>
              <a:rPr lang="sv-SE" sz="1900" dirty="0"/>
              <a:t>Det islamiska universitetet</a:t>
            </a:r>
          </a:p>
          <a:p>
            <a:r>
              <a:rPr lang="sv-SE" sz="2200" dirty="0"/>
              <a:t>s.7-9</a:t>
            </a:r>
            <a:endParaRPr lang="sv-SE" sz="1700" dirty="0"/>
          </a:p>
        </p:txBody>
      </p:sp>
      <p:sp>
        <p:nvSpPr>
          <p:cNvPr id="5" name="Rubrik 4">
            <a:extLst>
              <a:ext uri="{FF2B5EF4-FFF2-40B4-BE49-F238E27FC236}">
                <a16:creationId xmlns:a16="http://schemas.microsoft.com/office/drawing/2014/main" id="{074258F0-5560-4B25-B5E7-128A7B41FB68}"/>
              </a:ext>
            </a:extLst>
          </p:cNvPr>
          <p:cNvSpPr>
            <a:spLocks noGrp="1"/>
          </p:cNvSpPr>
          <p:nvPr>
            <p:ph type="ctrTitle"/>
          </p:nvPr>
        </p:nvSpPr>
        <p:spPr/>
        <p:txBody>
          <a:bodyPr/>
          <a:lstStyle/>
          <a:p>
            <a:r>
              <a:rPr lang="sv-SE" dirty="0"/>
              <a:t>Lektion 2 </a:t>
            </a:r>
          </a:p>
        </p:txBody>
      </p:sp>
      <p:sp>
        <p:nvSpPr>
          <p:cNvPr id="4" name="Platshållare för bildnummer 3">
            <a:extLst>
              <a:ext uri="{FF2B5EF4-FFF2-40B4-BE49-F238E27FC236}">
                <a16:creationId xmlns:a16="http://schemas.microsoft.com/office/drawing/2014/main" id="{1AF149C5-600B-48F4-AE15-B47893403A00}"/>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1200" b="0" i="0" u="none" strike="noStrike" kern="1200" cap="none" spc="0" normalizeH="0" baseline="0" noProof="0" smtClean="0">
                <a:ln>
                  <a:noFill/>
                </a:ln>
                <a:solidFill>
                  <a:srgbClr val="000000">
                    <a:tint val="75000"/>
                  </a:srgb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dirty="0">
              <a:ln>
                <a:noFill/>
              </a:ln>
              <a:solidFill>
                <a:srgbClr val="000000">
                  <a:tint val="75000"/>
                </a:srgbClr>
              </a:solidFill>
              <a:effectLst/>
              <a:uLnTx/>
              <a:uFillTx/>
              <a:latin typeface="Trebuchet MS"/>
              <a:ea typeface="+mn-ea"/>
              <a:cs typeface="+mn-cs"/>
            </a:endParaRPr>
          </a:p>
        </p:txBody>
      </p:sp>
    </p:spTree>
    <p:extLst>
      <p:ext uri="{BB962C8B-B14F-4D97-AF65-F5344CB8AC3E}">
        <p14:creationId xmlns:p14="http://schemas.microsoft.com/office/powerpoint/2010/main" val="8323278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EE6E9A8-F3C5-4DBD-A0E1-E25A59B35855}"/>
              </a:ext>
            </a:extLst>
          </p:cNvPr>
          <p:cNvSpPr>
            <a:spLocks noGrp="1"/>
          </p:cNvSpPr>
          <p:nvPr>
            <p:ph type="title"/>
          </p:nvPr>
        </p:nvSpPr>
        <p:spPr/>
        <p:txBody>
          <a:bodyPr>
            <a:normAutofit/>
          </a:bodyPr>
          <a:lstStyle/>
          <a:p>
            <a:r>
              <a:rPr lang="sv-SE" sz="3200" dirty="0"/>
              <a:t>Vad lär vi oss här?</a:t>
            </a:r>
          </a:p>
        </p:txBody>
      </p:sp>
      <p:sp>
        <p:nvSpPr>
          <p:cNvPr id="5" name="Platshållare för innehåll 4">
            <a:extLst>
              <a:ext uri="{FF2B5EF4-FFF2-40B4-BE49-F238E27FC236}">
                <a16:creationId xmlns:a16="http://schemas.microsoft.com/office/drawing/2014/main" id="{758D501D-A434-4078-BA60-8C687A5DA383}"/>
              </a:ext>
            </a:extLst>
          </p:cNvPr>
          <p:cNvSpPr>
            <a:spLocks noGrp="1"/>
          </p:cNvSpPr>
          <p:nvPr>
            <p:ph idx="1"/>
          </p:nvPr>
        </p:nvSpPr>
        <p:spPr>
          <a:xfrm>
            <a:off x="328473" y="1990724"/>
            <a:ext cx="11444427" cy="4562475"/>
          </a:xfrm>
        </p:spPr>
        <p:txBody>
          <a:bodyPr/>
          <a:lstStyle/>
          <a:p>
            <a:pPr marL="0" indent="0">
              <a:buNone/>
            </a:pPr>
            <a:r>
              <a:rPr lang="sv-SE" dirty="0"/>
              <a:t>På denna lektion pratar vi väldigt kort om det islamiska universitetet i al-</a:t>
            </a:r>
            <a:r>
              <a:rPr lang="sv-SE" dirty="0" err="1"/>
              <a:t>Madinah</a:t>
            </a:r>
            <a:r>
              <a:rPr lang="sv-SE" dirty="0"/>
              <a:t>.</a:t>
            </a:r>
          </a:p>
          <a:p>
            <a:pPr marL="0" indent="0">
              <a:buNone/>
            </a:pPr>
            <a:r>
              <a:rPr lang="sv-SE" dirty="0"/>
              <a:t>Vi lär oss namn på några fakultet och inriktningar som finns på universitetet och nämner kort vilka ämnen som studeras.</a:t>
            </a:r>
          </a:p>
          <a:p>
            <a:pPr marL="0" indent="0">
              <a:buNone/>
            </a:pPr>
            <a:endParaRPr lang="sv-SE" dirty="0"/>
          </a:p>
          <a:p>
            <a:pPr marL="0" indent="0">
              <a:buNone/>
            </a:pPr>
            <a:r>
              <a:rPr lang="sv-SE" dirty="0"/>
              <a:t>Vi kommer även lära oss några plural på ett par utvalda ord samt titta på ord som är synonymer till varandra. Avslutningsvis lär eleven sig att konstruera </a:t>
            </a:r>
            <a:r>
              <a:rPr lang="sv-SE" i="1" dirty="0"/>
              <a:t>funktionella</a:t>
            </a:r>
            <a:r>
              <a:rPr lang="sv-SE" dirty="0"/>
              <a:t> meningar genom att skriva ner utvalda ord i en korrekt ordningsföljd.</a:t>
            </a:r>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29692244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4">
  <a:themeElements>
    <a:clrScheme name="Röd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ema4" id="{32C31DAE-C1A6-41D3-A3DB-A83FAF1689D0}" vid="{5856AA3E-4431-4CC2-96CA-66E329C0F927}"/>
    </a:ext>
  </a:extLst>
</a:theme>
</file>

<file path=ppt/theme/theme2.xml><?xml version="1.0" encoding="utf-8"?>
<a:theme xmlns:a="http://schemas.openxmlformats.org/drawingml/2006/main" name="1_Tema4">
  <a:themeElements>
    <a:clrScheme name="Röd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ema4" id="{32C31DAE-C1A6-41D3-A3DB-A83FAF1689D0}" vid="{5856AA3E-4431-4CC2-96CA-66E329C0F927}"/>
    </a:ext>
  </a:extLst>
</a:theme>
</file>

<file path=ppt/theme/theme3.xml><?xml version="1.0" encoding="utf-8"?>
<a:theme xmlns:a="http://schemas.openxmlformats.org/drawingml/2006/main" name="Tema7">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Custom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7" id="{0B5EA1D5-0A38-4356-801B-9AF1FADB917C}" vid="{8D74B5D1-79FD-4D8E-B0D9-3CA1668FE58B}"/>
    </a:ext>
  </a:extLst>
</a:theme>
</file>

<file path=ppt/theme/theme4.xml><?xml version="1.0" encoding="utf-8"?>
<a:theme xmlns:a="http://schemas.openxmlformats.org/drawingml/2006/main" name="2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EC38248-FFF1-4446-ADA3-E166974B098D}">
  <we:reference id="wa104380510" version="1.0.0.3" store="sv-SE" storeType="OMEX"/>
  <we:alternateReferences>
    <we:reference id="wa104380510" version="1.0.0.3" store="sv-S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Berlin</Template>
  <TotalTime>82693</TotalTime>
  <Words>1633</Words>
  <Application>Microsoft Office PowerPoint</Application>
  <PresentationFormat>Bredbild</PresentationFormat>
  <Paragraphs>200</Paragraphs>
  <Slides>38</Slides>
  <Notes>0</Notes>
  <HiddenSlides>0</HiddenSlides>
  <MMClips>0</MMClips>
  <ScaleCrop>false</ScaleCrop>
  <HeadingPairs>
    <vt:vector size="6" baseType="variant">
      <vt:variant>
        <vt:lpstr>Använt teckensnitt</vt:lpstr>
      </vt:variant>
      <vt:variant>
        <vt:i4>3</vt:i4>
      </vt:variant>
      <vt:variant>
        <vt:lpstr>Tema</vt:lpstr>
      </vt:variant>
      <vt:variant>
        <vt:i4>4</vt:i4>
      </vt:variant>
      <vt:variant>
        <vt:lpstr>Bildrubriker</vt:lpstr>
      </vt:variant>
      <vt:variant>
        <vt:i4>38</vt:i4>
      </vt:variant>
    </vt:vector>
  </HeadingPairs>
  <TitlesOfParts>
    <vt:vector size="45" baseType="lpstr">
      <vt:lpstr>Arial</vt:lpstr>
      <vt:lpstr>Calibri</vt:lpstr>
      <vt:lpstr>Trebuchet MS</vt:lpstr>
      <vt:lpstr>Tema4</vt:lpstr>
      <vt:lpstr>1_Tema4</vt:lpstr>
      <vt:lpstr>Tema7</vt:lpstr>
      <vt:lpstr>2_Berlin</vt:lpstr>
      <vt:lpstr>   بسم الله الرحمن الرحيم Läsning nivå 1</vt:lpstr>
      <vt:lpstr>Förord </vt:lpstr>
      <vt:lpstr>Kursens innehåll (1a)</vt:lpstr>
      <vt:lpstr>Kursens innehåll (1b)</vt:lpstr>
      <vt:lpstr>Kursens innehåll (1c)</vt:lpstr>
      <vt:lpstr>Lektion 1 </vt:lpstr>
      <vt:lpstr>Vad lär vi oss här?</vt:lpstr>
      <vt:lpstr>Lektion 2 </vt:lpstr>
      <vt:lpstr>Vad lär vi oss här?</vt:lpstr>
      <vt:lpstr>Lektion 3 </vt:lpstr>
      <vt:lpstr>Vad lär vi oss här?</vt:lpstr>
      <vt:lpstr>Lektion 4 </vt:lpstr>
      <vt:lpstr>Vad lär vi oss här?</vt:lpstr>
      <vt:lpstr>Lektion 5 </vt:lpstr>
      <vt:lpstr>Vad lär vi oss här?</vt:lpstr>
      <vt:lpstr>Lektion 6 </vt:lpstr>
      <vt:lpstr>Vad lär vi oss här?</vt:lpstr>
      <vt:lpstr>Lektion 7 </vt:lpstr>
      <vt:lpstr>Vad lär vi oss här?</vt:lpstr>
      <vt:lpstr>Lektion 8 </vt:lpstr>
      <vt:lpstr>Vad lär vi oss här?</vt:lpstr>
      <vt:lpstr>Lektion 9 &amp; 10 </vt:lpstr>
      <vt:lpstr>Vad lär vi oss här?</vt:lpstr>
      <vt:lpstr>Lektion 11</vt:lpstr>
      <vt:lpstr>Vad lär vi oss här?</vt:lpstr>
      <vt:lpstr>Lektion 12 + 13</vt:lpstr>
      <vt:lpstr>Vad lär vi oss här?</vt:lpstr>
      <vt:lpstr>Lektion 14 + 15</vt:lpstr>
      <vt:lpstr>Vad lär vi oss här?</vt:lpstr>
      <vt:lpstr>Lektion 16 + 17</vt:lpstr>
      <vt:lpstr>Vad lär vi oss här?</vt:lpstr>
      <vt:lpstr>Lektion 18+19</vt:lpstr>
      <vt:lpstr>Vad lär vi oss här?</vt:lpstr>
      <vt:lpstr>Lektion 20</vt:lpstr>
      <vt:lpstr>Vad lär vi oss här?</vt:lpstr>
      <vt:lpstr>Lektion 21</vt:lpstr>
      <vt:lpstr>Vad lär vi oss här?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Lektion 1</dc:title>
  <dc:creator>Waffle Dough</dc:creator>
  <cp:lastModifiedBy>Moustafa Raad</cp:lastModifiedBy>
  <cp:revision>694</cp:revision>
  <dcterms:created xsi:type="dcterms:W3CDTF">2018-11-07T14:04:33Z</dcterms:created>
  <dcterms:modified xsi:type="dcterms:W3CDTF">2021-09-28T18:42:31Z</dcterms:modified>
</cp:coreProperties>
</file>